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comments/comment3.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omments/comment4.xml" ContentType="application/vnd.openxmlformats-officedocument.presentationml.comments+xml"/>
  <Override PartName="/ppt/notesSlides/notesSlide3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ink/ink1.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5.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6.xml" ContentType="application/vnd.openxmlformats-officedocument.presentationml.comments+xml"/>
  <Override PartName="/ppt/notesSlides/notesSlide51.xml" ContentType="application/vnd.openxmlformats-officedocument.presentationml.notesSlide+xml"/>
  <Override PartName="/ppt/comments/comment7.xml" ContentType="application/vnd.openxmlformats-officedocument.presentationml.comments+xml"/>
  <Override PartName="/ppt/tags/tag6.xml" ContentType="application/vnd.openxmlformats-officedocument.presentationml.tags+xml"/>
  <Override PartName="/ppt/notesSlides/notesSlide52.xml" ContentType="application/vnd.openxmlformats-officedocument.presentationml.notesSlide+xml"/>
  <Override PartName="/ppt/tags/tag7.xml" ContentType="application/vnd.openxmlformats-officedocument.presentationml.tags+xml"/>
  <Override PartName="/ppt/notesSlides/notesSlide5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821" r:id="rId2"/>
    <p:sldMasterId id="2147483745" r:id="rId3"/>
  </p:sldMasterIdLst>
  <p:notesMasterIdLst>
    <p:notesMasterId r:id="rId79"/>
  </p:notesMasterIdLst>
  <p:sldIdLst>
    <p:sldId id="263" r:id="rId4"/>
    <p:sldId id="399" r:id="rId5"/>
    <p:sldId id="364" r:id="rId6"/>
    <p:sldId id="426" r:id="rId7"/>
    <p:sldId id="424" r:id="rId8"/>
    <p:sldId id="413" r:id="rId9"/>
    <p:sldId id="414" r:id="rId10"/>
    <p:sldId id="425" r:id="rId11"/>
    <p:sldId id="381" r:id="rId12"/>
    <p:sldId id="423" r:id="rId13"/>
    <p:sldId id="382" r:id="rId14"/>
    <p:sldId id="385" r:id="rId15"/>
    <p:sldId id="302" r:id="rId16"/>
    <p:sldId id="324" r:id="rId17"/>
    <p:sldId id="313" r:id="rId18"/>
    <p:sldId id="325" r:id="rId19"/>
    <p:sldId id="327" r:id="rId20"/>
    <p:sldId id="326" r:id="rId21"/>
    <p:sldId id="330" r:id="rId22"/>
    <p:sldId id="411" r:id="rId23"/>
    <p:sldId id="434" r:id="rId24"/>
    <p:sldId id="432" r:id="rId25"/>
    <p:sldId id="341" r:id="rId26"/>
    <p:sldId id="442" r:id="rId27"/>
    <p:sldId id="433" r:id="rId28"/>
    <p:sldId id="342" r:id="rId29"/>
    <p:sldId id="450" r:id="rId30"/>
    <p:sldId id="449" r:id="rId31"/>
    <p:sldId id="362" r:id="rId32"/>
    <p:sldId id="444" r:id="rId33"/>
    <p:sldId id="361" r:id="rId34"/>
    <p:sldId id="350" r:id="rId35"/>
    <p:sldId id="387" r:id="rId36"/>
    <p:sldId id="437" r:id="rId37"/>
    <p:sldId id="400" r:id="rId38"/>
    <p:sldId id="383" r:id="rId39"/>
    <p:sldId id="386" r:id="rId40"/>
    <p:sldId id="337" r:id="rId41"/>
    <p:sldId id="427" r:id="rId42"/>
    <p:sldId id="429" r:id="rId43"/>
    <p:sldId id="439" r:id="rId44"/>
    <p:sldId id="451" r:id="rId45"/>
    <p:sldId id="436" r:id="rId46"/>
    <p:sldId id="412" r:id="rId47"/>
    <p:sldId id="446" r:id="rId48"/>
    <p:sldId id="443" r:id="rId49"/>
    <p:sldId id="447" r:id="rId50"/>
    <p:sldId id="438" r:id="rId51"/>
    <p:sldId id="393" r:id="rId52"/>
    <p:sldId id="289" r:id="rId53"/>
    <p:sldId id="377" r:id="rId54"/>
    <p:sldId id="374" r:id="rId55"/>
    <p:sldId id="448" r:id="rId56"/>
    <p:sldId id="401" r:id="rId57"/>
    <p:sldId id="452" r:id="rId58"/>
    <p:sldId id="453" r:id="rId59"/>
    <p:sldId id="293" r:id="rId60"/>
    <p:sldId id="284" r:id="rId61"/>
    <p:sldId id="285" r:id="rId62"/>
    <p:sldId id="418" r:id="rId63"/>
    <p:sldId id="428" r:id="rId64"/>
    <p:sldId id="363" r:id="rId65"/>
    <p:sldId id="371" r:id="rId66"/>
    <p:sldId id="372" r:id="rId67"/>
    <p:sldId id="375" r:id="rId68"/>
    <p:sldId id="367" r:id="rId69"/>
    <p:sldId id="366" r:id="rId70"/>
    <p:sldId id="394" r:id="rId71"/>
    <p:sldId id="435" r:id="rId72"/>
    <p:sldId id="343" r:id="rId73"/>
    <p:sldId id="388" r:id="rId74"/>
    <p:sldId id="409" r:id="rId75"/>
    <p:sldId id="415" r:id="rId76"/>
    <p:sldId id="390" r:id="rId77"/>
    <p:sldId id="430" r:id="rId78"/>
  </p:sldIdLst>
  <p:sldSz cx="12192000" cy="6858000"/>
  <p:notesSz cx="6858000" cy="9144000"/>
  <p:custDataLst>
    <p:tags r:id="rId8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 Bean" initials="EB" lastIdx="1" clrIdx="0">
    <p:extLst>
      <p:ext uri="{19B8F6BF-5375-455C-9EA6-DF929625EA0E}">
        <p15:presenceInfo xmlns:p15="http://schemas.microsoft.com/office/powerpoint/2012/main" userId="Evan Bean" providerId="None"/>
      </p:ext>
    </p:extLst>
  </p:cmAuthor>
  <p:cmAuthor id="2" name="Ribeiro-Vecino, Guille L" initials="RVGL" lastIdx="9" clrIdx="1">
    <p:extLst>
      <p:ext uri="{19B8F6BF-5375-455C-9EA6-DF929625EA0E}">
        <p15:presenceInfo xmlns:p15="http://schemas.microsoft.com/office/powerpoint/2012/main" userId="S::guillerv@upenn.edu::fea1fb30-913d-44ce-97ef-1645f52c92ee" providerId="AD"/>
      </p:ext>
    </p:extLst>
  </p:cmAuthor>
  <p:cmAuthor id="3" name="Kumashi, Akash R" initials="KAR" lastIdx="10" clrIdx="2">
    <p:extLst>
      <p:ext uri="{19B8F6BF-5375-455C-9EA6-DF929625EA0E}">
        <p15:presenceInfo xmlns:p15="http://schemas.microsoft.com/office/powerpoint/2012/main" userId="S::akumashi@upenn.edu::1e5f50c9-66b1-47db-a055-9e796ee98d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6FF09"/>
    <a:srgbClr val="000000"/>
    <a:srgbClr val="69FF69"/>
    <a:srgbClr val="B3FFB3"/>
    <a:srgbClr val="00EEFF"/>
    <a:srgbClr val="FFFFFF"/>
    <a:srgbClr val="320096"/>
    <a:srgbClr val="E6E6E6"/>
    <a:srgbClr val="85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BC9BC-3772-95C9-42D8-B5103EB753E9}" v="36" dt="2023-04-24T21:09:47.872"/>
    <p1510:client id="{1D66D11F-1FF7-6E2A-568A-68593A02B33F}" v="47" dt="2023-04-24T04:30:27.282"/>
    <p1510:client id="{29517352-4229-F02A-13F3-2B3561720A2E}" v="1" dt="2023-04-24T04:42:15.316"/>
    <p1510:client id="{29ECEBF3-7E91-443D-BB6A-687C910F3D3B}" v="1007" dt="2023-04-24T15:49:41.680"/>
    <p1510:client id="{2B51F5F7-4DE8-4AB0-8DE1-4746A18E58D1}" v="1" dt="2023-04-24T20:46:22.486"/>
    <p1510:client id="{3BF006ED-DA88-48C9-BCE5-7BDC65EFAD51}" v="5872" dt="2023-04-24T15:06:05.686"/>
    <p1510:client id="{75F4AD4C-6248-FD1C-8C6D-A8AEB1A5568E}" v="82" dt="2023-04-24T23:59:47.751"/>
    <p1510:client id="{855EFD59-CDD2-7DFC-79C7-D47839A7807C}" v="565" dt="2023-04-24T23:11:54.169"/>
    <p1510:client id="{A46B9996-B46C-80D3-1DB7-98646877FC00}" v="54" dt="2023-04-24T04:05:40.631"/>
    <p1510:client id="{B141589E-EB73-2D43-A0F1-7DB232DD2F5E}" v="244" dt="2023-04-25T01:38:11.013"/>
    <p1510:client id="{E4077DF8-6A4D-4389-95C3-2979E6BCA037}" v="594" dt="2023-04-25T01:43:36.959"/>
    <p1510:client id="{F00FDF98-368F-A3CA-A504-6EED66AE720B}" v="1" dt="2023-04-24T21:20:13.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44" autoAdjust="0"/>
  </p:normalViewPr>
  <p:slideViewPr>
    <p:cSldViewPr snapToGrid="0">
      <p:cViewPr>
        <p:scale>
          <a:sx n="70" d="100"/>
          <a:sy n="70" d="100"/>
        </p:scale>
        <p:origin x="403"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commentAuthors" Target="commentAuthors.xml"/><Relationship Id="rId86"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Senior%20Design%20Charts%207.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Senior%20Design%20Charts%207.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Senior%20Design%20Charts%207.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nestor\evanbean\energy%20costs%20final%20presentatio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evanbean\Downloads\45%20MTD,%20NE%20Profitability.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evanbean\Downloads\45%20MTD,%20NE%20Profitability.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nestor\evanbean\conversion%20in%20bahx.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nestor\evanbean\conversion%20in%20bahx.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estor\evanbean\conversion%20in%20bahx.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guille\Downloads\NEON,%2045%20MTPD,%20BAPFHX%20Sizing.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r>
              <a:rPr lang="en-US" sz="1400">
                <a:solidFill>
                  <a:srgbClr val="000000"/>
                </a:solidFill>
              </a:rPr>
              <a:t>Global Hydrogen Market (2022): $150B</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title>
    <c:autoTitleDeleted val="0"/>
    <c:plotArea>
      <c:layout/>
      <c:pieChart>
        <c:varyColors val="1"/>
        <c:ser>
          <c:idx val="0"/>
          <c:order val="0"/>
          <c:tx>
            <c:strRef>
              <c:f>Sheet1!$B$1</c:f>
              <c:strCache>
                <c:ptCount val="1"/>
                <c:pt idx="0">
                  <c:v>Global Hydrogen Market (2022)</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F7BC-4962-AEA0-B49856E2EB4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F7BC-4962-AEA0-B49856E2EB4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4E4-4E5B-BEA1-2D1EEC2E331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7BC-4962-AEA0-B49856E2EB46}"/>
              </c:ext>
            </c:extLst>
          </c:dPt>
          <c:dLbls>
            <c:dLbl>
              <c:idx val="0"/>
              <c:layout>
                <c:manualLayout>
                  <c:x val="-0.12063976377952756"/>
                  <c:y val="9.5928307082138661E-2"/>
                </c:manualLayout>
              </c:layout>
              <c:spPr>
                <a:solidFill>
                  <a:srgbClr val="95001A"/>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7BC-4962-AEA0-B49856E2EB46}"/>
                </c:ext>
              </c:extLst>
            </c:dLbl>
            <c:dLbl>
              <c:idx val="1"/>
              <c:layout>
                <c:manualLayout>
                  <c:x val="3.920134983127108E-3"/>
                  <c:y val="7.0250470500562073E-2"/>
                </c:manualLayout>
              </c:layout>
              <c:spPr>
                <a:solidFill>
                  <a:srgbClr val="C050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562489956612565"/>
                      <c:h val="0.14204519331573429"/>
                    </c:manualLayout>
                  </c15:layout>
                </c:ext>
                <c:ext xmlns:c16="http://schemas.microsoft.com/office/drawing/2014/chart" uri="{C3380CC4-5D6E-409C-BE32-E72D297353CC}">
                  <c16:uniqueId val="{00000004-F7BC-4962-AEA0-B49856E2EB46}"/>
                </c:ext>
              </c:extLst>
            </c:dLbl>
            <c:dLbl>
              <c:idx val="2"/>
              <c:layout>
                <c:manualLayout>
                  <c:x val="4.7870801864052709E-2"/>
                  <c:y val="8.162256381755946E-2"/>
                </c:manualLayout>
              </c:layout>
              <c:spPr>
                <a:solidFill>
                  <a:srgbClr val="045EA7"/>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4E4-4E5B-BEA1-2D1EEC2E3319}"/>
                </c:ext>
              </c:extLst>
            </c:dLbl>
            <c:dLbl>
              <c:idx val="3"/>
              <c:layout>
                <c:manualLayout>
                  <c:x val="1.8481238952273823E-2"/>
                  <c:y val="3.4430283816043725E-2"/>
                </c:manualLayout>
              </c:layout>
              <c:tx>
                <c:rich>
                  <a:bodyPr rot="0" spcFirstLastPara="1" vertOverflow="ellipsis" vert="horz" wrap="square" lIns="38100" tIns="19050" rIns="38100" bIns="19050" anchor="ctr" anchorCtr="1">
                    <a:spAutoFit/>
                  </a:bodyPr>
                  <a:lstStyle/>
                  <a:p>
                    <a:pPr>
                      <a:defRPr sz="1330" b="1" i="0" u="none" strike="noStrike" kern="1200" baseline="0">
                        <a:solidFill>
                          <a:srgbClr val="000000"/>
                        </a:solidFill>
                        <a:latin typeface="+mn-lt"/>
                        <a:ea typeface="+mn-ea"/>
                        <a:cs typeface="+mn-cs"/>
                      </a:defRPr>
                    </a:pPr>
                    <a:fld id="{EEB25784-AE20-4A6C-B353-751151046302}" type="CATEGORYNAME">
                      <a:rPr lang="en-US" smtClean="0">
                        <a:solidFill>
                          <a:srgbClr val="000000"/>
                        </a:solidFill>
                      </a:rPr>
                      <a:pPr>
                        <a:defRPr>
                          <a:solidFill>
                            <a:srgbClr val="000000"/>
                          </a:solidFill>
                        </a:defRPr>
                      </a:pPr>
                      <a:t>[CATEGORY NAME]</a:t>
                    </a:fld>
                    <a:r>
                      <a:rPr lang="en-US">
                        <a:solidFill>
                          <a:srgbClr val="000000"/>
                        </a:solidFill>
                      </a:rPr>
                      <a:t>,</a:t>
                    </a:r>
                    <a:r>
                      <a:rPr lang="en-US" baseline="0">
                        <a:solidFill>
                          <a:srgbClr val="000000"/>
                        </a:solidFill>
                      </a:rPr>
                      <a:t> </a:t>
                    </a:r>
                    <a:fld id="{BB219B52-992D-481A-935E-F91DF4AE4380}" type="PERCENTAGE">
                      <a:rPr lang="en-US" baseline="0" smtClean="0">
                        <a:solidFill>
                          <a:srgbClr val="000000"/>
                        </a:solidFill>
                      </a:rPr>
                      <a:pPr>
                        <a:defRPr>
                          <a:solidFill>
                            <a:srgbClr val="000000"/>
                          </a:solidFill>
                        </a:defRPr>
                      </a:pPr>
                      <a:t>[PERCENTAGE]</a:t>
                    </a:fld>
                    <a:endParaRPr lang="en-US" baseline="0">
                      <a:solidFill>
                        <a:srgbClr val="000000"/>
                      </a:solidFill>
                    </a:endParaRPr>
                  </a:p>
                </c:rich>
              </c:tx>
              <c:spPr>
                <a:solidFill>
                  <a:srgbClr val="F2C10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BC-4962-AEA0-B49856E2EB4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Ammonia</c:v>
                </c:pt>
                <c:pt idx="1">
                  <c:v>Oil Refining</c:v>
                </c:pt>
                <c:pt idx="2">
                  <c:v>Methanol</c:v>
                </c:pt>
                <c:pt idx="3">
                  <c:v>Other</c:v>
                </c:pt>
              </c:strCache>
            </c:strRef>
          </c:cat>
          <c:val>
            <c:numRef>
              <c:f>Sheet1!$B$2:$B$5</c:f>
              <c:numCache>
                <c:formatCode>General</c:formatCode>
                <c:ptCount val="4"/>
                <c:pt idx="0">
                  <c:v>91500000000</c:v>
                </c:pt>
                <c:pt idx="1">
                  <c:v>34500000000</c:v>
                </c:pt>
                <c:pt idx="2">
                  <c:v>13500000000</c:v>
                </c:pt>
                <c:pt idx="3">
                  <c:v>10500000000</c:v>
                </c:pt>
              </c:numCache>
            </c:numRef>
          </c:val>
          <c:extLst>
            <c:ext xmlns:c16="http://schemas.microsoft.com/office/drawing/2014/chart" uri="{C3380CC4-5D6E-409C-BE32-E72D297353CC}">
              <c16:uniqueId val="{00000000-F7BC-4962-AEA0-B49856E2EB46}"/>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77495681343403489"/>
          <c:y val="0.22254360813934396"/>
          <c:w val="0.19187992125984252"/>
          <c:h val="0.2534018769498932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$42.5 MM </a:t>
            </a:r>
          </a:p>
        </c:rich>
      </c:tx>
      <c:layout>
        <c:manualLayout>
          <c:xMode val="edge"/>
          <c:yMode val="edge"/>
          <c:x val="0.64190221436879191"/>
          <c:y val="5.5433267730025148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510781138658478"/>
          <c:y val="0.1057906813621569"/>
          <c:w val="1.0096510449888315E-2"/>
          <c:h val="8.3149901595037726E-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$87.0 MM/year</a:t>
            </a:r>
          </a:p>
        </c:rich>
      </c:tx>
      <c:layout>
        <c:manualLayout>
          <c:xMode val="edge"/>
          <c:yMode val="edge"/>
          <c:x val="0.66993897329982299"/>
          <c:y val="3.9341709074376084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explosion val="4"/>
          <c:dPt>
            <c:idx val="0"/>
            <c:bubble3D val="0"/>
            <c:spPr>
              <a:solidFill>
                <a:srgbClr val="00144D"/>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0E7-4A98-BAF8-C403633754F8}"/>
              </c:ext>
            </c:extLst>
          </c:dPt>
          <c:dPt>
            <c:idx val="1"/>
            <c:bubble3D val="0"/>
            <c:spPr>
              <a:solidFill>
                <a:srgbClr val="C0504D"/>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0E7-4A98-BAF8-C403633754F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0E7-4A98-BAF8-C403633754F8}"/>
              </c:ext>
            </c:extLst>
          </c:dPt>
          <c:dLbls>
            <c:dLbl>
              <c:idx val="0"/>
              <c:layout>
                <c:manualLayout>
                  <c:x val="-2.754658141737628E-2"/>
                  <c:y val="-6.9777084300394435E-2"/>
                </c:manualLayout>
              </c:layout>
              <c:spPr>
                <a:solidFill>
                  <a:srgbClr val="0014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0E7-4A98-BAF8-C403633754F8}"/>
                </c:ext>
              </c:extLst>
            </c:dLbl>
            <c:dLbl>
              <c:idx val="1"/>
              <c:layout>
                <c:manualLayout>
                  <c:x val="3.786793535315662E-2"/>
                  <c:y val="4.4551923907272709E-2"/>
                </c:manualLayout>
              </c:layout>
              <c:spPr>
                <a:solidFill>
                  <a:srgbClr val="C050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0E7-4A98-BAF8-C403633754F8}"/>
                </c:ext>
              </c:extLst>
            </c:dLbl>
            <c:dLbl>
              <c:idx val="2"/>
              <c:layout>
                <c:manualLayout>
                  <c:x val="2.8314440058768466E-2"/>
                  <c:y val="4.1479172008338248E-2"/>
                </c:manualLayout>
              </c:layout>
              <c:spPr>
                <a:solidFill>
                  <a:srgbClr val="045EA7"/>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0E7-4A98-BAF8-C403633754F8}"/>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Sheet2!$A$2:$C$2</c:f>
              <c:strCache>
                <c:ptCount val="3"/>
                <c:pt idx="0">
                  <c:v>Electrolysis</c:v>
                </c:pt>
                <c:pt idx="1">
                  <c:v>Compressor Power</c:v>
                </c:pt>
                <c:pt idx="2">
                  <c:v>Liquid Nitrogen</c:v>
                </c:pt>
              </c:strCache>
            </c:strRef>
          </c:cat>
          <c:val>
            <c:numRef>
              <c:f>Sheet2!$A$1:$C$1</c:f>
              <c:numCache>
                <c:formatCode>"$"#,##0.00_);[Red]\("$"#,##0.00\)</c:formatCode>
                <c:ptCount val="3"/>
                <c:pt idx="0">
                  <c:v>73110901.879999995</c:v>
                </c:pt>
                <c:pt idx="1">
                  <c:v>8370971.6399999997</c:v>
                </c:pt>
                <c:pt idx="2">
                  <c:v>5524975.5</c:v>
                </c:pt>
              </c:numCache>
            </c:numRef>
          </c:val>
          <c:extLst>
            <c:ext xmlns:c16="http://schemas.microsoft.com/office/drawing/2014/chart" uri="{C3380CC4-5D6E-409C-BE32-E72D297353CC}">
              <c16:uniqueId val="{00000006-60E7-4A98-BAF8-C403633754F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489100575403061"/>
          <c:y val="0.11758572012722793"/>
          <c:w val="0.27040832110533114"/>
          <c:h val="0.1792723761629752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$149.5 MM/year</a:t>
            </a:r>
          </a:p>
        </c:rich>
      </c:tx>
      <c:layout>
        <c:manualLayout>
          <c:xMode val="edge"/>
          <c:yMode val="edge"/>
          <c:x val="0.59010033320303046"/>
          <c:y val="1.815771188048127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2C1-4A11-8769-BB5DC8DCD65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2C1-4A11-8769-BB5DC8DCD65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2C1-4A11-8769-BB5DC8DCD65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2C1-4A11-8769-BB5DC8DCD65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2C1-4A11-8769-BB5DC8DCD65F}"/>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2C1-4A11-8769-BB5DC8DCD65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2C1-4A11-8769-BB5DC8DCD65F}"/>
              </c:ext>
            </c:extLst>
          </c:dPt>
          <c:dLbls>
            <c:dLbl>
              <c:idx val="0"/>
              <c:layout>
                <c:manualLayout>
                  <c:x val="-5.1613149420152181E-2"/>
                  <c:y val="2.8035554801499402E-2"/>
                </c:manualLayout>
              </c:layout>
              <c:spPr>
                <a:solidFill>
                  <a:srgbClr val="95001A"/>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2C1-4A11-8769-BB5DC8DCD65F}"/>
                </c:ext>
              </c:extLst>
            </c:dLbl>
            <c:dLbl>
              <c:idx val="1"/>
              <c:layout>
                <c:manualLayout>
                  <c:x val="3.7414977383146232E-2"/>
                  <c:y val="-4.5459809501296661E-2"/>
                </c:manualLayout>
              </c:layout>
              <c:spPr>
                <a:solidFill>
                  <a:srgbClr val="C050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2C1-4A11-8769-BB5DC8DCD65F}"/>
                </c:ext>
              </c:extLst>
            </c:dLbl>
            <c:dLbl>
              <c:idx val="2"/>
              <c:layout>
                <c:manualLayout>
                  <c:x val="4.6952216079373034E-2"/>
                  <c:y val="-3.078923614652368E-2"/>
                </c:manualLayout>
              </c:layout>
              <c:spPr>
                <a:solidFill>
                  <a:srgbClr val="045EA7"/>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2C1-4A11-8769-BB5DC8DCD65F}"/>
                </c:ext>
              </c:extLst>
            </c:dLbl>
            <c:dLbl>
              <c:idx val="3"/>
              <c:layout>
                <c:manualLayout>
                  <c:x val="1.3720891271569668E-3"/>
                  <c:y val="-2.4903945227572E-2"/>
                </c:manualLayout>
              </c:layout>
              <c:spPr>
                <a:solidFill>
                  <a:srgbClr val="F2C10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2C1-4A11-8769-BB5DC8DCD65F}"/>
                </c:ext>
              </c:extLst>
            </c:dLbl>
            <c:dLbl>
              <c:idx val="4"/>
              <c:layout>
                <c:manualLayout>
                  <c:x val="8.1789244429552529E-3"/>
                  <c:y val="5.2793189857226058E-3"/>
                </c:manualLayout>
              </c:layout>
              <c:spPr>
                <a:solidFill>
                  <a:srgbClr val="0014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2C1-4A11-8769-BB5DC8DCD65F}"/>
                </c:ext>
              </c:extLst>
            </c:dLbl>
            <c:dLbl>
              <c:idx val="5"/>
              <c:layout>
                <c:manualLayout>
                  <c:x val="6.5051655777070422E-2"/>
                  <c:y val="2.2742891565576E-2"/>
                </c:manualLayout>
              </c:layout>
              <c:spPr>
                <a:solidFill>
                  <a:srgbClr val="44464B"/>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2C1-4A11-8769-BB5DC8DCD65F}"/>
                </c:ext>
              </c:extLst>
            </c:dLbl>
            <c:dLbl>
              <c:idx val="6"/>
              <c:layout>
                <c:manualLayout>
                  <c:x val="1.3849704957093086E-2"/>
                  <c:y val="4.7864157439276502E-2"/>
                </c:manualLayout>
              </c:layout>
              <c:spPr>
                <a:solidFill>
                  <a:srgbClr val="59001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2C1-4A11-8769-BB5DC8DCD65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Sheet2!$A$2:$G$2</c:f>
              <c:strCache>
                <c:ptCount val="7"/>
                <c:pt idx="0">
                  <c:v>Electrolysis</c:v>
                </c:pt>
                <c:pt idx="1">
                  <c:v>Compressor Power</c:v>
                </c:pt>
                <c:pt idx="2">
                  <c:v>Liquid Nitrogen</c:v>
                </c:pt>
                <c:pt idx="3">
                  <c:v>Maintenance</c:v>
                </c:pt>
                <c:pt idx="4">
                  <c:v>Overhead</c:v>
                </c:pt>
                <c:pt idx="5">
                  <c:v>General Expenses</c:v>
                </c:pt>
                <c:pt idx="6">
                  <c:v>Property Tax</c:v>
                </c:pt>
              </c:strCache>
            </c:strRef>
          </c:cat>
          <c:val>
            <c:numRef>
              <c:f>Sheet2!$A$1:$G$1</c:f>
              <c:numCache>
                <c:formatCode>"$"#,##0.00_);[Red]\("$"#,##0.00\)</c:formatCode>
                <c:ptCount val="7"/>
                <c:pt idx="0">
                  <c:v>73110901.879999995</c:v>
                </c:pt>
                <c:pt idx="1">
                  <c:v>8370971.6399999997</c:v>
                </c:pt>
                <c:pt idx="2">
                  <c:v>5524975.5</c:v>
                </c:pt>
                <c:pt idx="3">
                  <c:v>16657015.9</c:v>
                </c:pt>
                <c:pt idx="4">
                  <c:v>2173096.73</c:v>
                </c:pt>
                <c:pt idx="5">
                  <c:v>22297275</c:v>
                </c:pt>
                <c:pt idx="6">
                  <c:v>4138389.04</c:v>
                </c:pt>
              </c:numCache>
            </c:numRef>
          </c:val>
          <c:extLst>
            <c:ext xmlns:c16="http://schemas.microsoft.com/office/drawing/2014/chart" uri="{C3380CC4-5D6E-409C-BE32-E72D297353CC}">
              <c16:uniqueId val="{0000000E-02C1-4A11-8769-BB5DC8DCD65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809236611381031"/>
          <c:y val="0.11912221522178622"/>
          <c:w val="0.27171850859068147"/>
          <c:h val="0.4183022110469422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86688275150134"/>
          <c:y val="7.704778073374631E-2"/>
          <c:w val="0.68640094816480635"/>
          <c:h val="0.78113131348246478"/>
        </c:manualLayout>
      </c:layout>
      <c:scatterChart>
        <c:scatterStyle val="lineMarker"/>
        <c:varyColors val="0"/>
        <c:ser>
          <c:idx val="0"/>
          <c:order val="0"/>
          <c:tx>
            <c:v>HX 30</c:v>
          </c:tx>
          <c:spPr>
            <a:ln w="25400" cap="rnd">
              <a:noFill/>
              <a:round/>
            </a:ln>
            <a:effectLst/>
          </c:spPr>
          <c:marker>
            <c:symbol val="circle"/>
            <c:size val="5"/>
            <c:spPr>
              <a:solidFill>
                <a:schemeClr val="tx1"/>
              </a:solidFill>
              <a:ln w="38100">
                <a:solidFill>
                  <a:schemeClr val="tx1"/>
                </a:solidFill>
              </a:ln>
              <a:effectLst/>
            </c:spPr>
          </c:marker>
          <c:xVal>
            <c:numRef>
              <c:f>'[Senior Design Charts 7.xlsx]Efficiency vs HX 30'!$K$3:$K$66</c:f>
              <c:numCache>
                <c:formatCode>General</c:formatCode>
                <c:ptCount val="64"/>
                <c:pt idx="3">
                  <c:v>1.9</c:v>
                </c:pt>
                <c:pt idx="4">
                  <c:v>3.9</c:v>
                </c:pt>
                <c:pt idx="5">
                  <c:v>5.5</c:v>
                </c:pt>
                <c:pt idx="6">
                  <c:v>6.4</c:v>
                </c:pt>
                <c:pt idx="7">
                  <c:v>7.5</c:v>
                </c:pt>
                <c:pt idx="10">
                  <c:v>2</c:v>
                </c:pt>
                <c:pt idx="11">
                  <c:v>2.8</c:v>
                </c:pt>
                <c:pt idx="12">
                  <c:v>4.7</c:v>
                </c:pt>
                <c:pt idx="13">
                  <c:v>5.5</c:v>
                </c:pt>
                <c:pt idx="14">
                  <c:v>6.4</c:v>
                </c:pt>
                <c:pt idx="15">
                  <c:v>7.5</c:v>
                </c:pt>
                <c:pt idx="18">
                  <c:v>2</c:v>
                </c:pt>
                <c:pt idx="19">
                  <c:v>2.8</c:v>
                </c:pt>
                <c:pt idx="20">
                  <c:v>4.7</c:v>
                </c:pt>
                <c:pt idx="21">
                  <c:v>5.5</c:v>
                </c:pt>
                <c:pt idx="22">
                  <c:v>6.4</c:v>
                </c:pt>
                <c:pt idx="23">
                  <c:v>7.5</c:v>
                </c:pt>
                <c:pt idx="25">
                  <c:v>1</c:v>
                </c:pt>
                <c:pt idx="26">
                  <c:v>2</c:v>
                </c:pt>
                <c:pt idx="27">
                  <c:v>2.8</c:v>
                </c:pt>
                <c:pt idx="28">
                  <c:v>4.7</c:v>
                </c:pt>
                <c:pt idx="29">
                  <c:v>5.5</c:v>
                </c:pt>
                <c:pt idx="30">
                  <c:v>6.4</c:v>
                </c:pt>
                <c:pt idx="31">
                  <c:v>7.5</c:v>
                </c:pt>
                <c:pt idx="33">
                  <c:v>1</c:v>
                </c:pt>
                <c:pt idx="34">
                  <c:v>2</c:v>
                </c:pt>
                <c:pt idx="35">
                  <c:v>2.8</c:v>
                </c:pt>
                <c:pt idx="36">
                  <c:v>4.7</c:v>
                </c:pt>
                <c:pt idx="37">
                  <c:v>5.5</c:v>
                </c:pt>
                <c:pt idx="38">
                  <c:v>6.4</c:v>
                </c:pt>
                <c:pt idx="39">
                  <c:v>7.5</c:v>
                </c:pt>
                <c:pt idx="41">
                  <c:v>1</c:v>
                </c:pt>
                <c:pt idx="42">
                  <c:v>2</c:v>
                </c:pt>
                <c:pt idx="43">
                  <c:v>2.8</c:v>
                </c:pt>
                <c:pt idx="44">
                  <c:v>4.7</c:v>
                </c:pt>
                <c:pt idx="45">
                  <c:v>5.5</c:v>
                </c:pt>
                <c:pt idx="46">
                  <c:v>6.4</c:v>
                </c:pt>
                <c:pt idx="47">
                  <c:v>7.5</c:v>
                </c:pt>
                <c:pt idx="49">
                  <c:v>1</c:v>
                </c:pt>
                <c:pt idx="50">
                  <c:v>2</c:v>
                </c:pt>
                <c:pt idx="51">
                  <c:v>2.8</c:v>
                </c:pt>
                <c:pt idx="52">
                  <c:v>4.7</c:v>
                </c:pt>
                <c:pt idx="53">
                  <c:v>5.5</c:v>
                </c:pt>
                <c:pt idx="54">
                  <c:v>6.4</c:v>
                </c:pt>
                <c:pt idx="55">
                  <c:v>7.5</c:v>
                </c:pt>
                <c:pt idx="57">
                  <c:v>1</c:v>
                </c:pt>
                <c:pt idx="58">
                  <c:v>2</c:v>
                </c:pt>
                <c:pt idx="59">
                  <c:v>2.8</c:v>
                </c:pt>
                <c:pt idx="60">
                  <c:v>4.7</c:v>
                </c:pt>
                <c:pt idx="61">
                  <c:v>5.5</c:v>
                </c:pt>
                <c:pt idx="62">
                  <c:v>6.4</c:v>
                </c:pt>
                <c:pt idx="63">
                  <c:v>7.5</c:v>
                </c:pt>
              </c:numCache>
            </c:numRef>
          </c:xVal>
          <c:yVal>
            <c:numRef>
              <c:f>'[Senior Design Charts 7.xlsx]Efficiency vs HX 30'!$B$3:$B$66</c:f>
              <c:numCache>
                <c:formatCode>General</c:formatCode>
                <c:ptCount val="64"/>
                <c:pt idx="3">
                  <c:v>45.9</c:v>
                </c:pt>
                <c:pt idx="4">
                  <c:v>42.42</c:v>
                </c:pt>
                <c:pt idx="5">
                  <c:v>38.78</c:v>
                </c:pt>
                <c:pt idx="6">
                  <c:v>34.92</c:v>
                </c:pt>
                <c:pt idx="7">
                  <c:v>30.71</c:v>
                </c:pt>
                <c:pt idx="10">
                  <c:v>46.4</c:v>
                </c:pt>
                <c:pt idx="11">
                  <c:v>44.9</c:v>
                </c:pt>
                <c:pt idx="12">
                  <c:v>41.42</c:v>
                </c:pt>
                <c:pt idx="13">
                  <c:v>37.86</c:v>
                </c:pt>
                <c:pt idx="14">
                  <c:v>34.08</c:v>
                </c:pt>
                <c:pt idx="15">
                  <c:v>29.96</c:v>
                </c:pt>
                <c:pt idx="18">
                  <c:v>45.4</c:v>
                </c:pt>
                <c:pt idx="19">
                  <c:v>43.8</c:v>
                </c:pt>
                <c:pt idx="20">
                  <c:v>40.409999999999997</c:v>
                </c:pt>
                <c:pt idx="21">
                  <c:v>36.97</c:v>
                </c:pt>
                <c:pt idx="22">
                  <c:v>33.28</c:v>
                </c:pt>
                <c:pt idx="23">
                  <c:v>29.25</c:v>
                </c:pt>
                <c:pt idx="25">
                  <c:v>46.1</c:v>
                </c:pt>
                <c:pt idx="26">
                  <c:v>44.36</c:v>
                </c:pt>
                <c:pt idx="27">
                  <c:v>42.9</c:v>
                </c:pt>
                <c:pt idx="28">
                  <c:v>39.56</c:v>
                </c:pt>
                <c:pt idx="29">
                  <c:v>36.130000000000003</c:v>
                </c:pt>
                <c:pt idx="30">
                  <c:v>32.520000000000003</c:v>
                </c:pt>
                <c:pt idx="31">
                  <c:v>28.57</c:v>
                </c:pt>
                <c:pt idx="33">
                  <c:v>44.2</c:v>
                </c:pt>
                <c:pt idx="34">
                  <c:v>42.9</c:v>
                </c:pt>
                <c:pt idx="35">
                  <c:v>41.1</c:v>
                </c:pt>
                <c:pt idx="36">
                  <c:v>37.89</c:v>
                </c:pt>
                <c:pt idx="37">
                  <c:v>34.6</c:v>
                </c:pt>
                <c:pt idx="38">
                  <c:v>31.13</c:v>
                </c:pt>
                <c:pt idx="39">
                  <c:v>27.33</c:v>
                </c:pt>
                <c:pt idx="41">
                  <c:v>42.4</c:v>
                </c:pt>
                <c:pt idx="42">
                  <c:v>41.2</c:v>
                </c:pt>
                <c:pt idx="43">
                  <c:v>39.4</c:v>
                </c:pt>
                <c:pt idx="44">
                  <c:v>36.369999999999997</c:v>
                </c:pt>
                <c:pt idx="45">
                  <c:v>33.19</c:v>
                </c:pt>
                <c:pt idx="46">
                  <c:v>29.85</c:v>
                </c:pt>
                <c:pt idx="47">
                  <c:v>26.2</c:v>
                </c:pt>
                <c:pt idx="49">
                  <c:v>42.6</c:v>
                </c:pt>
                <c:pt idx="50">
                  <c:v>39.6</c:v>
                </c:pt>
                <c:pt idx="51">
                  <c:v>37.9</c:v>
                </c:pt>
                <c:pt idx="52">
                  <c:v>34.96</c:v>
                </c:pt>
                <c:pt idx="53">
                  <c:v>31.9</c:v>
                </c:pt>
                <c:pt idx="54">
                  <c:v>28.67</c:v>
                </c:pt>
                <c:pt idx="55">
                  <c:v>25.2</c:v>
                </c:pt>
                <c:pt idx="57">
                  <c:v>39.299999999999997</c:v>
                </c:pt>
                <c:pt idx="58">
                  <c:v>38.200000000000003</c:v>
                </c:pt>
                <c:pt idx="59">
                  <c:v>36.5</c:v>
                </c:pt>
                <c:pt idx="60">
                  <c:v>33.65</c:v>
                </c:pt>
                <c:pt idx="61">
                  <c:v>30.7</c:v>
                </c:pt>
                <c:pt idx="62">
                  <c:v>27.58</c:v>
                </c:pt>
                <c:pt idx="63">
                  <c:v>24.2</c:v>
                </c:pt>
              </c:numCache>
            </c:numRef>
          </c:yVal>
          <c:smooth val="0"/>
          <c:extLst>
            <c:ext xmlns:c16="http://schemas.microsoft.com/office/drawing/2014/chart" uri="{C3380CC4-5D6E-409C-BE32-E72D297353CC}">
              <c16:uniqueId val="{00000000-3AB8-4BA5-8C12-6177660AC92E}"/>
            </c:ext>
          </c:extLst>
        </c:ser>
        <c:ser>
          <c:idx val="1"/>
          <c:order val="1"/>
          <c:tx>
            <c:v>HX 26</c:v>
          </c:tx>
          <c:spPr>
            <a:ln w="25400" cap="rnd">
              <a:noFill/>
              <a:round/>
            </a:ln>
            <a:effectLst/>
          </c:spPr>
          <c:marker>
            <c:symbol val="circle"/>
            <c:size val="5"/>
            <c:spPr>
              <a:solidFill>
                <a:srgbClr val="00B050"/>
              </a:solidFill>
              <a:ln w="63500">
                <a:solidFill>
                  <a:srgbClr val="00B050"/>
                </a:solidFill>
              </a:ln>
              <a:effectLst/>
            </c:spPr>
          </c:marker>
          <c:xVal>
            <c:numRef>
              <c:f>'[Senior Design Charts 7.xlsx]Efficiency vs HX 30'!$L$3:$L$66</c:f>
              <c:numCache>
                <c:formatCode>General</c:formatCode>
                <c:ptCount val="64"/>
                <c:pt idx="3">
                  <c:v>0.5</c:v>
                </c:pt>
                <c:pt idx="4">
                  <c:v>3.1</c:v>
                </c:pt>
                <c:pt idx="5">
                  <c:v>5.8</c:v>
                </c:pt>
                <c:pt idx="6">
                  <c:v>8.9</c:v>
                </c:pt>
                <c:pt idx="7">
                  <c:v>12.4</c:v>
                </c:pt>
                <c:pt idx="10">
                  <c:v>0.3</c:v>
                </c:pt>
                <c:pt idx="11">
                  <c:v>1.4</c:v>
                </c:pt>
                <c:pt idx="12">
                  <c:v>4</c:v>
                </c:pt>
                <c:pt idx="13">
                  <c:v>6.8</c:v>
                </c:pt>
                <c:pt idx="14">
                  <c:v>9.8000000000000007</c:v>
                </c:pt>
                <c:pt idx="15">
                  <c:v>13.4</c:v>
                </c:pt>
                <c:pt idx="18">
                  <c:v>1.1000000000000001</c:v>
                </c:pt>
                <c:pt idx="19">
                  <c:v>2.2000000000000002</c:v>
                </c:pt>
                <c:pt idx="20">
                  <c:v>4.8</c:v>
                </c:pt>
                <c:pt idx="21">
                  <c:v>7.6</c:v>
                </c:pt>
                <c:pt idx="22">
                  <c:v>10.7</c:v>
                </c:pt>
                <c:pt idx="23">
                  <c:v>14.2</c:v>
                </c:pt>
                <c:pt idx="25">
                  <c:v>0.6</c:v>
                </c:pt>
                <c:pt idx="26">
                  <c:v>1.8</c:v>
                </c:pt>
                <c:pt idx="27">
                  <c:v>3</c:v>
                </c:pt>
                <c:pt idx="28">
                  <c:v>5.5</c:v>
                </c:pt>
                <c:pt idx="29">
                  <c:v>8.3000000000000007</c:v>
                </c:pt>
                <c:pt idx="30">
                  <c:v>11.4</c:v>
                </c:pt>
                <c:pt idx="31">
                  <c:v>15</c:v>
                </c:pt>
                <c:pt idx="33">
                  <c:v>1.8</c:v>
                </c:pt>
                <c:pt idx="34">
                  <c:v>3.1</c:v>
                </c:pt>
                <c:pt idx="35">
                  <c:v>4.2</c:v>
                </c:pt>
                <c:pt idx="36">
                  <c:v>6.8</c:v>
                </c:pt>
                <c:pt idx="37">
                  <c:v>9.6</c:v>
                </c:pt>
                <c:pt idx="38">
                  <c:v>12.7</c:v>
                </c:pt>
                <c:pt idx="39">
                  <c:v>16.3</c:v>
                </c:pt>
                <c:pt idx="41">
                  <c:v>2.9</c:v>
                </c:pt>
                <c:pt idx="42">
                  <c:v>4.0999999999999996</c:v>
                </c:pt>
                <c:pt idx="43">
                  <c:v>5.3</c:v>
                </c:pt>
                <c:pt idx="44">
                  <c:v>7.9</c:v>
                </c:pt>
                <c:pt idx="45">
                  <c:v>10.7</c:v>
                </c:pt>
                <c:pt idx="46">
                  <c:v>13.8</c:v>
                </c:pt>
                <c:pt idx="47">
                  <c:v>17.399999999999999</c:v>
                </c:pt>
                <c:pt idx="49">
                  <c:v>3.8</c:v>
                </c:pt>
                <c:pt idx="50">
                  <c:v>5</c:v>
                </c:pt>
                <c:pt idx="51">
                  <c:v>6.2</c:v>
                </c:pt>
                <c:pt idx="52">
                  <c:v>8.8000000000000007</c:v>
                </c:pt>
                <c:pt idx="53">
                  <c:v>11.6</c:v>
                </c:pt>
                <c:pt idx="54">
                  <c:v>14.8</c:v>
                </c:pt>
                <c:pt idx="55">
                  <c:v>18.399999999999999</c:v>
                </c:pt>
                <c:pt idx="57">
                  <c:v>4.5999999999999996</c:v>
                </c:pt>
                <c:pt idx="58">
                  <c:v>5.8</c:v>
                </c:pt>
                <c:pt idx="59">
                  <c:v>7</c:v>
                </c:pt>
                <c:pt idx="60">
                  <c:v>9.6</c:v>
                </c:pt>
                <c:pt idx="61">
                  <c:v>12.4</c:v>
                </c:pt>
                <c:pt idx="62">
                  <c:v>15.6</c:v>
                </c:pt>
                <c:pt idx="63">
                  <c:v>19.100000000000001</c:v>
                </c:pt>
              </c:numCache>
            </c:numRef>
          </c:xVal>
          <c:yVal>
            <c:numRef>
              <c:f>'[Senior Design Charts 7.xlsx]Efficiency vs HX 30'!$B$3:$B$66</c:f>
              <c:numCache>
                <c:formatCode>General</c:formatCode>
                <c:ptCount val="64"/>
                <c:pt idx="3">
                  <c:v>45.9</c:v>
                </c:pt>
                <c:pt idx="4">
                  <c:v>42.42</c:v>
                </c:pt>
                <c:pt idx="5">
                  <c:v>38.78</c:v>
                </c:pt>
                <c:pt idx="6">
                  <c:v>34.92</c:v>
                </c:pt>
                <c:pt idx="7">
                  <c:v>30.71</c:v>
                </c:pt>
                <c:pt idx="10">
                  <c:v>46.4</c:v>
                </c:pt>
                <c:pt idx="11">
                  <c:v>44.9</c:v>
                </c:pt>
                <c:pt idx="12">
                  <c:v>41.42</c:v>
                </c:pt>
                <c:pt idx="13">
                  <c:v>37.86</c:v>
                </c:pt>
                <c:pt idx="14">
                  <c:v>34.08</c:v>
                </c:pt>
                <c:pt idx="15">
                  <c:v>29.96</c:v>
                </c:pt>
                <c:pt idx="18">
                  <c:v>45.4</c:v>
                </c:pt>
                <c:pt idx="19">
                  <c:v>43.8</c:v>
                </c:pt>
                <c:pt idx="20">
                  <c:v>40.409999999999997</c:v>
                </c:pt>
                <c:pt idx="21">
                  <c:v>36.97</c:v>
                </c:pt>
                <c:pt idx="22">
                  <c:v>33.28</c:v>
                </c:pt>
                <c:pt idx="23">
                  <c:v>29.25</c:v>
                </c:pt>
                <c:pt idx="25">
                  <c:v>46.1</c:v>
                </c:pt>
                <c:pt idx="26">
                  <c:v>44.36</c:v>
                </c:pt>
                <c:pt idx="27">
                  <c:v>42.9</c:v>
                </c:pt>
                <c:pt idx="28">
                  <c:v>39.56</c:v>
                </c:pt>
                <c:pt idx="29">
                  <c:v>36.130000000000003</c:v>
                </c:pt>
                <c:pt idx="30">
                  <c:v>32.520000000000003</c:v>
                </c:pt>
                <c:pt idx="31">
                  <c:v>28.57</c:v>
                </c:pt>
                <c:pt idx="33">
                  <c:v>44.2</c:v>
                </c:pt>
                <c:pt idx="34">
                  <c:v>42.9</c:v>
                </c:pt>
                <c:pt idx="35">
                  <c:v>41.1</c:v>
                </c:pt>
                <c:pt idx="36">
                  <c:v>37.89</c:v>
                </c:pt>
                <c:pt idx="37">
                  <c:v>34.6</c:v>
                </c:pt>
                <c:pt idx="38">
                  <c:v>31.13</c:v>
                </c:pt>
                <c:pt idx="39">
                  <c:v>27.33</c:v>
                </c:pt>
                <c:pt idx="41">
                  <c:v>42.4</c:v>
                </c:pt>
                <c:pt idx="42">
                  <c:v>41.2</c:v>
                </c:pt>
                <c:pt idx="43">
                  <c:v>39.4</c:v>
                </c:pt>
                <c:pt idx="44">
                  <c:v>36.369999999999997</c:v>
                </c:pt>
                <c:pt idx="45">
                  <c:v>33.19</c:v>
                </c:pt>
                <c:pt idx="46">
                  <c:v>29.85</c:v>
                </c:pt>
                <c:pt idx="47">
                  <c:v>26.2</c:v>
                </c:pt>
                <c:pt idx="49">
                  <c:v>42.6</c:v>
                </c:pt>
                <c:pt idx="50">
                  <c:v>39.6</c:v>
                </c:pt>
                <c:pt idx="51">
                  <c:v>37.9</c:v>
                </c:pt>
                <c:pt idx="52">
                  <c:v>34.96</c:v>
                </c:pt>
                <c:pt idx="53">
                  <c:v>31.9</c:v>
                </c:pt>
                <c:pt idx="54">
                  <c:v>28.67</c:v>
                </c:pt>
                <c:pt idx="55">
                  <c:v>25.2</c:v>
                </c:pt>
                <c:pt idx="57">
                  <c:v>39.299999999999997</c:v>
                </c:pt>
                <c:pt idx="58">
                  <c:v>38.200000000000003</c:v>
                </c:pt>
                <c:pt idx="59">
                  <c:v>36.5</c:v>
                </c:pt>
                <c:pt idx="60">
                  <c:v>33.65</c:v>
                </c:pt>
                <c:pt idx="61">
                  <c:v>30.7</c:v>
                </c:pt>
                <c:pt idx="62">
                  <c:v>27.58</c:v>
                </c:pt>
                <c:pt idx="63">
                  <c:v>24.2</c:v>
                </c:pt>
              </c:numCache>
            </c:numRef>
          </c:yVal>
          <c:smooth val="0"/>
          <c:extLst>
            <c:ext xmlns:c16="http://schemas.microsoft.com/office/drawing/2014/chart" uri="{C3380CC4-5D6E-409C-BE32-E72D297353CC}">
              <c16:uniqueId val="{00000001-3AB8-4BA5-8C12-6177660AC92E}"/>
            </c:ext>
          </c:extLst>
        </c:ser>
        <c:ser>
          <c:idx val="3"/>
          <c:order val="2"/>
          <c:tx>
            <c:v>HX 18</c:v>
          </c:tx>
          <c:spPr>
            <a:ln w="25400" cap="rnd">
              <a:noFill/>
              <a:round/>
            </a:ln>
            <a:effectLst/>
          </c:spPr>
          <c:marker>
            <c:symbol val="circle"/>
            <c:size val="5"/>
            <c:spPr>
              <a:solidFill>
                <a:srgbClr val="00B0F0"/>
              </a:solidFill>
              <a:ln w="53975">
                <a:solidFill>
                  <a:srgbClr val="00B0F0"/>
                </a:solidFill>
              </a:ln>
              <a:effectLst/>
            </c:spPr>
          </c:marker>
          <c:xVal>
            <c:numRef>
              <c:f>'[Senior Design Charts 7.xlsx]Efficiency vs HX 30'!$N$3:$N$66</c:f>
              <c:numCache>
                <c:formatCode>General</c:formatCode>
                <c:ptCount val="64"/>
                <c:pt idx="3">
                  <c:v>9.9</c:v>
                </c:pt>
                <c:pt idx="4">
                  <c:v>11.8</c:v>
                </c:pt>
                <c:pt idx="5">
                  <c:v>14</c:v>
                </c:pt>
                <c:pt idx="6">
                  <c:v>16.399999999999999</c:v>
                </c:pt>
                <c:pt idx="7">
                  <c:v>19.100000000000001</c:v>
                </c:pt>
                <c:pt idx="10">
                  <c:v>9.8000000000000007</c:v>
                </c:pt>
                <c:pt idx="11">
                  <c:v>10.7</c:v>
                </c:pt>
                <c:pt idx="12">
                  <c:v>12.6</c:v>
                </c:pt>
                <c:pt idx="13">
                  <c:v>14.8</c:v>
                </c:pt>
                <c:pt idx="14">
                  <c:v>17.2</c:v>
                </c:pt>
                <c:pt idx="15">
                  <c:v>20</c:v>
                </c:pt>
                <c:pt idx="18">
                  <c:v>10.5</c:v>
                </c:pt>
                <c:pt idx="19">
                  <c:v>11.4</c:v>
                </c:pt>
                <c:pt idx="20">
                  <c:v>13.4</c:v>
                </c:pt>
                <c:pt idx="21">
                  <c:v>15.6</c:v>
                </c:pt>
                <c:pt idx="22">
                  <c:v>18.100000000000001</c:v>
                </c:pt>
                <c:pt idx="23">
                  <c:v>20.8</c:v>
                </c:pt>
                <c:pt idx="25">
                  <c:v>10.3</c:v>
                </c:pt>
                <c:pt idx="26">
                  <c:v>11.3</c:v>
                </c:pt>
                <c:pt idx="27">
                  <c:v>12.2</c:v>
                </c:pt>
                <c:pt idx="28">
                  <c:v>14.2</c:v>
                </c:pt>
                <c:pt idx="29">
                  <c:v>16.399999999999999</c:v>
                </c:pt>
                <c:pt idx="30">
                  <c:v>18.8</c:v>
                </c:pt>
                <c:pt idx="31">
                  <c:v>21.6</c:v>
                </c:pt>
                <c:pt idx="33">
                  <c:v>11.6</c:v>
                </c:pt>
                <c:pt idx="34">
                  <c:v>12.6</c:v>
                </c:pt>
                <c:pt idx="35">
                  <c:v>13.5</c:v>
                </c:pt>
                <c:pt idx="36">
                  <c:v>15.5</c:v>
                </c:pt>
                <c:pt idx="37">
                  <c:v>17.8</c:v>
                </c:pt>
                <c:pt idx="38">
                  <c:v>20.2</c:v>
                </c:pt>
                <c:pt idx="39">
                  <c:v>23</c:v>
                </c:pt>
                <c:pt idx="41">
                  <c:v>12.9</c:v>
                </c:pt>
                <c:pt idx="42">
                  <c:v>13.9</c:v>
                </c:pt>
                <c:pt idx="43">
                  <c:v>14.8</c:v>
                </c:pt>
                <c:pt idx="44">
                  <c:v>16.8</c:v>
                </c:pt>
                <c:pt idx="45">
                  <c:v>19.100000000000001</c:v>
                </c:pt>
                <c:pt idx="46">
                  <c:v>21.5</c:v>
                </c:pt>
                <c:pt idx="47">
                  <c:v>24.4</c:v>
                </c:pt>
                <c:pt idx="49">
                  <c:v>14</c:v>
                </c:pt>
                <c:pt idx="50">
                  <c:v>15</c:v>
                </c:pt>
                <c:pt idx="51">
                  <c:v>15.9</c:v>
                </c:pt>
                <c:pt idx="52">
                  <c:v>18</c:v>
                </c:pt>
                <c:pt idx="53">
                  <c:v>20.3</c:v>
                </c:pt>
                <c:pt idx="54">
                  <c:v>22.8</c:v>
                </c:pt>
                <c:pt idx="55">
                  <c:v>25.6</c:v>
                </c:pt>
                <c:pt idx="57">
                  <c:v>15.1</c:v>
                </c:pt>
                <c:pt idx="58">
                  <c:v>16.100000000000001</c:v>
                </c:pt>
                <c:pt idx="59">
                  <c:v>17</c:v>
                </c:pt>
                <c:pt idx="60">
                  <c:v>19.100000000000001</c:v>
                </c:pt>
                <c:pt idx="61">
                  <c:v>21.4</c:v>
                </c:pt>
                <c:pt idx="62">
                  <c:v>23.9</c:v>
                </c:pt>
                <c:pt idx="63">
                  <c:v>26.8</c:v>
                </c:pt>
              </c:numCache>
            </c:numRef>
          </c:xVal>
          <c:yVal>
            <c:numRef>
              <c:f>'[Senior Design Charts 7.xlsx]Efficiency vs HX 30'!$B$3:$B$66</c:f>
              <c:numCache>
                <c:formatCode>General</c:formatCode>
                <c:ptCount val="64"/>
                <c:pt idx="3">
                  <c:v>45.9</c:v>
                </c:pt>
                <c:pt idx="4">
                  <c:v>42.42</c:v>
                </c:pt>
                <c:pt idx="5">
                  <c:v>38.78</c:v>
                </c:pt>
                <c:pt idx="6">
                  <c:v>34.92</c:v>
                </c:pt>
                <c:pt idx="7">
                  <c:v>30.71</c:v>
                </c:pt>
                <c:pt idx="10">
                  <c:v>46.4</c:v>
                </c:pt>
                <c:pt idx="11">
                  <c:v>44.9</c:v>
                </c:pt>
                <c:pt idx="12">
                  <c:v>41.42</c:v>
                </c:pt>
                <c:pt idx="13">
                  <c:v>37.86</c:v>
                </c:pt>
                <c:pt idx="14">
                  <c:v>34.08</c:v>
                </c:pt>
                <c:pt idx="15">
                  <c:v>29.96</c:v>
                </c:pt>
                <c:pt idx="18">
                  <c:v>45.4</c:v>
                </c:pt>
                <c:pt idx="19">
                  <c:v>43.8</c:v>
                </c:pt>
                <c:pt idx="20">
                  <c:v>40.409999999999997</c:v>
                </c:pt>
                <c:pt idx="21">
                  <c:v>36.97</c:v>
                </c:pt>
                <c:pt idx="22">
                  <c:v>33.28</c:v>
                </c:pt>
                <c:pt idx="23">
                  <c:v>29.25</c:v>
                </c:pt>
                <c:pt idx="25">
                  <c:v>46.1</c:v>
                </c:pt>
                <c:pt idx="26">
                  <c:v>44.36</c:v>
                </c:pt>
                <c:pt idx="27">
                  <c:v>42.9</c:v>
                </c:pt>
                <c:pt idx="28">
                  <c:v>39.56</c:v>
                </c:pt>
                <c:pt idx="29">
                  <c:v>36.130000000000003</c:v>
                </c:pt>
                <c:pt idx="30">
                  <c:v>32.520000000000003</c:v>
                </c:pt>
                <c:pt idx="31">
                  <c:v>28.57</c:v>
                </c:pt>
                <c:pt idx="33">
                  <c:v>44.2</c:v>
                </c:pt>
                <c:pt idx="34">
                  <c:v>42.9</c:v>
                </c:pt>
                <c:pt idx="35">
                  <c:v>41.1</c:v>
                </c:pt>
                <c:pt idx="36">
                  <c:v>37.89</c:v>
                </c:pt>
                <c:pt idx="37">
                  <c:v>34.6</c:v>
                </c:pt>
                <c:pt idx="38">
                  <c:v>31.13</c:v>
                </c:pt>
                <c:pt idx="39">
                  <c:v>27.33</c:v>
                </c:pt>
                <c:pt idx="41">
                  <c:v>42.4</c:v>
                </c:pt>
                <c:pt idx="42">
                  <c:v>41.2</c:v>
                </c:pt>
                <c:pt idx="43">
                  <c:v>39.4</c:v>
                </c:pt>
                <c:pt idx="44">
                  <c:v>36.369999999999997</c:v>
                </c:pt>
                <c:pt idx="45">
                  <c:v>33.19</c:v>
                </c:pt>
                <c:pt idx="46">
                  <c:v>29.85</c:v>
                </c:pt>
                <c:pt idx="47">
                  <c:v>26.2</c:v>
                </c:pt>
                <c:pt idx="49">
                  <c:v>42.6</c:v>
                </c:pt>
                <c:pt idx="50">
                  <c:v>39.6</c:v>
                </c:pt>
                <c:pt idx="51">
                  <c:v>37.9</c:v>
                </c:pt>
                <c:pt idx="52">
                  <c:v>34.96</c:v>
                </c:pt>
                <c:pt idx="53">
                  <c:v>31.9</c:v>
                </c:pt>
                <c:pt idx="54">
                  <c:v>28.67</c:v>
                </c:pt>
                <c:pt idx="55">
                  <c:v>25.2</c:v>
                </c:pt>
                <c:pt idx="57">
                  <c:v>39.299999999999997</c:v>
                </c:pt>
                <c:pt idx="58">
                  <c:v>38.200000000000003</c:v>
                </c:pt>
                <c:pt idx="59">
                  <c:v>36.5</c:v>
                </c:pt>
                <c:pt idx="60">
                  <c:v>33.65</c:v>
                </c:pt>
                <c:pt idx="61">
                  <c:v>30.7</c:v>
                </c:pt>
                <c:pt idx="62">
                  <c:v>27.58</c:v>
                </c:pt>
                <c:pt idx="63">
                  <c:v>24.2</c:v>
                </c:pt>
              </c:numCache>
            </c:numRef>
          </c:yVal>
          <c:smooth val="0"/>
          <c:extLst>
            <c:ext xmlns:c16="http://schemas.microsoft.com/office/drawing/2014/chart" uri="{C3380CC4-5D6E-409C-BE32-E72D297353CC}">
              <c16:uniqueId val="{00000002-3AB8-4BA5-8C12-6177660AC92E}"/>
            </c:ext>
          </c:extLst>
        </c:ser>
        <c:dLbls>
          <c:showLegendKey val="0"/>
          <c:showVal val="0"/>
          <c:showCatName val="0"/>
          <c:showSerName val="0"/>
          <c:showPercent val="0"/>
          <c:showBubbleSize val="0"/>
        </c:dLbls>
        <c:axId val="1058487023"/>
        <c:axId val="1058491599"/>
      </c:scatterChart>
      <c:valAx>
        <c:axId val="1058487023"/>
        <c:scaling>
          <c:orientation val="maxMin"/>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Minimum Approach Temperature (F)</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58491599"/>
        <c:crosses val="autoZero"/>
        <c:crossBetween val="midCat"/>
      </c:valAx>
      <c:valAx>
        <c:axId val="1058491599"/>
        <c:scaling>
          <c:orientation val="minMax"/>
          <c:min val="2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Energy Efficiency (%) </a:t>
                </a:r>
              </a:p>
            </c:rich>
          </c:tx>
          <c:layout>
            <c:manualLayout>
              <c:xMode val="edge"/>
              <c:yMode val="edge"/>
              <c:x val="0.93965639945231061"/>
              <c:y val="0.298138194682186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584870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8241520001207"/>
          <c:y val="8.1785117394472542E-2"/>
          <c:w val="0.69028542177925645"/>
          <c:h val="0.78113131348246478"/>
        </c:manualLayout>
      </c:layout>
      <c:scatterChart>
        <c:scatterStyle val="lineMarker"/>
        <c:varyColors val="0"/>
        <c:ser>
          <c:idx val="0"/>
          <c:order val="0"/>
          <c:tx>
            <c:v>HX 30</c:v>
          </c:tx>
          <c:spPr>
            <a:ln w="25400" cap="rnd">
              <a:noFill/>
              <a:round/>
            </a:ln>
            <a:effectLst/>
          </c:spPr>
          <c:marker>
            <c:symbol val="circle"/>
            <c:size val="5"/>
            <c:spPr>
              <a:solidFill>
                <a:schemeClr val="tx1"/>
              </a:solidFill>
              <a:ln w="38100">
                <a:solidFill>
                  <a:schemeClr val="tx1"/>
                </a:solidFill>
              </a:ln>
              <a:effectLst/>
            </c:spPr>
          </c:marker>
          <c:xVal>
            <c:numRef>
              <c:f>'[Senior Design Charts 7.xlsx]Efficiency vs HX 30'!$K$3:$K$66</c:f>
              <c:numCache>
                <c:formatCode>General</c:formatCode>
                <c:ptCount val="64"/>
                <c:pt idx="3">
                  <c:v>1.9</c:v>
                </c:pt>
                <c:pt idx="4">
                  <c:v>3.9</c:v>
                </c:pt>
                <c:pt idx="5">
                  <c:v>5.5</c:v>
                </c:pt>
                <c:pt idx="6">
                  <c:v>6.4</c:v>
                </c:pt>
                <c:pt idx="7">
                  <c:v>7.5</c:v>
                </c:pt>
                <c:pt idx="10">
                  <c:v>2</c:v>
                </c:pt>
                <c:pt idx="11">
                  <c:v>2.8</c:v>
                </c:pt>
                <c:pt idx="12">
                  <c:v>4.7</c:v>
                </c:pt>
                <c:pt idx="13">
                  <c:v>5.5</c:v>
                </c:pt>
                <c:pt idx="14">
                  <c:v>6.4</c:v>
                </c:pt>
                <c:pt idx="15">
                  <c:v>7.5</c:v>
                </c:pt>
                <c:pt idx="18">
                  <c:v>2</c:v>
                </c:pt>
                <c:pt idx="19">
                  <c:v>2.8</c:v>
                </c:pt>
                <c:pt idx="20">
                  <c:v>4.7</c:v>
                </c:pt>
                <c:pt idx="21">
                  <c:v>5.5</c:v>
                </c:pt>
                <c:pt idx="22">
                  <c:v>6.4</c:v>
                </c:pt>
                <c:pt idx="23">
                  <c:v>7.5</c:v>
                </c:pt>
                <c:pt idx="25">
                  <c:v>1</c:v>
                </c:pt>
                <c:pt idx="26">
                  <c:v>2</c:v>
                </c:pt>
                <c:pt idx="27">
                  <c:v>2.8</c:v>
                </c:pt>
                <c:pt idx="28">
                  <c:v>4.7</c:v>
                </c:pt>
                <c:pt idx="29">
                  <c:v>5.5</c:v>
                </c:pt>
                <c:pt idx="30">
                  <c:v>6.4</c:v>
                </c:pt>
                <c:pt idx="31">
                  <c:v>7.5</c:v>
                </c:pt>
                <c:pt idx="33">
                  <c:v>1</c:v>
                </c:pt>
                <c:pt idx="34">
                  <c:v>2</c:v>
                </c:pt>
                <c:pt idx="35">
                  <c:v>2.8</c:v>
                </c:pt>
                <c:pt idx="36">
                  <c:v>4.7</c:v>
                </c:pt>
                <c:pt idx="37">
                  <c:v>5.5</c:v>
                </c:pt>
                <c:pt idx="38">
                  <c:v>6.4</c:v>
                </c:pt>
                <c:pt idx="39">
                  <c:v>7.5</c:v>
                </c:pt>
                <c:pt idx="41">
                  <c:v>1</c:v>
                </c:pt>
                <c:pt idx="42">
                  <c:v>2</c:v>
                </c:pt>
                <c:pt idx="43">
                  <c:v>2.8</c:v>
                </c:pt>
                <c:pt idx="44">
                  <c:v>4.7</c:v>
                </c:pt>
                <c:pt idx="45">
                  <c:v>5.5</c:v>
                </c:pt>
                <c:pt idx="46">
                  <c:v>6.4</c:v>
                </c:pt>
                <c:pt idx="47">
                  <c:v>7.5</c:v>
                </c:pt>
                <c:pt idx="49">
                  <c:v>1</c:v>
                </c:pt>
                <c:pt idx="50">
                  <c:v>2</c:v>
                </c:pt>
                <c:pt idx="51">
                  <c:v>2.8</c:v>
                </c:pt>
                <c:pt idx="52">
                  <c:v>4.7</c:v>
                </c:pt>
                <c:pt idx="53">
                  <c:v>5.5</c:v>
                </c:pt>
                <c:pt idx="54">
                  <c:v>6.4</c:v>
                </c:pt>
                <c:pt idx="55">
                  <c:v>7.5</c:v>
                </c:pt>
                <c:pt idx="57">
                  <c:v>1</c:v>
                </c:pt>
                <c:pt idx="58">
                  <c:v>2</c:v>
                </c:pt>
                <c:pt idx="59">
                  <c:v>2.8</c:v>
                </c:pt>
                <c:pt idx="60">
                  <c:v>4.7</c:v>
                </c:pt>
                <c:pt idx="61">
                  <c:v>5.5</c:v>
                </c:pt>
                <c:pt idx="62">
                  <c:v>6.4</c:v>
                </c:pt>
                <c:pt idx="63">
                  <c:v>7.5</c:v>
                </c:pt>
              </c:numCache>
            </c:numRef>
          </c:xVal>
          <c:yVal>
            <c:numRef>
              <c:f>'[Senior Design Charts 7.xlsx]Efficiency vs HX 30'!$C$3:$C$66</c:f>
              <c:numCache>
                <c:formatCode>General</c:formatCode>
                <c:ptCount val="64"/>
                <c:pt idx="3">
                  <c:v>16.649999999999999</c:v>
                </c:pt>
                <c:pt idx="4">
                  <c:v>16.5</c:v>
                </c:pt>
                <c:pt idx="5">
                  <c:v>16.04</c:v>
                </c:pt>
                <c:pt idx="6">
                  <c:v>15.37</c:v>
                </c:pt>
                <c:pt idx="7">
                  <c:v>14.47</c:v>
                </c:pt>
                <c:pt idx="10" formatCode="0.00">
                  <c:v>16.57</c:v>
                </c:pt>
                <c:pt idx="11" formatCode="0.00">
                  <c:v>16.68</c:v>
                </c:pt>
                <c:pt idx="12" formatCode="0.00">
                  <c:v>16.350000000000001</c:v>
                </c:pt>
                <c:pt idx="13" formatCode="0.00">
                  <c:v>15.85</c:v>
                </c:pt>
                <c:pt idx="14" formatCode="0.00">
                  <c:v>15.1</c:v>
                </c:pt>
                <c:pt idx="15" formatCode="0.00">
                  <c:v>14.23</c:v>
                </c:pt>
                <c:pt idx="18" formatCode="0.00">
                  <c:v>16.670000000000002</c:v>
                </c:pt>
                <c:pt idx="19" formatCode="0.00">
                  <c:v>16.579999999999998</c:v>
                </c:pt>
                <c:pt idx="20" formatCode="0.00">
                  <c:v>16.22</c:v>
                </c:pt>
                <c:pt idx="21" formatCode="0.00">
                  <c:v>15.66</c:v>
                </c:pt>
                <c:pt idx="22" formatCode="0.00">
                  <c:v>14.95</c:v>
                </c:pt>
                <c:pt idx="23" formatCode="0.00">
                  <c:v>14</c:v>
                </c:pt>
                <c:pt idx="25" formatCode="0.00">
                  <c:v>16.63</c:v>
                </c:pt>
                <c:pt idx="26" formatCode="0.00">
                  <c:v>16.59</c:v>
                </c:pt>
                <c:pt idx="27" formatCode="0.00">
                  <c:v>16.45</c:v>
                </c:pt>
                <c:pt idx="28" formatCode="0.00">
                  <c:v>16.02</c:v>
                </c:pt>
                <c:pt idx="29" formatCode="0.00">
                  <c:v>15.47</c:v>
                </c:pt>
                <c:pt idx="30" formatCode="0.00">
                  <c:v>14.74</c:v>
                </c:pt>
                <c:pt idx="31" formatCode="0.00">
                  <c:v>13.77</c:v>
                </c:pt>
                <c:pt idx="33" formatCode="0.00">
                  <c:v>16.510000000000002</c:v>
                </c:pt>
                <c:pt idx="34" formatCode="0.00">
                  <c:v>16.34</c:v>
                </c:pt>
                <c:pt idx="35" formatCode="0.00">
                  <c:v>16.16</c:v>
                </c:pt>
                <c:pt idx="36" formatCode="0.00">
                  <c:v>15.68</c:v>
                </c:pt>
                <c:pt idx="37" formatCode="0.00">
                  <c:v>15.09</c:v>
                </c:pt>
                <c:pt idx="38" formatCode="0.00">
                  <c:v>14.33</c:v>
                </c:pt>
                <c:pt idx="39" formatCode="0.00">
                  <c:v>13.33</c:v>
                </c:pt>
                <c:pt idx="41" formatCode="0.00">
                  <c:v>16.260000000000002</c:v>
                </c:pt>
                <c:pt idx="42" formatCode="0.00">
                  <c:v>16.059999999999999</c:v>
                </c:pt>
                <c:pt idx="43" formatCode="0.00">
                  <c:v>15.85</c:v>
                </c:pt>
                <c:pt idx="44" formatCode="0.00">
                  <c:v>15.35</c:v>
                </c:pt>
                <c:pt idx="45" formatCode="0.00">
                  <c:v>14.72</c:v>
                </c:pt>
                <c:pt idx="46" formatCode="0.00">
                  <c:v>13.93</c:v>
                </c:pt>
                <c:pt idx="47" formatCode="0.00">
                  <c:v>12.89</c:v>
                </c:pt>
                <c:pt idx="49" formatCode="0.00">
                  <c:v>16.190000000000001</c:v>
                </c:pt>
                <c:pt idx="50" formatCode="0.00">
                  <c:v>15.75</c:v>
                </c:pt>
                <c:pt idx="51" formatCode="0.00">
                  <c:v>15.54</c:v>
                </c:pt>
                <c:pt idx="52" formatCode="0.00">
                  <c:v>15.01</c:v>
                </c:pt>
                <c:pt idx="53" formatCode="0.00">
                  <c:v>14.35</c:v>
                </c:pt>
                <c:pt idx="54" formatCode="0.00">
                  <c:v>13.53</c:v>
                </c:pt>
                <c:pt idx="55" formatCode="0.00">
                  <c:v>12.46</c:v>
                </c:pt>
                <c:pt idx="57" formatCode="0.00">
                  <c:v>15.69</c:v>
                </c:pt>
                <c:pt idx="58" formatCode="0.00">
                  <c:v>15.45</c:v>
                </c:pt>
                <c:pt idx="59" formatCode="0.00">
                  <c:v>15.22</c:v>
                </c:pt>
                <c:pt idx="60" formatCode="0.00">
                  <c:v>14.67</c:v>
                </c:pt>
                <c:pt idx="61" formatCode="0.00">
                  <c:v>13.98</c:v>
                </c:pt>
                <c:pt idx="62" formatCode="0.00">
                  <c:v>13.14</c:v>
                </c:pt>
                <c:pt idx="63" formatCode="0.00">
                  <c:v>12.04</c:v>
                </c:pt>
              </c:numCache>
            </c:numRef>
          </c:yVal>
          <c:smooth val="0"/>
          <c:extLst>
            <c:ext xmlns:c16="http://schemas.microsoft.com/office/drawing/2014/chart" uri="{C3380CC4-5D6E-409C-BE32-E72D297353CC}">
              <c16:uniqueId val="{00000000-D96A-4ADC-9E14-8925496F195E}"/>
            </c:ext>
          </c:extLst>
        </c:ser>
        <c:ser>
          <c:idx val="1"/>
          <c:order val="1"/>
          <c:tx>
            <c:v>HX 26</c:v>
          </c:tx>
          <c:spPr>
            <a:ln w="25400" cap="rnd">
              <a:noFill/>
              <a:round/>
            </a:ln>
            <a:effectLst/>
          </c:spPr>
          <c:marker>
            <c:symbol val="circle"/>
            <c:size val="5"/>
            <c:spPr>
              <a:solidFill>
                <a:srgbClr val="00B050"/>
              </a:solidFill>
              <a:ln w="63500">
                <a:solidFill>
                  <a:srgbClr val="00B050"/>
                </a:solidFill>
              </a:ln>
              <a:effectLst/>
            </c:spPr>
          </c:marker>
          <c:xVal>
            <c:numRef>
              <c:f>'[Senior Design Charts 7.xlsx]Efficiency vs HX 30'!$L$3:$L$66</c:f>
              <c:numCache>
                <c:formatCode>General</c:formatCode>
                <c:ptCount val="64"/>
                <c:pt idx="3">
                  <c:v>0.5</c:v>
                </c:pt>
                <c:pt idx="4">
                  <c:v>3.1</c:v>
                </c:pt>
                <c:pt idx="5">
                  <c:v>5.8</c:v>
                </c:pt>
                <c:pt idx="6">
                  <c:v>8.9</c:v>
                </c:pt>
                <c:pt idx="7">
                  <c:v>12.4</c:v>
                </c:pt>
                <c:pt idx="10">
                  <c:v>0.3</c:v>
                </c:pt>
                <c:pt idx="11">
                  <c:v>1.4</c:v>
                </c:pt>
                <c:pt idx="12">
                  <c:v>4</c:v>
                </c:pt>
                <c:pt idx="13">
                  <c:v>6.8</c:v>
                </c:pt>
                <c:pt idx="14">
                  <c:v>9.8000000000000007</c:v>
                </c:pt>
                <c:pt idx="15">
                  <c:v>13.4</c:v>
                </c:pt>
                <c:pt idx="18">
                  <c:v>1.1000000000000001</c:v>
                </c:pt>
                <c:pt idx="19">
                  <c:v>2.2000000000000002</c:v>
                </c:pt>
                <c:pt idx="20">
                  <c:v>4.8</c:v>
                </c:pt>
                <c:pt idx="21">
                  <c:v>7.6</c:v>
                </c:pt>
                <c:pt idx="22">
                  <c:v>10.7</c:v>
                </c:pt>
                <c:pt idx="23">
                  <c:v>14.2</c:v>
                </c:pt>
                <c:pt idx="25">
                  <c:v>0.6</c:v>
                </c:pt>
                <c:pt idx="26">
                  <c:v>1.8</c:v>
                </c:pt>
                <c:pt idx="27">
                  <c:v>3</c:v>
                </c:pt>
                <c:pt idx="28">
                  <c:v>5.5</c:v>
                </c:pt>
                <c:pt idx="29">
                  <c:v>8.3000000000000007</c:v>
                </c:pt>
                <c:pt idx="30">
                  <c:v>11.4</c:v>
                </c:pt>
                <c:pt idx="31">
                  <c:v>15</c:v>
                </c:pt>
                <c:pt idx="33">
                  <c:v>1.8</c:v>
                </c:pt>
                <c:pt idx="34">
                  <c:v>3.1</c:v>
                </c:pt>
                <c:pt idx="35">
                  <c:v>4.2</c:v>
                </c:pt>
                <c:pt idx="36">
                  <c:v>6.8</c:v>
                </c:pt>
                <c:pt idx="37">
                  <c:v>9.6</c:v>
                </c:pt>
                <c:pt idx="38">
                  <c:v>12.7</c:v>
                </c:pt>
                <c:pt idx="39">
                  <c:v>16.3</c:v>
                </c:pt>
                <c:pt idx="41">
                  <c:v>2.9</c:v>
                </c:pt>
                <c:pt idx="42">
                  <c:v>4.0999999999999996</c:v>
                </c:pt>
                <c:pt idx="43">
                  <c:v>5.3</c:v>
                </c:pt>
                <c:pt idx="44">
                  <c:v>7.9</c:v>
                </c:pt>
                <c:pt idx="45">
                  <c:v>10.7</c:v>
                </c:pt>
                <c:pt idx="46">
                  <c:v>13.8</c:v>
                </c:pt>
                <c:pt idx="47">
                  <c:v>17.399999999999999</c:v>
                </c:pt>
                <c:pt idx="49">
                  <c:v>3.8</c:v>
                </c:pt>
                <c:pt idx="50">
                  <c:v>5</c:v>
                </c:pt>
                <c:pt idx="51">
                  <c:v>6.2</c:v>
                </c:pt>
                <c:pt idx="52">
                  <c:v>8.8000000000000007</c:v>
                </c:pt>
                <c:pt idx="53">
                  <c:v>11.6</c:v>
                </c:pt>
                <c:pt idx="54">
                  <c:v>14.8</c:v>
                </c:pt>
                <c:pt idx="55">
                  <c:v>18.399999999999999</c:v>
                </c:pt>
                <c:pt idx="57">
                  <c:v>4.5999999999999996</c:v>
                </c:pt>
                <c:pt idx="58">
                  <c:v>5.8</c:v>
                </c:pt>
                <c:pt idx="59">
                  <c:v>7</c:v>
                </c:pt>
                <c:pt idx="60">
                  <c:v>9.6</c:v>
                </c:pt>
                <c:pt idx="61">
                  <c:v>12.4</c:v>
                </c:pt>
                <c:pt idx="62">
                  <c:v>15.6</c:v>
                </c:pt>
                <c:pt idx="63">
                  <c:v>19.100000000000001</c:v>
                </c:pt>
              </c:numCache>
            </c:numRef>
          </c:xVal>
          <c:yVal>
            <c:numRef>
              <c:f>'[Senior Design Charts 7.xlsx]Efficiency vs HX 30'!$C$3:$C$66</c:f>
              <c:numCache>
                <c:formatCode>General</c:formatCode>
                <c:ptCount val="64"/>
                <c:pt idx="3">
                  <c:v>16.649999999999999</c:v>
                </c:pt>
                <c:pt idx="4">
                  <c:v>16.5</c:v>
                </c:pt>
                <c:pt idx="5">
                  <c:v>16.04</c:v>
                </c:pt>
                <c:pt idx="6">
                  <c:v>15.37</c:v>
                </c:pt>
                <c:pt idx="7">
                  <c:v>14.47</c:v>
                </c:pt>
                <c:pt idx="10" formatCode="0.00">
                  <c:v>16.57</c:v>
                </c:pt>
                <c:pt idx="11" formatCode="0.00">
                  <c:v>16.68</c:v>
                </c:pt>
                <c:pt idx="12" formatCode="0.00">
                  <c:v>16.350000000000001</c:v>
                </c:pt>
                <c:pt idx="13" formatCode="0.00">
                  <c:v>15.85</c:v>
                </c:pt>
                <c:pt idx="14" formatCode="0.00">
                  <c:v>15.1</c:v>
                </c:pt>
                <c:pt idx="15" formatCode="0.00">
                  <c:v>14.23</c:v>
                </c:pt>
                <c:pt idx="18" formatCode="0.00">
                  <c:v>16.670000000000002</c:v>
                </c:pt>
                <c:pt idx="19" formatCode="0.00">
                  <c:v>16.579999999999998</c:v>
                </c:pt>
                <c:pt idx="20" formatCode="0.00">
                  <c:v>16.22</c:v>
                </c:pt>
                <c:pt idx="21" formatCode="0.00">
                  <c:v>15.66</c:v>
                </c:pt>
                <c:pt idx="22" formatCode="0.00">
                  <c:v>14.95</c:v>
                </c:pt>
                <c:pt idx="23" formatCode="0.00">
                  <c:v>14</c:v>
                </c:pt>
                <c:pt idx="25" formatCode="0.00">
                  <c:v>16.63</c:v>
                </c:pt>
                <c:pt idx="26" formatCode="0.00">
                  <c:v>16.59</c:v>
                </c:pt>
                <c:pt idx="27" formatCode="0.00">
                  <c:v>16.45</c:v>
                </c:pt>
                <c:pt idx="28" formatCode="0.00">
                  <c:v>16.02</c:v>
                </c:pt>
                <c:pt idx="29" formatCode="0.00">
                  <c:v>15.47</c:v>
                </c:pt>
                <c:pt idx="30" formatCode="0.00">
                  <c:v>14.74</c:v>
                </c:pt>
                <c:pt idx="31" formatCode="0.00">
                  <c:v>13.77</c:v>
                </c:pt>
                <c:pt idx="33" formatCode="0.00">
                  <c:v>16.510000000000002</c:v>
                </c:pt>
                <c:pt idx="34" formatCode="0.00">
                  <c:v>16.34</c:v>
                </c:pt>
                <c:pt idx="35" formatCode="0.00">
                  <c:v>16.16</c:v>
                </c:pt>
                <c:pt idx="36" formatCode="0.00">
                  <c:v>15.68</c:v>
                </c:pt>
                <c:pt idx="37" formatCode="0.00">
                  <c:v>15.09</c:v>
                </c:pt>
                <c:pt idx="38" formatCode="0.00">
                  <c:v>14.33</c:v>
                </c:pt>
                <c:pt idx="39" formatCode="0.00">
                  <c:v>13.33</c:v>
                </c:pt>
                <c:pt idx="41" formatCode="0.00">
                  <c:v>16.260000000000002</c:v>
                </c:pt>
                <c:pt idx="42" formatCode="0.00">
                  <c:v>16.059999999999999</c:v>
                </c:pt>
                <c:pt idx="43" formatCode="0.00">
                  <c:v>15.85</c:v>
                </c:pt>
                <c:pt idx="44" formatCode="0.00">
                  <c:v>15.35</c:v>
                </c:pt>
                <c:pt idx="45" formatCode="0.00">
                  <c:v>14.72</c:v>
                </c:pt>
                <c:pt idx="46" formatCode="0.00">
                  <c:v>13.93</c:v>
                </c:pt>
                <c:pt idx="47" formatCode="0.00">
                  <c:v>12.89</c:v>
                </c:pt>
                <c:pt idx="49" formatCode="0.00">
                  <c:v>16.190000000000001</c:v>
                </c:pt>
                <c:pt idx="50" formatCode="0.00">
                  <c:v>15.75</c:v>
                </c:pt>
                <c:pt idx="51" formatCode="0.00">
                  <c:v>15.54</c:v>
                </c:pt>
                <c:pt idx="52" formatCode="0.00">
                  <c:v>15.01</c:v>
                </c:pt>
                <c:pt idx="53" formatCode="0.00">
                  <c:v>14.35</c:v>
                </c:pt>
                <c:pt idx="54" formatCode="0.00">
                  <c:v>13.53</c:v>
                </c:pt>
                <c:pt idx="55" formatCode="0.00">
                  <c:v>12.46</c:v>
                </c:pt>
                <c:pt idx="57" formatCode="0.00">
                  <c:v>15.69</c:v>
                </c:pt>
                <c:pt idx="58" formatCode="0.00">
                  <c:v>15.45</c:v>
                </c:pt>
                <c:pt idx="59" formatCode="0.00">
                  <c:v>15.22</c:v>
                </c:pt>
                <c:pt idx="60" formatCode="0.00">
                  <c:v>14.67</c:v>
                </c:pt>
                <c:pt idx="61" formatCode="0.00">
                  <c:v>13.98</c:v>
                </c:pt>
                <c:pt idx="62" formatCode="0.00">
                  <c:v>13.14</c:v>
                </c:pt>
                <c:pt idx="63" formatCode="0.00">
                  <c:v>12.04</c:v>
                </c:pt>
              </c:numCache>
            </c:numRef>
          </c:yVal>
          <c:smooth val="0"/>
          <c:extLst>
            <c:ext xmlns:c16="http://schemas.microsoft.com/office/drawing/2014/chart" uri="{C3380CC4-5D6E-409C-BE32-E72D297353CC}">
              <c16:uniqueId val="{00000001-D96A-4ADC-9E14-8925496F195E}"/>
            </c:ext>
          </c:extLst>
        </c:ser>
        <c:ser>
          <c:idx val="3"/>
          <c:order val="2"/>
          <c:tx>
            <c:v>HX 18</c:v>
          </c:tx>
          <c:spPr>
            <a:ln w="25400" cap="rnd">
              <a:noFill/>
              <a:round/>
            </a:ln>
            <a:effectLst/>
          </c:spPr>
          <c:marker>
            <c:symbol val="circle"/>
            <c:size val="5"/>
            <c:spPr>
              <a:solidFill>
                <a:srgbClr val="00B0F0"/>
              </a:solidFill>
              <a:ln w="53975">
                <a:solidFill>
                  <a:srgbClr val="00B0F0"/>
                </a:solidFill>
              </a:ln>
              <a:effectLst/>
            </c:spPr>
          </c:marker>
          <c:xVal>
            <c:numRef>
              <c:f>'[Senior Design Charts 7.xlsx]Efficiency vs HX 30'!$N$3:$N$66</c:f>
              <c:numCache>
                <c:formatCode>General</c:formatCode>
                <c:ptCount val="64"/>
                <c:pt idx="3">
                  <c:v>9.9</c:v>
                </c:pt>
                <c:pt idx="4">
                  <c:v>11.8</c:v>
                </c:pt>
                <c:pt idx="5">
                  <c:v>14</c:v>
                </c:pt>
                <c:pt idx="6">
                  <c:v>16.399999999999999</c:v>
                </c:pt>
                <c:pt idx="7">
                  <c:v>19.100000000000001</c:v>
                </c:pt>
                <c:pt idx="10">
                  <c:v>9.8000000000000007</c:v>
                </c:pt>
                <c:pt idx="11">
                  <c:v>10.7</c:v>
                </c:pt>
                <c:pt idx="12">
                  <c:v>12.6</c:v>
                </c:pt>
                <c:pt idx="13">
                  <c:v>14.8</c:v>
                </c:pt>
                <c:pt idx="14">
                  <c:v>17.2</c:v>
                </c:pt>
                <c:pt idx="15">
                  <c:v>20</c:v>
                </c:pt>
                <c:pt idx="18">
                  <c:v>10.5</c:v>
                </c:pt>
                <c:pt idx="19">
                  <c:v>11.4</c:v>
                </c:pt>
                <c:pt idx="20">
                  <c:v>13.4</c:v>
                </c:pt>
                <c:pt idx="21">
                  <c:v>15.6</c:v>
                </c:pt>
                <c:pt idx="22">
                  <c:v>18.100000000000001</c:v>
                </c:pt>
                <c:pt idx="23">
                  <c:v>20.8</c:v>
                </c:pt>
                <c:pt idx="25">
                  <c:v>10.3</c:v>
                </c:pt>
                <c:pt idx="26">
                  <c:v>11.3</c:v>
                </c:pt>
                <c:pt idx="27">
                  <c:v>12.2</c:v>
                </c:pt>
                <c:pt idx="28">
                  <c:v>14.2</c:v>
                </c:pt>
                <c:pt idx="29">
                  <c:v>16.399999999999999</c:v>
                </c:pt>
                <c:pt idx="30">
                  <c:v>18.8</c:v>
                </c:pt>
                <c:pt idx="31">
                  <c:v>21.6</c:v>
                </c:pt>
                <c:pt idx="33">
                  <c:v>11.6</c:v>
                </c:pt>
                <c:pt idx="34">
                  <c:v>12.6</c:v>
                </c:pt>
                <c:pt idx="35">
                  <c:v>13.5</c:v>
                </c:pt>
                <c:pt idx="36">
                  <c:v>15.5</c:v>
                </c:pt>
                <c:pt idx="37">
                  <c:v>17.8</c:v>
                </c:pt>
                <c:pt idx="38">
                  <c:v>20.2</c:v>
                </c:pt>
                <c:pt idx="39">
                  <c:v>23</c:v>
                </c:pt>
                <c:pt idx="41">
                  <c:v>12.9</c:v>
                </c:pt>
                <c:pt idx="42">
                  <c:v>13.9</c:v>
                </c:pt>
                <c:pt idx="43">
                  <c:v>14.8</c:v>
                </c:pt>
                <c:pt idx="44">
                  <c:v>16.8</c:v>
                </c:pt>
                <c:pt idx="45">
                  <c:v>19.100000000000001</c:v>
                </c:pt>
                <c:pt idx="46">
                  <c:v>21.5</c:v>
                </c:pt>
                <c:pt idx="47">
                  <c:v>24.4</c:v>
                </c:pt>
                <c:pt idx="49">
                  <c:v>14</c:v>
                </c:pt>
                <c:pt idx="50">
                  <c:v>15</c:v>
                </c:pt>
                <c:pt idx="51">
                  <c:v>15.9</c:v>
                </c:pt>
                <c:pt idx="52">
                  <c:v>18</c:v>
                </c:pt>
                <c:pt idx="53">
                  <c:v>20.3</c:v>
                </c:pt>
                <c:pt idx="54">
                  <c:v>22.8</c:v>
                </c:pt>
                <c:pt idx="55">
                  <c:v>25.6</c:v>
                </c:pt>
                <c:pt idx="57">
                  <c:v>15.1</c:v>
                </c:pt>
                <c:pt idx="58">
                  <c:v>16.100000000000001</c:v>
                </c:pt>
                <c:pt idx="59">
                  <c:v>17</c:v>
                </c:pt>
                <c:pt idx="60">
                  <c:v>19.100000000000001</c:v>
                </c:pt>
                <c:pt idx="61">
                  <c:v>21.4</c:v>
                </c:pt>
                <c:pt idx="62">
                  <c:v>23.9</c:v>
                </c:pt>
                <c:pt idx="63">
                  <c:v>26.8</c:v>
                </c:pt>
              </c:numCache>
            </c:numRef>
          </c:xVal>
          <c:yVal>
            <c:numRef>
              <c:f>'[Senior Design Charts 7.xlsx]Efficiency vs HX 30'!$C$3:$C$66</c:f>
              <c:numCache>
                <c:formatCode>General</c:formatCode>
                <c:ptCount val="64"/>
                <c:pt idx="3">
                  <c:v>16.649999999999999</c:v>
                </c:pt>
                <c:pt idx="4">
                  <c:v>16.5</c:v>
                </c:pt>
                <c:pt idx="5">
                  <c:v>16.04</c:v>
                </c:pt>
                <c:pt idx="6">
                  <c:v>15.37</c:v>
                </c:pt>
                <c:pt idx="7">
                  <c:v>14.47</c:v>
                </c:pt>
                <c:pt idx="10" formatCode="0.00">
                  <c:v>16.57</c:v>
                </c:pt>
                <c:pt idx="11" formatCode="0.00">
                  <c:v>16.68</c:v>
                </c:pt>
                <c:pt idx="12" formatCode="0.00">
                  <c:v>16.350000000000001</c:v>
                </c:pt>
                <c:pt idx="13" formatCode="0.00">
                  <c:v>15.85</c:v>
                </c:pt>
                <c:pt idx="14" formatCode="0.00">
                  <c:v>15.1</c:v>
                </c:pt>
                <c:pt idx="15" formatCode="0.00">
                  <c:v>14.23</c:v>
                </c:pt>
                <c:pt idx="18" formatCode="0.00">
                  <c:v>16.670000000000002</c:v>
                </c:pt>
                <c:pt idx="19" formatCode="0.00">
                  <c:v>16.579999999999998</c:v>
                </c:pt>
                <c:pt idx="20" formatCode="0.00">
                  <c:v>16.22</c:v>
                </c:pt>
                <c:pt idx="21" formatCode="0.00">
                  <c:v>15.66</c:v>
                </c:pt>
                <c:pt idx="22" formatCode="0.00">
                  <c:v>14.95</c:v>
                </c:pt>
                <c:pt idx="23" formatCode="0.00">
                  <c:v>14</c:v>
                </c:pt>
                <c:pt idx="25" formatCode="0.00">
                  <c:v>16.63</c:v>
                </c:pt>
                <c:pt idx="26" formatCode="0.00">
                  <c:v>16.59</c:v>
                </c:pt>
                <c:pt idx="27" formatCode="0.00">
                  <c:v>16.45</c:v>
                </c:pt>
                <c:pt idx="28" formatCode="0.00">
                  <c:v>16.02</c:v>
                </c:pt>
                <c:pt idx="29" formatCode="0.00">
                  <c:v>15.47</c:v>
                </c:pt>
                <c:pt idx="30" formatCode="0.00">
                  <c:v>14.74</c:v>
                </c:pt>
                <c:pt idx="31" formatCode="0.00">
                  <c:v>13.77</c:v>
                </c:pt>
                <c:pt idx="33" formatCode="0.00">
                  <c:v>16.510000000000002</c:v>
                </c:pt>
                <c:pt idx="34" formatCode="0.00">
                  <c:v>16.34</c:v>
                </c:pt>
                <c:pt idx="35" formatCode="0.00">
                  <c:v>16.16</c:v>
                </c:pt>
                <c:pt idx="36" formatCode="0.00">
                  <c:v>15.68</c:v>
                </c:pt>
                <c:pt idx="37" formatCode="0.00">
                  <c:v>15.09</c:v>
                </c:pt>
                <c:pt idx="38" formatCode="0.00">
                  <c:v>14.33</c:v>
                </c:pt>
                <c:pt idx="39" formatCode="0.00">
                  <c:v>13.33</c:v>
                </c:pt>
                <c:pt idx="41" formatCode="0.00">
                  <c:v>16.260000000000002</c:v>
                </c:pt>
                <c:pt idx="42" formatCode="0.00">
                  <c:v>16.059999999999999</c:v>
                </c:pt>
                <c:pt idx="43" formatCode="0.00">
                  <c:v>15.85</c:v>
                </c:pt>
                <c:pt idx="44" formatCode="0.00">
                  <c:v>15.35</c:v>
                </c:pt>
                <c:pt idx="45" formatCode="0.00">
                  <c:v>14.72</c:v>
                </c:pt>
                <c:pt idx="46" formatCode="0.00">
                  <c:v>13.93</c:v>
                </c:pt>
                <c:pt idx="47" formatCode="0.00">
                  <c:v>12.89</c:v>
                </c:pt>
                <c:pt idx="49" formatCode="0.00">
                  <c:v>16.190000000000001</c:v>
                </c:pt>
                <c:pt idx="50" formatCode="0.00">
                  <c:v>15.75</c:v>
                </c:pt>
                <c:pt idx="51" formatCode="0.00">
                  <c:v>15.54</c:v>
                </c:pt>
                <c:pt idx="52" formatCode="0.00">
                  <c:v>15.01</c:v>
                </c:pt>
                <c:pt idx="53" formatCode="0.00">
                  <c:v>14.35</c:v>
                </c:pt>
                <c:pt idx="54" formatCode="0.00">
                  <c:v>13.53</c:v>
                </c:pt>
                <c:pt idx="55" formatCode="0.00">
                  <c:v>12.46</c:v>
                </c:pt>
                <c:pt idx="57" formatCode="0.00">
                  <c:v>15.69</c:v>
                </c:pt>
                <c:pt idx="58" formatCode="0.00">
                  <c:v>15.45</c:v>
                </c:pt>
                <c:pt idx="59" formatCode="0.00">
                  <c:v>15.22</c:v>
                </c:pt>
                <c:pt idx="60" formatCode="0.00">
                  <c:v>14.67</c:v>
                </c:pt>
                <c:pt idx="61" formatCode="0.00">
                  <c:v>13.98</c:v>
                </c:pt>
                <c:pt idx="62" formatCode="0.00">
                  <c:v>13.14</c:v>
                </c:pt>
                <c:pt idx="63" formatCode="0.00">
                  <c:v>12.04</c:v>
                </c:pt>
              </c:numCache>
            </c:numRef>
          </c:yVal>
          <c:smooth val="0"/>
          <c:extLst>
            <c:ext xmlns:c16="http://schemas.microsoft.com/office/drawing/2014/chart" uri="{C3380CC4-5D6E-409C-BE32-E72D297353CC}">
              <c16:uniqueId val="{00000002-D96A-4ADC-9E14-8925496F195E}"/>
            </c:ext>
          </c:extLst>
        </c:ser>
        <c:dLbls>
          <c:showLegendKey val="0"/>
          <c:showVal val="0"/>
          <c:showCatName val="0"/>
          <c:showSerName val="0"/>
          <c:showPercent val="0"/>
          <c:showBubbleSize val="0"/>
        </c:dLbls>
        <c:axId val="1058487023"/>
        <c:axId val="1058491599"/>
      </c:scatterChart>
      <c:valAx>
        <c:axId val="1058487023"/>
        <c:scaling>
          <c:orientation val="maxMin"/>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Minimum Approach Temperature (F)</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58491599"/>
        <c:crosses val="autoZero"/>
        <c:crossBetween val="midCat"/>
      </c:valAx>
      <c:valAx>
        <c:axId val="1058491599"/>
        <c:scaling>
          <c:orientation val="minMax"/>
          <c:min val="12"/>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ROI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584870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ROI</c:v>
          </c:tx>
          <c:spPr>
            <a:ln w="25400" cap="rnd">
              <a:noFill/>
              <a:round/>
            </a:ln>
            <a:effectLst/>
          </c:spPr>
          <c:marker>
            <c:symbol val="circle"/>
            <c:size val="5"/>
            <c:spPr>
              <a:solidFill>
                <a:schemeClr val="tx1"/>
              </a:solidFill>
              <a:ln w="25400">
                <a:solidFill>
                  <a:schemeClr val="tx1"/>
                </a:solidFill>
              </a:ln>
              <a:effectLst/>
            </c:spPr>
          </c:marker>
          <c:xVal>
            <c:numRef>
              <c:f>'[Senior Design Charts 7.xlsx]Efficiency vs HX 30'!$B$3:$B$66</c:f>
              <c:numCache>
                <c:formatCode>General</c:formatCode>
                <c:ptCount val="64"/>
                <c:pt idx="3">
                  <c:v>45.9</c:v>
                </c:pt>
                <c:pt idx="4">
                  <c:v>42.42</c:v>
                </c:pt>
                <c:pt idx="5">
                  <c:v>38.78</c:v>
                </c:pt>
                <c:pt idx="6">
                  <c:v>34.92</c:v>
                </c:pt>
                <c:pt idx="7">
                  <c:v>30.71</c:v>
                </c:pt>
                <c:pt idx="10">
                  <c:v>46.4</c:v>
                </c:pt>
                <c:pt idx="11">
                  <c:v>44.9</c:v>
                </c:pt>
                <c:pt idx="12">
                  <c:v>41.42</c:v>
                </c:pt>
                <c:pt idx="13">
                  <c:v>37.86</c:v>
                </c:pt>
                <c:pt idx="14">
                  <c:v>34.08</c:v>
                </c:pt>
                <c:pt idx="15">
                  <c:v>29.96</c:v>
                </c:pt>
                <c:pt idx="18">
                  <c:v>45.4</c:v>
                </c:pt>
                <c:pt idx="19">
                  <c:v>43.8</c:v>
                </c:pt>
                <c:pt idx="20">
                  <c:v>40.409999999999997</c:v>
                </c:pt>
                <c:pt idx="21">
                  <c:v>36.97</c:v>
                </c:pt>
                <c:pt idx="22">
                  <c:v>33.28</c:v>
                </c:pt>
                <c:pt idx="23">
                  <c:v>29.25</c:v>
                </c:pt>
                <c:pt idx="25">
                  <c:v>46.1</c:v>
                </c:pt>
                <c:pt idx="26">
                  <c:v>44.36</c:v>
                </c:pt>
                <c:pt idx="27">
                  <c:v>42.9</c:v>
                </c:pt>
                <c:pt idx="28">
                  <c:v>39.56</c:v>
                </c:pt>
                <c:pt idx="29">
                  <c:v>36.130000000000003</c:v>
                </c:pt>
                <c:pt idx="30">
                  <c:v>32.520000000000003</c:v>
                </c:pt>
                <c:pt idx="31">
                  <c:v>28.57</c:v>
                </c:pt>
                <c:pt idx="33">
                  <c:v>44.2</c:v>
                </c:pt>
                <c:pt idx="34">
                  <c:v>42.9</c:v>
                </c:pt>
                <c:pt idx="35">
                  <c:v>41.1</c:v>
                </c:pt>
                <c:pt idx="36">
                  <c:v>37.89</c:v>
                </c:pt>
                <c:pt idx="37">
                  <c:v>34.6</c:v>
                </c:pt>
                <c:pt idx="38">
                  <c:v>31.13</c:v>
                </c:pt>
                <c:pt idx="39">
                  <c:v>27.33</c:v>
                </c:pt>
                <c:pt idx="41">
                  <c:v>42.4</c:v>
                </c:pt>
                <c:pt idx="42">
                  <c:v>41.2</c:v>
                </c:pt>
                <c:pt idx="43">
                  <c:v>39.4</c:v>
                </c:pt>
                <c:pt idx="44">
                  <c:v>36.369999999999997</c:v>
                </c:pt>
                <c:pt idx="45">
                  <c:v>33.19</c:v>
                </c:pt>
                <c:pt idx="46">
                  <c:v>29.85</c:v>
                </c:pt>
                <c:pt idx="47">
                  <c:v>26.2</c:v>
                </c:pt>
                <c:pt idx="49">
                  <c:v>42.6</c:v>
                </c:pt>
                <c:pt idx="50">
                  <c:v>39.6</c:v>
                </c:pt>
                <c:pt idx="51">
                  <c:v>37.9</c:v>
                </c:pt>
                <c:pt idx="52">
                  <c:v>34.96</c:v>
                </c:pt>
                <c:pt idx="53">
                  <c:v>31.9</c:v>
                </c:pt>
                <c:pt idx="54">
                  <c:v>28.67</c:v>
                </c:pt>
                <c:pt idx="55">
                  <c:v>25.2</c:v>
                </c:pt>
                <c:pt idx="57">
                  <c:v>39.299999999999997</c:v>
                </c:pt>
                <c:pt idx="58">
                  <c:v>38.200000000000003</c:v>
                </c:pt>
                <c:pt idx="59">
                  <c:v>36.5</c:v>
                </c:pt>
                <c:pt idx="60">
                  <c:v>33.65</c:v>
                </c:pt>
                <c:pt idx="61">
                  <c:v>30.7</c:v>
                </c:pt>
                <c:pt idx="62">
                  <c:v>27.58</c:v>
                </c:pt>
                <c:pt idx="63">
                  <c:v>24.2</c:v>
                </c:pt>
              </c:numCache>
            </c:numRef>
          </c:xVal>
          <c:yVal>
            <c:numRef>
              <c:f>'[Senior Design Charts 7.xlsx]Efficiency vs HX 30'!$C$2:$C$68</c:f>
              <c:numCache>
                <c:formatCode>General</c:formatCode>
                <c:ptCount val="67"/>
                <c:pt idx="0">
                  <c:v>0</c:v>
                </c:pt>
                <c:pt idx="4">
                  <c:v>16.649999999999999</c:v>
                </c:pt>
                <c:pt idx="5">
                  <c:v>16.5</c:v>
                </c:pt>
                <c:pt idx="6">
                  <c:v>16.04</c:v>
                </c:pt>
                <c:pt idx="7">
                  <c:v>15.37</c:v>
                </c:pt>
                <c:pt idx="8">
                  <c:v>14.47</c:v>
                </c:pt>
                <c:pt idx="11" formatCode="0.00">
                  <c:v>16.57</c:v>
                </c:pt>
                <c:pt idx="12" formatCode="0.00">
                  <c:v>16.68</c:v>
                </c:pt>
                <c:pt idx="13" formatCode="0.00">
                  <c:v>16.350000000000001</c:v>
                </c:pt>
                <c:pt idx="14" formatCode="0.00">
                  <c:v>15.85</c:v>
                </c:pt>
                <c:pt idx="15" formatCode="0.00">
                  <c:v>15.1</c:v>
                </c:pt>
                <c:pt idx="16" formatCode="0.00">
                  <c:v>14.23</c:v>
                </c:pt>
                <c:pt idx="19" formatCode="0.00">
                  <c:v>16.670000000000002</c:v>
                </c:pt>
                <c:pt idx="20" formatCode="0.00">
                  <c:v>16.579999999999998</c:v>
                </c:pt>
                <c:pt idx="21" formatCode="0.00">
                  <c:v>16.22</c:v>
                </c:pt>
                <c:pt idx="22" formatCode="0.00">
                  <c:v>15.66</c:v>
                </c:pt>
                <c:pt idx="23" formatCode="0.00">
                  <c:v>14.95</c:v>
                </c:pt>
                <c:pt idx="24" formatCode="0.00">
                  <c:v>14</c:v>
                </c:pt>
                <c:pt idx="26" formatCode="0.00">
                  <c:v>16.63</c:v>
                </c:pt>
                <c:pt idx="27" formatCode="0.00">
                  <c:v>16.59</c:v>
                </c:pt>
                <c:pt idx="28" formatCode="0.00">
                  <c:v>16.45</c:v>
                </c:pt>
                <c:pt idx="29" formatCode="0.00">
                  <c:v>16.02</c:v>
                </c:pt>
                <c:pt idx="30" formatCode="0.00">
                  <c:v>15.47</c:v>
                </c:pt>
                <c:pt idx="31" formatCode="0.00">
                  <c:v>14.74</c:v>
                </c:pt>
                <c:pt idx="32" formatCode="0.00">
                  <c:v>13.77</c:v>
                </c:pt>
                <c:pt idx="34" formatCode="0.00">
                  <c:v>16.510000000000002</c:v>
                </c:pt>
                <c:pt idx="35" formatCode="0.00">
                  <c:v>16.34</c:v>
                </c:pt>
                <c:pt idx="36" formatCode="0.00">
                  <c:v>16.16</c:v>
                </c:pt>
                <c:pt idx="37" formatCode="0.00">
                  <c:v>15.68</c:v>
                </c:pt>
                <c:pt idx="38" formatCode="0.00">
                  <c:v>15.09</c:v>
                </c:pt>
                <c:pt idx="39" formatCode="0.00">
                  <c:v>14.33</c:v>
                </c:pt>
                <c:pt idx="40" formatCode="0.00">
                  <c:v>13.33</c:v>
                </c:pt>
                <c:pt idx="42" formatCode="0.00">
                  <c:v>16.260000000000002</c:v>
                </c:pt>
                <c:pt idx="43" formatCode="0.00">
                  <c:v>16.059999999999999</c:v>
                </c:pt>
                <c:pt idx="44" formatCode="0.00">
                  <c:v>15.85</c:v>
                </c:pt>
                <c:pt idx="45" formatCode="0.00">
                  <c:v>15.35</c:v>
                </c:pt>
                <c:pt idx="46" formatCode="0.00">
                  <c:v>14.72</c:v>
                </c:pt>
                <c:pt idx="47" formatCode="0.00">
                  <c:v>13.93</c:v>
                </c:pt>
                <c:pt idx="48" formatCode="0.00">
                  <c:v>12.89</c:v>
                </c:pt>
                <c:pt idx="50" formatCode="0.00">
                  <c:v>16.190000000000001</c:v>
                </c:pt>
                <c:pt idx="51" formatCode="0.00">
                  <c:v>15.75</c:v>
                </c:pt>
                <c:pt idx="52" formatCode="0.00">
                  <c:v>15.54</c:v>
                </c:pt>
                <c:pt idx="53" formatCode="0.00">
                  <c:v>15.01</c:v>
                </c:pt>
                <c:pt idx="54" formatCode="0.00">
                  <c:v>14.35</c:v>
                </c:pt>
                <c:pt idx="55" formatCode="0.00">
                  <c:v>13.53</c:v>
                </c:pt>
                <c:pt idx="56" formatCode="0.00">
                  <c:v>12.46</c:v>
                </c:pt>
                <c:pt idx="58" formatCode="0.00">
                  <c:v>15.69</c:v>
                </c:pt>
                <c:pt idx="59" formatCode="0.00">
                  <c:v>15.45</c:v>
                </c:pt>
                <c:pt idx="60" formatCode="0.00">
                  <c:v>15.22</c:v>
                </c:pt>
                <c:pt idx="61" formatCode="0.00">
                  <c:v>14.67</c:v>
                </c:pt>
                <c:pt idx="62" formatCode="0.00">
                  <c:v>13.98</c:v>
                </c:pt>
                <c:pt idx="63" formatCode="0.00">
                  <c:v>13.14</c:v>
                </c:pt>
                <c:pt idx="64" formatCode="0.00">
                  <c:v>12.04</c:v>
                </c:pt>
              </c:numCache>
            </c:numRef>
          </c:yVal>
          <c:smooth val="0"/>
          <c:extLst>
            <c:ext xmlns:c16="http://schemas.microsoft.com/office/drawing/2014/chart" uri="{C3380CC4-5D6E-409C-BE32-E72D297353CC}">
              <c16:uniqueId val="{00000000-36F7-43BC-AEE1-E181D85B4DFF}"/>
            </c:ext>
          </c:extLst>
        </c:ser>
        <c:dLbls>
          <c:showLegendKey val="0"/>
          <c:showVal val="0"/>
          <c:showCatName val="0"/>
          <c:showSerName val="0"/>
          <c:showPercent val="0"/>
          <c:showBubbleSize val="0"/>
        </c:dLbls>
        <c:axId val="687046175"/>
        <c:axId val="687046591"/>
      </c:scatterChart>
      <c:valAx>
        <c:axId val="687046175"/>
        <c:scaling>
          <c:orientation val="minMax"/>
          <c:max val="45"/>
          <c:min val="2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a:defRPr lang="en-US" sz="1400" b="1" i="0" u="none" strike="noStrike" kern="1200" baseline="0">
                    <a:solidFill>
                      <a:srgbClr val="000000"/>
                    </a:solidFill>
                    <a:latin typeface="+mn-lt"/>
                    <a:ea typeface="+mn-ea"/>
                    <a:cs typeface="+mn-cs"/>
                  </a:defRPr>
                </a:pPr>
                <a:r>
                  <a:rPr lang="en-US" sz="1400" b="1" i="0" u="none" strike="noStrike" kern="1200" baseline="0">
                    <a:solidFill>
                      <a:srgbClr val="000000"/>
                    </a:solidFill>
                    <a:latin typeface="+mn-lt"/>
                    <a:ea typeface="+mn-ea"/>
                    <a:cs typeface="+mn-cs"/>
                  </a:rPr>
                  <a:t>Efficiency (%)</a:t>
                </a:r>
              </a:p>
            </c:rich>
          </c:tx>
          <c:overlay val="0"/>
          <c:spPr>
            <a:noFill/>
            <a:ln>
              <a:noFill/>
            </a:ln>
            <a:effectLst/>
          </c:spPr>
          <c:txPr>
            <a:bodyPr rot="0" spcFirstLastPara="1" vertOverflow="ellipsis" vert="horz" wrap="square" anchor="ctr" anchorCtr="1"/>
            <a:lstStyle/>
            <a:p>
              <a:pPr algn="ctr">
                <a:defRPr lang="en-US" sz="14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687046591"/>
        <c:crosses val="autoZero"/>
        <c:crossBetween val="midCat"/>
      </c:valAx>
      <c:valAx>
        <c:axId val="687046591"/>
        <c:scaling>
          <c:orientation val="minMax"/>
          <c:min val="1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1400" b="1" i="0" u="none" strike="noStrike" kern="1200" baseline="0">
                    <a:solidFill>
                      <a:srgbClr val="000000"/>
                    </a:solidFill>
                    <a:latin typeface="+mn-lt"/>
                    <a:ea typeface="+mn-ea"/>
                    <a:cs typeface="+mn-cs"/>
                  </a:defRPr>
                </a:pPr>
                <a:r>
                  <a:rPr lang="en-US" sz="1400" b="1" i="0" u="none" strike="noStrike" kern="1200" baseline="0">
                    <a:solidFill>
                      <a:srgbClr val="000000"/>
                    </a:solidFill>
                    <a:latin typeface="+mn-lt"/>
                    <a:ea typeface="+mn-ea"/>
                    <a:cs typeface="+mn-cs"/>
                  </a:rPr>
                  <a:t>ROI (%)</a:t>
                </a:r>
              </a:p>
            </c:rich>
          </c:tx>
          <c:overlay val="0"/>
          <c:spPr>
            <a:noFill/>
            <a:ln>
              <a:noFill/>
            </a:ln>
            <a:effectLst/>
          </c:spPr>
          <c:txPr>
            <a:bodyPr rot="-5400000" spcFirstLastPara="1" vertOverflow="ellipsis" vert="horz" wrap="square" anchor="ctr" anchorCtr="1"/>
            <a:lstStyle/>
            <a:p>
              <a:pPr algn="ctr" rtl="0">
                <a:defRPr lang="en-US" sz="14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1400" b="1" i="0" u="none" strike="noStrike" kern="1200" baseline="0">
                <a:solidFill>
                  <a:srgbClr val="000000"/>
                </a:solidFill>
                <a:latin typeface="+mn-lt"/>
                <a:ea typeface="+mn-ea"/>
                <a:cs typeface="+mn-cs"/>
              </a:defRPr>
            </a:pPr>
            <a:endParaRPr lang="en-US"/>
          </a:p>
        </c:txPr>
        <c:crossAx val="6870461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0000"/>
                </a:solidFill>
                <a:latin typeface="+mn-lt"/>
                <a:ea typeface="+mn-ea"/>
                <a:cs typeface="+mn-cs"/>
              </a:defRPr>
            </a:pPr>
            <a:r>
              <a:rPr lang="en-US" sz="1800" b="1">
                <a:solidFill>
                  <a:srgbClr val="000000"/>
                </a:solidFill>
              </a:rPr>
              <a:t>Breakeven</a:t>
            </a:r>
            <a:r>
              <a:rPr lang="en-US" sz="1800" b="1" baseline="0">
                <a:solidFill>
                  <a:srgbClr val="000000"/>
                </a:solidFill>
              </a:rPr>
              <a:t> Price, Varying Cost of Electricity</a:t>
            </a:r>
            <a:endParaRPr lang="en-US" sz="1800" b="1">
              <a:solidFill>
                <a:srgbClr val="000000"/>
              </a:solidFill>
            </a:endParaRPr>
          </a:p>
        </c:rich>
      </c:tx>
      <c:layout>
        <c:manualLayout>
          <c:xMode val="edge"/>
          <c:yMode val="edge"/>
          <c:x val="7.157428902148126E-2"/>
          <c:y val="2.9857588705838097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rgbClr val="000000"/>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Sheet3!$A$2:$A$11</c:f>
              <c:numCache>
                <c:formatCode>_("$"* #,##0.00_);_("$"* \(#,##0.00\);_("$"* "-"??_);_(@_)</c:formatCode>
                <c:ptCount val="10"/>
                <c:pt idx="0">
                  <c:v>0.1</c:v>
                </c:pt>
                <c:pt idx="1">
                  <c:v>0.09</c:v>
                </c:pt>
                <c:pt idx="2">
                  <c:v>0.08</c:v>
                </c:pt>
                <c:pt idx="3">
                  <c:v>7.0000000000000007E-2</c:v>
                </c:pt>
                <c:pt idx="4">
                  <c:v>0.06</c:v>
                </c:pt>
                <c:pt idx="5">
                  <c:v>0.05</c:v>
                </c:pt>
                <c:pt idx="6">
                  <c:v>0.04</c:v>
                </c:pt>
                <c:pt idx="7">
                  <c:v>0.03</c:v>
                </c:pt>
                <c:pt idx="8">
                  <c:v>0.02</c:v>
                </c:pt>
                <c:pt idx="9">
                  <c:v>0.01</c:v>
                </c:pt>
              </c:numCache>
            </c:numRef>
          </c:xVal>
          <c:yVal>
            <c:numRef>
              <c:f>Sheet3!$C$2:$C$11</c:f>
              <c:numCache>
                <c:formatCode>"$"#,##0.00_);[Red]\("$"#,##0.00\)</c:formatCode>
                <c:ptCount val="10"/>
                <c:pt idx="0">
                  <c:v>9.75</c:v>
                </c:pt>
                <c:pt idx="1">
                  <c:v>9.0500000000000007</c:v>
                </c:pt>
                <c:pt idx="2">
                  <c:v>8.5</c:v>
                </c:pt>
                <c:pt idx="3">
                  <c:v>7.85</c:v>
                </c:pt>
                <c:pt idx="4">
                  <c:v>7.21</c:v>
                </c:pt>
                <c:pt idx="5">
                  <c:v>6.6</c:v>
                </c:pt>
                <c:pt idx="6">
                  <c:v>6</c:v>
                </c:pt>
                <c:pt idx="7">
                  <c:v>5.35</c:v>
                </c:pt>
                <c:pt idx="8">
                  <c:v>4.72</c:v>
                </c:pt>
                <c:pt idx="9">
                  <c:v>4.0999999999999996</c:v>
                </c:pt>
              </c:numCache>
            </c:numRef>
          </c:yVal>
          <c:smooth val="0"/>
          <c:extLst>
            <c:ext xmlns:c16="http://schemas.microsoft.com/office/drawing/2014/chart" uri="{C3380CC4-5D6E-409C-BE32-E72D297353CC}">
              <c16:uniqueId val="{00000000-449A-4C58-A34E-8CCCA8EA6421}"/>
            </c:ext>
          </c:extLst>
        </c:ser>
        <c:dLbls>
          <c:showLegendKey val="0"/>
          <c:showVal val="0"/>
          <c:showCatName val="0"/>
          <c:showSerName val="0"/>
          <c:showPercent val="0"/>
          <c:showBubbleSize val="0"/>
        </c:dLbls>
        <c:axId val="964393968"/>
        <c:axId val="964394952"/>
      </c:scatterChart>
      <c:valAx>
        <c:axId val="964393968"/>
        <c:scaling>
          <c:orientation val="maxMin"/>
          <c:max val="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sz="1600">
                    <a:solidFill>
                      <a:srgbClr val="000000"/>
                    </a:solidFill>
                  </a:rPr>
                  <a:t>Cost</a:t>
                </a:r>
                <a:r>
                  <a:rPr lang="en-US" sz="1600" baseline="0">
                    <a:solidFill>
                      <a:srgbClr val="000000"/>
                    </a:solidFill>
                  </a:rPr>
                  <a:t> of Green Electricity ($/kWh)</a:t>
                </a:r>
                <a:endParaRPr lang="en-US" sz="1600">
                  <a:solidFill>
                    <a:srgbClr val="000000"/>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964394952"/>
        <c:crosses val="autoZero"/>
        <c:crossBetween val="midCat"/>
      </c:valAx>
      <c:valAx>
        <c:axId val="964394952"/>
        <c:scaling>
          <c:orientation val="minMax"/>
          <c:max val="10"/>
          <c:min val="4"/>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1600" b="0" i="0" u="none" strike="noStrike" kern="1200" baseline="0" dirty="0" smtClean="0">
                    <a:solidFill>
                      <a:srgbClr val="000000"/>
                    </a:solidFill>
                    <a:latin typeface="+mn-lt"/>
                    <a:ea typeface="+mn-ea"/>
                    <a:cs typeface="+mn-cs"/>
                  </a:defRPr>
                </a:pPr>
                <a:r>
                  <a:rPr lang="en-US" sz="1600" b="0" i="0" u="none" strike="noStrike" kern="1200" baseline="0">
                    <a:solidFill>
                      <a:srgbClr val="000000"/>
                    </a:solidFill>
                    <a:latin typeface="+mn-lt"/>
                    <a:ea typeface="+mn-ea"/>
                    <a:cs typeface="+mn-cs"/>
                  </a:rPr>
                  <a:t>Breakeven Price ($/kg)</a:t>
                </a:r>
              </a:p>
            </c:rich>
          </c:tx>
          <c:overlay val="0"/>
          <c:spPr>
            <a:noFill/>
            <a:ln>
              <a:noFill/>
            </a:ln>
            <a:effectLst/>
          </c:spPr>
          <c:txPr>
            <a:bodyPr rot="-5400000" spcFirstLastPara="1" vertOverflow="ellipsis" vert="horz" wrap="square" anchor="ctr" anchorCtr="1"/>
            <a:lstStyle/>
            <a:p>
              <a:pPr algn="ctr" rtl="0">
                <a:defRPr lang="en-US" sz="1600" b="0" i="0" u="none" strike="noStrike" kern="1200" baseline="0" dirty="0" smtClean="0">
                  <a:solidFill>
                    <a:srgbClr val="000000"/>
                  </a:solidFill>
                  <a:latin typeface="+mn-lt"/>
                  <a:ea typeface="+mn-ea"/>
                  <a:cs typeface="+mn-cs"/>
                </a:defRPr>
              </a:pPr>
              <a:endParaRPr lang="en-US"/>
            </a:p>
          </c:txPr>
        </c:title>
        <c:numFmt formatCode="&quot;$&quot;#,##0.00_);[Red]\(&quot;$&quot;#,##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9643939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'ROI &amp; other Final metrics'!$L$12</c:f>
              <c:strCache>
                <c:ptCount val="1"/>
                <c:pt idx="0">
                  <c:v> $0.10 </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xVal>
            <c:numRef>
              <c:f>'ROI &amp; other Final metrics'!$K$13:$K$23</c:f>
              <c:numCache>
                <c:formatCode>0%</c:formatCode>
                <c:ptCount val="11"/>
                <c:pt idx="0">
                  <c:v>0.8</c:v>
                </c:pt>
                <c:pt idx="1">
                  <c:v>0.81499999999999995</c:v>
                </c:pt>
                <c:pt idx="2">
                  <c:v>0.83</c:v>
                </c:pt>
                <c:pt idx="3">
                  <c:v>0.84499999999999997</c:v>
                </c:pt>
                <c:pt idx="4">
                  <c:v>0.86</c:v>
                </c:pt>
                <c:pt idx="5">
                  <c:v>0.875</c:v>
                </c:pt>
                <c:pt idx="6">
                  <c:v>0.88999999999999901</c:v>
                </c:pt>
                <c:pt idx="7">
                  <c:v>0.90499999999999903</c:v>
                </c:pt>
                <c:pt idx="8">
                  <c:v>0.91999999999999904</c:v>
                </c:pt>
                <c:pt idx="9">
                  <c:v>0.93499999999999905</c:v>
                </c:pt>
                <c:pt idx="10">
                  <c:v>0.94999999999999896</c:v>
                </c:pt>
              </c:numCache>
            </c:numRef>
          </c:xVal>
          <c:yVal>
            <c:numRef>
              <c:f>'ROI &amp; other Final metrics'!$L$13:$L$23</c:f>
              <c:numCache>
                <c:formatCode>_("$"* #,##0.00_);_("$"* \(#,##0.00\);_("$"* "-"??_);_(@_)</c:formatCode>
                <c:ptCount val="11"/>
                <c:pt idx="0">
                  <c:v>9.6907925333778895</c:v>
                </c:pt>
                <c:pt idx="1">
                  <c:v>9.6001797777541658</c:v>
                </c:pt>
                <c:pt idx="2">
                  <c:v>9.5128421819722675</c:v>
                </c:pt>
                <c:pt idx="3">
                  <c:v>9.4286053292358787</c:v>
                </c:pt>
                <c:pt idx="4">
                  <c:v>9.3473069713623858</c:v>
                </c:pt>
                <c:pt idx="5">
                  <c:v>9.2687959857588407</c:v>
                </c:pt>
                <c:pt idx="6">
                  <c:v>9.1929314378722751</c:v>
                </c:pt>
                <c:pt idx="7">
                  <c:v>9.119581736876972</c:v>
                </c:pt>
                <c:pt idx="8">
                  <c:v>9.0486238739576024</c:v>
                </c:pt>
                <c:pt idx="9">
                  <c:v>8.9799427339126527</c:v>
                </c:pt>
                <c:pt idx="10">
                  <c:v>8.9134304719743849</c:v>
                </c:pt>
              </c:numCache>
            </c:numRef>
          </c:yVal>
          <c:smooth val="0"/>
          <c:extLst>
            <c:ext xmlns:c16="http://schemas.microsoft.com/office/drawing/2014/chart" uri="{C3380CC4-5D6E-409C-BE32-E72D297353CC}">
              <c16:uniqueId val="{00000000-DD32-43B5-BD09-C4929F564006}"/>
            </c:ext>
          </c:extLst>
        </c:ser>
        <c:ser>
          <c:idx val="3"/>
          <c:order val="1"/>
          <c:tx>
            <c:strRef>
              <c:f>'ROI &amp; other Final metrics'!$O$12</c:f>
              <c:strCache>
                <c:ptCount val="1"/>
                <c:pt idx="0">
                  <c:v> $0.07 </c:v>
                </c:pt>
              </c:strCache>
            </c:strRef>
          </c:tx>
          <c:spPr>
            <a:ln w="22225" cap="rnd">
              <a:solidFill>
                <a:schemeClr val="accent4"/>
              </a:solidFill>
              <a:round/>
            </a:ln>
            <a:effectLst/>
          </c:spPr>
          <c:marker>
            <c:symbol val="x"/>
            <c:size val="6"/>
            <c:spPr>
              <a:noFill/>
              <a:ln w="9525">
                <a:solidFill>
                  <a:schemeClr val="accent4"/>
                </a:solidFill>
                <a:round/>
              </a:ln>
              <a:effectLst/>
            </c:spPr>
          </c:marker>
          <c:xVal>
            <c:numRef>
              <c:f>'ROI &amp; other Final metrics'!$K$13:$K$23</c:f>
              <c:numCache>
                <c:formatCode>0%</c:formatCode>
                <c:ptCount val="11"/>
                <c:pt idx="0">
                  <c:v>0.8</c:v>
                </c:pt>
                <c:pt idx="1">
                  <c:v>0.81499999999999995</c:v>
                </c:pt>
                <c:pt idx="2">
                  <c:v>0.83</c:v>
                </c:pt>
                <c:pt idx="3">
                  <c:v>0.84499999999999997</c:v>
                </c:pt>
                <c:pt idx="4">
                  <c:v>0.86</c:v>
                </c:pt>
                <c:pt idx="5">
                  <c:v>0.875</c:v>
                </c:pt>
                <c:pt idx="6">
                  <c:v>0.88999999999999901</c:v>
                </c:pt>
                <c:pt idx="7">
                  <c:v>0.90499999999999903</c:v>
                </c:pt>
                <c:pt idx="8">
                  <c:v>0.91999999999999904</c:v>
                </c:pt>
                <c:pt idx="9">
                  <c:v>0.93499999999999905</c:v>
                </c:pt>
                <c:pt idx="10">
                  <c:v>0.94999999999999896</c:v>
                </c:pt>
              </c:numCache>
            </c:numRef>
          </c:xVal>
          <c:yVal>
            <c:numRef>
              <c:f>'ROI &amp; other Final metrics'!$O$13:$O$23</c:f>
              <c:numCache>
                <c:formatCode>_("$"* #,##0.00_);_("$"* \(#,##0.00\);_("$"* "-"??_);_(@_)</c:formatCode>
                <c:ptCount val="11"/>
                <c:pt idx="0">
                  <c:v>8.044694078460612</c:v>
                </c:pt>
                <c:pt idx="1">
                  <c:v>7.981265149524007</c:v>
                </c:pt>
                <c:pt idx="2">
                  <c:v>7.920128832476677</c:v>
                </c:pt>
                <c:pt idx="3">
                  <c:v>7.861163035561205</c:v>
                </c:pt>
                <c:pt idx="4">
                  <c:v>7.8042541850497598</c:v>
                </c:pt>
                <c:pt idx="5">
                  <c:v>7.7492964951272789</c:v>
                </c:pt>
                <c:pt idx="6">
                  <c:v>7.6961913116066833</c:v>
                </c:pt>
                <c:pt idx="7">
                  <c:v>7.6448465209099714</c:v>
                </c:pt>
                <c:pt idx="8">
                  <c:v>7.5951760168664126</c:v>
                </c:pt>
                <c:pt idx="9">
                  <c:v>7.5470992188349477</c:v>
                </c:pt>
                <c:pt idx="10">
                  <c:v>7.500540635478159</c:v>
                </c:pt>
              </c:numCache>
            </c:numRef>
          </c:yVal>
          <c:smooth val="0"/>
          <c:extLst>
            <c:ext xmlns:c16="http://schemas.microsoft.com/office/drawing/2014/chart" uri="{C3380CC4-5D6E-409C-BE32-E72D297353CC}">
              <c16:uniqueId val="{00000001-DD32-43B5-BD09-C4929F564006}"/>
            </c:ext>
          </c:extLst>
        </c:ser>
        <c:ser>
          <c:idx val="4"/>
          <c:order val="2"/>
          <c:tx>
            <c:strRef>
              <c:f>'ROI &amp; other Final metrics'!$S$12</c:f>
              <c:strCache>
                <c:ptCount val="1"/>
                <c:pt idx="0">
                  <c:v> $0.03 </c:v>
                </c:pt>
              </c:strCache>
            </c:strRef>
          </c:tx>
          <c:spPr>
            <a:ln w="22225" cap="rnd">
              <a:solidFill>
                <a:schemeClr val="accent5"/>
              </a:solidFill>
              <a:round/>
            </a:ln>
            <a:effectLst/>
          </c:spPr>
          <c:marker>
            <c:symbol val="star"/>
            <c:size val="6"/>
            <c:spPr>
              <a:noFill/>
              <a:ln w="9525">
                <a:solidFill>
                  <a:schemeClr val="accent5"/>
                </a:solidFill>
                <a:round/>
              </a:ln>
              <a:effectLst/>
            </c:spPr>
          </c:marker>
          <c:xVal>
            <c:numRef>
              <c:f>'ROI &amp; other Final metrics'!$K$13:$K$23</c:f>
              <c:numCache>
                <c:formatCode>0%</c:formatCode>
                <c:ptCount val="11"/>
                <c:pt idx="0">
                  <c:v>0.8</c:v>
                </c:pt>
                <c:pt idx="1">
                  <c:v>0.81499999999999995</c:v>
                </c:pt>
                <c:pt idx="2">
                  <c:v>0.83</c:v>
                </c:pt>
                <c:pt idx="3">
                  <c:v>0.84499999999999997</c:v>
                </c:pt>
                <c:pt idx="4">
                  <c:v>0.86</c:v>
                </c:pt>
                <c:pt idx="5">
                  <c:v>0.875</c:v>
                </c:pt>
                <c:pt idx="6">
                  <c:v>0.88999999999999901</c:v>
                </c:pt>
                <c:pt idx="7">
                  <c:v>0.90499999999999903</c:v>
                </c:pt>
                <c:pt idx="8">
                  <c:v>0.91999999999999904</c:v>
                </c:pt>
                <c:pt idx="9">
                  <c:v>0.93499999999999905</c:v>
                </c:pt>
                <c:pt idx="10">
                  <c:v>0.94999999999999896</c:v>
                </c:pt>
              </c:numCache>
            </c:numRef>
          </c:xVal>
          <c:yVal>
            <c:numRef>
              <c:f>'ROI &amp; other Final metrics'!$S$13:$S$23</c:f>
              <c:numCache>
                <c:formatCode>_("$"* #,##0.00_);_("$"* \(#,##0.00\);_("$"* "-"??_);_(@_)</c:formatCode>
                <c:ptCount val="11"/>
                <c:pt idx="0">
                  <c:v>5.8498961385709034</c:v>
                </c:pt>
                <c:pt idx="1">
                  <c:v>5.8227123118837874</c:v>
                </c:pt>
                <c:pt idx="2">
                  <c:v>5.7965110331492182</c:v>
                </c:pt>
                <c:pt idx="3">
                  <c:v>5.7712399773283005</c:v>
                </c:pt>
                <c:pt idx="4">
                  <c:v>5.7468504699662537</c:v>
                </c:pt>
                <c:pt idx="5">
                  <c:v>5.7232971742851895</c:v>
                </c:pt>
                <c:pt idx="6">
                  <c:v>5.7005378099192212</c:v>
                </c:pt>
                <c:pt idx="7">
                  <c:v>5.6785328996206301</c:v>
                </c:pt>
                <c:pt idx="8">
                  <c:v>5.6572455407448192</c:v>
                </c:pt>
                <c:pt idx="9">
                  <c:v>5.6366411987313336</c:v>
                </c:pt>
                <c:pt idx="10">
                  <c:v>5.6166875201498536</c:v>
                </c:pt>
              </c:numCache>
            </c:numRef>
          </c:yVal>
          <c:smooth val="0"/>
          <c:extLst>
            <c:ext xmlns:c16="http://schemas.microsoft.com/office/drawing/2014/chart" uri="{C3380CC4-5D6E-409C-BE32-E72D297353CC}">
              <c16:uniqueId val="{00000002-DD32-43B5-BD09-C4929F564006}"/>
            </c:ext>
          </c:extLst>
        </c:ser>
        <c:dLbls>
          <c:showLegendKey val="0"/>
          <c:showVal val="0"/>
          <c:showCatName val="0"/>
          <c:showSerName val="0"/>
          <c:showPercent val="0"/>
          <c:showBubbleSize val="0"/>
        </c:dLbls>
        <c:axId val="831461816"/>
        <c:axId val="831461160"/>
      </c:scatterChart>
      <c:valAx>
        <c:axId val="831461816"/>
        <c:scaling>
          <c:orientation val="minMax"/>
          <c:max val="0.95000000000000007"/>
          <c:min val="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cap="all" baseline="0">
                    <a:solidFill>
                      <a:srgbClr val="000000"/>
                    </a:solidFill>
                    <a:latin typeface="+mn-lt"/>
                    <a:ea typeface="+mn-ea"/>
                    <a:cs typeface="+mn-cs"/>
                  </a:defRPr>
                </a:pPr>
                <a:r>
                  <a:rPr lang="en-US" sz="1200" b="1">
                    <a:solidFill>
                      <a:srgbClr val="000000"/>
                    </a:solidFill>
                  </a:rPr>
                  <a:t>Energy Efficiency of</a:t>
                </a:r>
                <a:r>
                  <a:rPr lang="en-US" sz="1200" b="1" baseline="0">
                    <a:solidFill>
                      <a:srgbClr val="000000"/>
                    </a:solidFill>
                  </a:rPr>
                  <a:t> </a:t>
                </a:r>
                <a:r>
                  <a:rPr lang="en-US" sz="1200" b="1" baseline="0" err="1">
                    <a:solidFill>
                      <a:srgbClr val="000000"/>
                    </a:solidFill>
                  </a:rPr>
                  <a:t>electrolyzer</a:t>
                </a:r>
                <a:r>
                  <a:rPr lang="en-US" sz="1200" b="1" baseline="0">
                    <a:solidFill>
                      <a:srgbClr val="000000"/>
                    </a:solidFill>
                  </a:rPr>
                  <a:t> (%)</a:t>
                </a:r>
                <a:endParaRPr lang="en-US" sz="1200" b="1">
                  <a:solidFill>
                    <a:srgbClr val="000000"/>
                  </a:solidFill>
                </a:endParaRPr>
              </a:p>
            </c:rich>
          </c:tx>
          <c:layout>
            <c:manualLayout>
              <c:xMode val="edge"/>
              <c:yMode val="edge"/>
              <c:x val="0.27789260538939442"/>
              <c:y val="0.9229730206107105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rgbClr val="000000"/>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rgbClr val="000000"/>
                </a:solidFill>
                <a:latin typeface="+mn-lt"/>
                <a:ea typeface="+mn-ea"/>
                <a:cs typeface="+mn-cs"/>
              </a:defRPr>
            </a:pPr>
            <a:endParaRPr lang="en-US"/>
          </a:p>
        </c:txPr>
        <c:crossAx val="831461160"/>
        <c:crosses val="autoZero"/>
        <c:crossBetween val="midCat"/>
      </c:valAx>
      <c:valAx>
        <c:axId val="831461160"/>
        <c:scaling>
          <c:orientation val="minMax"/>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cap="all" baseline="0">
                    <a:solidFill>
                      <a:srgbClr val="000000"/>
                    </a:solidFill>
                    <a:latin typeface="+mn-lt"/>
                    <a:ea typeface="+mn-ea"/>
                    <a:cs typeface="+mn-cs"/>
                  </a:defRPr>
                </a:pPr>
                <a:r>
                  <a:rPr lang="en-US" sz="1200" b="1">
                    <a:solidFill>
                      <a:srgbClr val="000000"/>
                    </a:solidFill>
                  </a:rPr>
                  <a:t>Breakeven</a:t>
                </a:r>
                <a:r>
                  <a:rPr lang="en-US" sz="1200" b="1" baseline="0">
                    <a:solidFill>
                      <a:srgbClr val="000000"/>
                    </a:solidFill>
                  </a:rPr>
                  <a:t> price ($/kg)</a:t>
                </a:r>
                <a:endParaRPr lang="en-US" sz="1200" b="1">
                  <a:solidFill>
                    <a:srgbClr val="000000"/>
                  </a:solidFill>
                </a:endParaRP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rgbClr val="000000"/>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831461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'ROI &amp; other Final metrics'!$L$12</c:f>
              <c:strCache>
                <c:ptCount val="1"/>
                <c:pt idx="0">
                  <c:v> $0.10 </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xVal>
            <c:numRef>
              <c:f>'ROI &amp; other Final metrics'!$K$29:$K$39</c:f>
              <c:numCache>
                <c:formatCode>0%</c:formatCode>
                <c:ptCount val="11"/>
                <c:pt idx="0">
                  <c:v>1</c:v>
                </c:pt>
                <c:pt idx="1">
                  <c:v>0.95</c:v>
                </c:pt>
                <c:pt idx="2">
                  <c:v>0.9</c:v>
                </c:pt>
                <c:pt idx="3">
                  <c:v>0.85</c:v>
                </c:pt>
                <c:pt idx="4">
                  <c:v>0.8</c:v>
                </c:pt>
                <c:pt idx="5">
                  <c:v>0.75</c:v>
                </c:pt>
                <c:pt idx="6">
                  <c:v>0.7</c:v>
                </c:pt>
                <c:pt idx="7">
                  <c:v>0.65</c:v>
                </c:pt>
                <c:pt idx="8">
                  <c:v>0.6</c:v>
                </c:pt>
                <c:pt idx="9">
                  <c:v>0.55000000000000004</c:v>
                </c:pt>
                <c:pt idx="10">
                  <c:v>0.5</c:v>
                </c:pt>
              </c:numCache>
            </c:numRef>
          </c:xVal>
          <c:yVal>
            <c:numRef>
              <c:f>'ROI &amp; other Final metrics'!$L$29:$L$39</c:f>
              <c:numCache>
                <c:formatCode>_("$"* #,##0.00_);_("$"* \(#,##0.00\);_("$"* "-"??_);_(@_)</c:formatCode>
                <c:ptCount val="11"/>
                <c:pt idx="0">
                  <c:v>9.6907925333778895</c:v>
                </c:pt>
                <c:pt idx="1">
                  <c:v>9.60987875337789</c:v>
                </c:pt>
                <c:pt idx="2">
                  <c:v>9.5289649733778887</c:v>
                </c:pt>
                <c:pt idx="3">
                  <c:v>9.4480511933778875</c:v>
                </c:pt>
                <c:pt idx="4">
                  <c:v>9.3671374133778897</c:v>
                </c:pt>
                <c:pt idx="5">
                  <c:v>9.2862236333778885</c:v>
                </c:pt>
                <c:pt idx="6">
                  <c:v>9.205309853377889</c:v>
                </c:pt>
                <c:pt idx="7">
                  <c:v>9.1243960733778877</c:v>
                </c:pt>
                <c:pt idx="8">
                  <c:v>9.0434822933778882</c:v>
                </c:pt>
                <c:pt idx="9">
                  <c:v>8.9625685133778887</c:v>
                </c:pt>
                <c:pt idx="10">
                  <c:v>8.8816547333778892</c:v>
                </c:pt>
              </c:numCache>
            </c:numRef>
          </c:yVal>
          <c:smooth val="0"/>
          <c:extLst>
            <c:ext xmlns:c16="http://schemas.microsoft.com/office/drawing/2014/chart" uri="{C3380CC4-5D6E-409C-BE32-E72D297353CC}">
              <c16:uniqueId val="{00000000-F626-4FB7-BEA2-ABFC5441AF83}"/>
            </c:ext>
          </c:extLst>
        </c:ser>
        <c:ser>
          <c:idx val="3"/>
          <c:order val="1"/>
          <c:tx>
            <c:strRef>
              <c:f>'ROI &amp; other Final metrics'!$O$12</c:f>
              <c:strCache>
                <c:ptCount val="1"/>
                <c:pt idx="0">
                  <c:v> $0.07 </c:v>
                </c:pt>
              </c:strCache>
            </c:strRef>
          </c:tx>
          <c:spPr>
            <a:ln w="22225" cap="rnd">
              <a:solidFill>
                <a:schemeClr val="accent4"/>
              </a:solidFill>
              <a:round/>
            </a:ln>
            <a:effectLst/>
          </c:spPr>
          <c:marker>
            <c:symbol val="x"/>
            <c:size val="6"/>
            <c:spPr>
              <a:noFill/>
              <a:ln w="9525">
                <a:solidFill>
                  <a:schemeClr val="accent4"/>
                </a:solidFill>
                <a:round/>
              </a:ln>
              <a:effectLst/>
            </c:spPr>
          </c:marker>
          <c:xVal>
            <c:numRef>
              <c:f>'ROI &amp; other Final metrics'!$K$29:$K$39</c:f>
              <c:numCache>
                <c:formatCode>0%</c:formatCode>
                <c:ptCount val="11"/>
                <c:pt idx="0">
                  <c:v>1</c:v>
                </c:pt>
                <c:pt idx="1">
                  <c:v>0.95</c:v>
                </c:pt>
                <c:pt idx="2">
                  <c:v>0.9</c:v>
                </c:pt>
                <c:pt idx="3">
                  <c:v>0.85</c:v>
                </c:pt>
                <c:pt idx="4">
                  <c:v>0.8</c:v>
                </c:pt>
                <c:pt idx="5">
                  <c:v>0.75</c:v>
                </c:pt>
                <c:pt idx="6">
                  <c:v>0.7</c:v>
                </c:pt>
                <c:pt idx="7">
                  <c:v>0.65</c:v>
                </c:pt>
                <c:pt idx="8">
                  <c:v>0.6</c:v>
                </c:pt>
                <c:pt idx="9">
                  <c:v>0.55000000000000004</c:v>
                </c:pt>
                <c:pt idx="10">
                  <c:v>0.5</c:v>
                </c:pt>
              </c:numCache>
            </c:numRef>
          </c:xVal>
          <c:yVal>
            <c:numRef>
              <c:f>'ROI &amp; other Final metrics'!$O$29:$O$39</c:f>
              <c:numCache>
                <c:formatCode>_("$"* #,##0.00_);_("$"* \(#,##0.00\);_("$"* "-"??_);_(@_)</c:formatCode>
                <c:ptCount val="11"/>
                <c:pt idx="0">
                  <c:v>8.044694078460612</c:v>
                </c:pt>
                <c:pt idx="1">
                  <c:v>7.9637802984606125</c:v>
                </c:pt>
                <c:pt idx="2">
                  <c:v>7.8828665184606121</c:v>
                </c:pt>
                <c:pt idx="3">
                  <c:v>7.8019527384606127</c:v>
                </c:pt>
                <c:pt idx="4">
                  <c:v>7.7210389584606114</c:v>
                </c:pt>
                <c:pt idx="5">
                  <c:v>7.6401251784606119</c:v>
                </c:pt>
                <c:pt idx="6">
                  <c:v>7.5592113984606124</c:v>
                </c:pt>
                <c:pt idx="7">
                  <c:v>7.478297618460612</c:v>
                </c:pt>
                <c:pt idx="8">
                  <c:v>7.3973838384606116</c:v>
                </c:pt>
                <c:pt idx="9">
                  <c:v>7.316470058460613</c:v>
                </c:pt>
                <c:pt idx="10">
                  <c:v>7.2355562784606118</c:v>
                </c:pt>
              </c:numCache>
            </c:numRef>
          </c:yVal>
          <c:smooth val="0"/>
          <c:extLst>
            <c:ext xmlns:c16="http://schemas.microsoft.com/office/drawing/2014/chart" uri="{C3380CC4-5D6E-409C-BE32-E72D297353CC}">
              <c16:uniqueId val="{00000001-F626-4FB7-BEA2-ABFC5441AF83}"/>
            </c:ext>
          </c:extLst>
        </c:ser>
        <c:ser>
          <c:idx val="4"/>
          <c:order val="2"/>
          <c:tx>
            <c:strRef>
              <c:f>'ROI &amp; other Final metrics'!$S$12</c:f>
              <c:strCache>
                <c:ptCount val="1"/>
                <c:pt idx="0">
                  <c:v> $0.03 </c:v>
                </c:pt>
              </c:strCache>
            </c:strRef>
          </c:tx>
          <c:spPr>
            <a:ln w="22225" cap="rnd">
              <a:solidFill>
                <a:schemeClr val="accent5"/>
              </a:solidFill>
              <a:round/>
            </a:ln>
            <a:effectLst/>
          </c:spPr>
          <c:marker>
            <c:symbol val="star"/>
            <c:size val="6"/>
            <c:spPr>
              <a:noFill/>
              <a:ln w="9525">
                <a:solidFill>
                  <a:schemeClr val="accent5"/>
                </a:solidFill>
                <a:round/>
              </a:ln>
              <a:effectLst/>
            </c:spPr>
          </c:marker>
          <c:xVal>
            <c:numRef>
              <c:f>'ROI &amp; other Final metrics'!$K$29:$K$39</c:f>
              <c:numCache>
                <c:formatCode>0%</c:formatCode>
                <c:ptCount val="11"/>
                <c:pt idx="0">
                  <c:v>1</c:v>
                </c:pt>
                <c:pt idx="1">
                  <c:v>0.95</c:v>
                </c:pt>
                <c:pt idx="2">
                  <c:v>0.9</c:v>
                </c:pt>
                <c:pt idx="3">
                  <c:v>0.85</c:v>
                </c:pt>
                <c:pt idx="4">
                  <c:v>0.8</c:v>
                </c:pt>
                <c:pt idx="5">
                  <c:v>0.75</c:v>
                </c:pt>
                <c:pt idx="6">
                  <c:v>0.7</c:v>
                </c:pt>
                <c:pt idx="7">
                  <c:v>0.65</c:v>
                </c:pt>
                <c:pt idx="8">
                  <c:v>0.6</c:v>
                </c:pt>
                <c:pt idx="9">
                  <c:v>0.55000000000000004</c:v>
                </c:pt>
                <c:pt idx="10">
                  <c:v>0.5</c:v>
                </c:pt>
              </c:numCache>
            </c:numRef>
          </c:xVal>
          <c:yVal>
            <c:numRef>
              <c:f>'ROI &amp; other Final metrics'!$S$29:$S$39</c:f>
              <c:numCache>
                <c:formatCode>_("$"* #,##0.00_);_("$"* \(#,##0.00\);_("$"* "-"??_);_(@_)</c:formatCode>
                <c:ptCount val="11"/>
                <c:pt idx="0">
                  <c:v>5.8498961385709034</c:v>
                </c:pt>
                <c:pt idx="1">
                  <c:v>5.768982358570903</c:v>
                </c:pt>
                <c:pt idx="2">
                  <c:v>5.6880685785709035</c:v>
                </c:pt>
                <c:pt idx="3">
                  <c:v>5.6071547985709032</c:v>
                </c:pt>
                <c:pt idx="4">
                  <c:v>5.5262410185709046</c:v>
                </c:pt>
                <c:pt idx="5">
                  <c:v>5.4453272385709033</c:v>
                </c:pt>
                <c:pt idx="6">
                  <c:v>5.3644134585709029</c:v>
                </c:pt>
                <c:pt idx="7">
                  <c:v>5.2834996785709034</c:v>
                </c:pt>
                <c:pt idx="8">
                  <c:v>5.2025858985709039</c:v>
                </c:pt>
                <c:pt idx="9">
                  <c:v>5.1216721185709035</c:v>
                </c:pt>
                <c:pt idx="10">
                  <c:v>5.0407583385709041</c:v>
                </c:pt>
              </c:numCache>
            </c:numRef>
          </c:yVal>
          <c:smooth val="0"/>
          <c:extLst>
            <c:ext xmlns:c16="http://schemas.microsoft.com/office/drawing/2014/chart" uri="{C3380CC4-5D6E-409C-BE32-E72D297353CC}">
              <c16:uniqueId val="{00000002-F626-4FB7-BEA2-ABFC5441AF83}"/>
            </c:ext>
          </c:extLst>
        </c:ser>
        <c:dLbls>
          <c:showLegendKey val="0"/>
          <c:showVal val="0"/>
          <c:showCatName val="0"/>
          <c:showSerName val="0"/>
          <c:showPercent val="0"/>
          <c:showBubbleSize val="0"/>
        </c:dLbls>
        <c:axId val="831461816"/>
        <c:axId val="831461160"/>
      </c:scatterChart>
      <c:valAx>
        <c:axId val="831461816"/>
        <c:scaling>
          <c:orientation val="maxMin"/>
          <c:max val="1"/>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en-US" sz="1200" b="1" i="0" u="none" strike="noStrike" kern="1200" cap="all" baseline="0">
                    <a:solidFill>
                      <a:srgbClr val="000000"/>
                    </a:solidFill>
                    <a:latin typeface="+mn-lt"/>
                    <a:ea typeface="+mn-ea"/>
                    <a:cs typeface="+mn-cs"/>
                  </a:defRPr>
                </a:pPr>
                <a:r>
                  <a:rPr lang="en-US"/>
                  <a:t>% of current </a:t>
                </a:r>
                <a:r>
                  <a:rPr lang="en-US" err="1"/>
                  <a:t>electrolyzer</a:t>
                </a:r>
                <a:r>
                  <a:rPr lang="en-US"/>
                  <a:t> capital investment</a:t>
                </a:r>
              </a:p>
            </c:rich>
          </c:tx>
          <c:layout>
            <c:manualLayout>
              <c:xMode val="edge"/>
              <c:yMode val="edge"/>
              <c:x val="7.0779051482392358E-2"/>
              <c:y val="0.94440837322660509"/>
            </c:manualLayout>
          </c:layout>
          <c:overlay val="0"/>
          <c:spPr>
            <a:noFill/>
            <a:ln>
              <a:noFill/>
            </a:ln>
            <a:effectLst/>
          </c:spPr>
          <c:txPr>
            <a:bodyPr rot="0" spcFirstLastPara="1" vertOverflow="ellipsis" vert="horz" wrap="square" anchor="ctr" anchorCtr="1"/>
            <a:lstStyle/>
            <a:p>
              <a:pPr>
                <a:defRPr lang="en-US" sz="1200" b="1" i="0" u="none" strike="noStrike" kern="1200" cap="all" baseline="0">
                  <a:solidFill>
                    <a:srgbClr val="000000"/>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cap="all" baseline="0">
                <a:solidFill>
                  <a:srgbClr val="000000"/>
                </a:solidFill>
                <a:latin typeface="+mn-lt"/>
                <a:ea typeface="+mn-ea"/>
                <a:cs typeface="+mn-cs"/>
              </a:defRPr>
            </a:pPr>
            <a:endParaRPr lang="en-US"/>
          </a:p>
        </c:txPr>
        <c:crossAx val="831461160"/>
        <c:crosses val="autoZero"/>
        <c:crossBetween val="midCat"/>
      </c:valAx>
      <c:valAx>
        <c:axId val="831461160"/>
        <c:scaling>
          <c:orientation val="minMax"/>
          <c:min val="5"/>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200" b="1" i="0" u="none" strike="noStrike" kern="1200" cap="all" baseline="0">
                    <a:solidFill>
                      <a:srgbClr val="000000"/>
                    </a:solidFill>
                    <a:latin typeface="+mn-lt"/>
                    <a:ea typeface="+mn-ea"/>
                    <a:cs typeface="+mn-cs"/>
                  </a:defRPr>
                </a:pPr>
                <a:r>
                  <a:rPr lang="en-US"/>
                  <a:t>Breakeven price ($/kg)</a:t>
                </a:r>
              </a:p>
            </c:rich>
          </c:tx>
          <c:overlay val="0"/>
          <c:spPr>
            <a:noFill/>
            <a:ln>
              <a:noFill/>
            </a:ln>
            <a:effectLst/>
          </c:spPr>
          <c:txPr>
            <a:bodyPr rot="-5400000" spcFirstLastPara="1" vertOverflow="ellipsis" vert="horz" wrap="square" anchor="ctr" anchorCtr="1"/>
            <a:lstStyle/>
            <a:p>
              <a:pPr>
                <a:defRPr lang="en-US" sz="1200" b="1" i="0" u="none" strike="noStrike" kern="1200" cap="all" baseline="0">
                  <a:solidFill>
                    <a:srgbClr val="000000"/>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1200" b="0" i="0" u="none" strike="noStrike" kern="1200" cap="all" baseline="0">
                <a:solidFill>
                  <a:srgbClr val="000000"/>
                </a:solidFill>
                <a:latin typeface="+mn-lt"/>
                <a:ea typeface="+mn-ea"/>
                <a:cs typeface="+mn-cs"/>
              </a:defRPr>
            </a:pPr>
            <a:endParaRPr lang="en-US"/>
          </a:p>
        </c:txPr>
        <c:crossAx val="831461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200" b="1" i="0" u="none" strike="noStrike" kern="1200" cap="all" baseline="0">
          <a:solidFill>
            <a:srgbClr val="000000"/>
          </a:solidFill>
          <a:latin typeface="+mn-lt"/>
          <a:ea typeface="+mn-ea"/>
          <a:cs typeface="+mn-cs"/>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97139900958776"/>
          <c:y val="2.4258453273460868E-2"/>
          <c:w val="0.84728923625661956"/>
          <c:h val="0.872166946553391"/>
        </c:manualLayout>
      </c:layout>
      <c:scatterChart>
        <c:scatterStyle val="lineMarker"/>
        <c:varyColors val="0"/>
        <c:ser>
          <c:idx val="0"/>
          <c:order val="0"/>
          <c:tx>
            <c:v>Modeled Distribution of Catalyst Across Exchanger Length</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'HX30'!$E$2:$E$63</c:f>
              <c:numCache>
                <c:formatCode>General</c:formatCode>
                <c:ptCount val="62"/>
                <c:pt idx="0">
                  <c:v>0</c:v>
                </c:pt>
                <c:pt idx="1">
                  <c:v>2.5423728813559324E-2</c:v>
                </c:pt>
                <c:pt idx="2">
                  <c:v>5.0847457627118647E-2</c:v>
                </c:pt>
                <c:pt idx="3">
                  <c:v>7.6271186440677971E-2</c:v>
                </c:pt>
                <c:pt idx="4">
                  <c:v>0.10169491525423729</c:v>
                </c:pt>
                <c:pt idx="5">
                  <c:v>0.1271186440677966</c:v>
                </c:pt>
                <c:pt idx="6">
                  <c:v>0.15254237288135591</c:v>
                </c:pt>
                <c:pt idx="7">
                  <c:v>0.17796610169491522</c:v>
                </c:pt>
                <c:pt idx="8">
                  <c:v>0.20338983050847453</c:v>
                </c:pt>
                <c:pt idx="9">
                  <c:v>0.22881355932203384</c:v>
                </c:pt>
                <c:pt idx="10">
                  <c:v>0.25423728813559315</c:v>
                </c:pt>
                <c:pt idx="11">
                  <c:v>0.27966101694915246</c:v>
                </c:pt>
                <c:pt idx="12">
                  <c:v>0.30508474576271177</c:v>
                </c:pt>
                <c:pt idx="13">
                  <c:v>0.33050847457627108</c:v>
                </c:pt>
                <c:pt idx="14">
                  <c:v>0.35593220338983039</c:v>
                </c:pt>
                <c:pt idx="15">
                  <c:v>0.3813559322033897</c:v>
                </c:pt>
                <c:pt idx="16">
                  <c:v>0.40677966101694901</c:v>
                </c:pt>
                <c:pt idx="17">
                  <c:v>0.43220338983050832</c:v>
                </c:pt>
                <c:pt idx="18">
                  <c:v>0.45762711864406763</c:v>
                </c:pt>
                <c:pt idx="19">
                  <c:v>0.48305084745762694</c:v>
                </c:pt>
                <c:pt idx="20">
                  <c:v>0.50847457627118631</c:v>
                </c:pt>
                <c:pt idx="21">
                  <c:v>0.53389830508474567</c:v>
                </c:pt>
                <c:pt idx="22">
                  <c:v>0.55932203389830504</c:v>
                </c:pt>
                <c:pt idx="23">
                  <c:v>0.5847457627118644</c:v>
                </c:pt>
                <c:pt idx="24">
                  <c:v>0.61016949152542377</c:v>
                </c:pt>
                <c:pt idx="25">
                  <c:v>0.63559322033898313</c:v>
                </c:pt>
                <c:pt idx="26">
                  <c:v>0.6610169491525425</c:v>
                </c:pt>
                <c:pt idx="27">
                  <c:v>0.68644067796610186</c:v>
                </c:pt>
                <c:pt idx="28">
                  <c:v>0.71186440677966123</c:v>
                </c:pt>
                <c:pt idx="29">
                  <c:v>0.73728813559322059</c:v>
                </c:pt>
                <c:pt idx="30">
                  <c:v>0.76271186440677996</c:v>
                </c:pt>
                <c:pt idx="31">
                  <c:v>0.78813559322033933</c:v>
                </c:pt>
                <c:pt idx="32">
                  <c:v>0.81355932203389869</c:v>
                </c:pt>
                <c:pt idx="33">
                  <c:v>0.83898305084745806</c:v>
                </c:pt>
                <c:pt idx="34">
                  <c:v>0.86440677966101742</c:v>
                </c:pt>
                <c:pt idx="35">
                  <c:v>0.88983050847457679</c:v>
                </c:pt>
                <c:pt idx="36">
                  <c:v>0.91525423728813615</c:v>
                </c:pt>
                <c:pt idx="37">
                  <c:v>0.94067796610169552</c:v>
                </c:pt>
                <c:pt idx="38">
                  <c:v>0.96610169491525488</c:v>
                </c:pt>
                <c:pt idx="39">
                  <c:v>0.99152542372881425</c:v>
                </c:pt>
                <c:pt idx="40">
                  <c:v>1.0169491525423735</c:v>
                </c:pt>
                <c:pt idx="41">
                  <c:v>1.0423728813559328</c:v>
                </c:pt>
                <c:pt idx="42">
                  <c:v>1.067796610169492</c:v>
                </c:pt>
                <c:pt idx="43">
                  <c:v>1.0932203389830513</c:v>
                </c:pt>
                <c:pt idx="44">
                  <c:v>1.1186440677966105</c:v>
                </c:pt>
                <c:pt idx="45">
                  <c:v>1.1440677966101698</c:v>
                </c:pt>
                <c:pt idx="46">
                  <c:v>1.169491525423729</c:v>
                </c:pt>
                <c:pt idx="47">
                  <c:v>1.1949152542372883</c:v>
                </c:pt>
                <c:pt idx="48">
                  <c:v>1.2203389830508475</c:v>
                </c:pt>
                <c:pt idx="49">
                  <c:v>1.2457627118644068</c:v>
                </c:pt>
                <c:pt idx="50">
                  <c:v>1.271186440677966</c:v>
                </c:pt>
                <c:pt idx="51">
                  <c:v>1.2966101694915253</c:v>
                </c:pt>
                <c:pt idx="52">
                  <c:v>1.3220338983050846</c:v>
                </c:pt>
                <c:pt idx="53">
                  <c:v>1.3474576271186438</c:v>
                </c:pt>
                <c:pt idx="54">
                  <c:v>1.3728813559322031</c:v>
                </c:pt>
                <c:pt idx="55">
                  <c:v>1.3983050847457623</c:v>
                </c:pt>
                <c:pt idx="56">
                  <c:v>1.4237288135593216</c:v>
                </c:pt>
                <c:pt idx="57">
                  <c:v>1.4491525423728808</c:v>
                </c:pt>
                <c:pt idx="58">
                  <c:v>1.4745762711864401</c:v>
                </c:pt>
                <c:pt idx="59">
                  <c:v>1.5</c:v>
                </c:pt>
              </c:numCache>
            </c:numRef>
          </c:xVal>
          <c:yVal>
            <c:numRef>
              <c:f>'HX30'!$X$2:$X$63</c:f>
              <c:numCache>
                <c:formatCode>General</c:formatCode>
                <c:ptCount val="62"/>
                <c:pt idx="0">
                  <c:v>0.66030552178460844</c:v>
                </c:pt>
                <c:pt idx="1">
                  <c:v>0.669618068974694</c:v>
                </c:pt>
                <c:pt idx="2">
                  <c:v>0.67868132749707777</c:v>
                </c:pt>
                <c:pt idx="3">
                  <c:v>0.68737450319725157</c:v>
                </c:pt>
                <c:pt idx="4">
                  <c:v>0.69572590938535517</c:v>
                </c:pt>
                <c:pt idx="5">
                  <c:v>0.70376142060641567</c:v>
                </c:pt>
                <c:pt idx="6">
                  <c:v>0.71150518303975674</c:v>
                </c:pt>
                <c:pt idx="7">
                  <c:v>0.71897922919659041</c:v>
                </c:pt>
                <c:pt idx="8">
                  <c:v>0.72620606413606892</c:v>
                </c:pt>
                <c:pt idx="9">
                  <c:v>0.73320444512581173</c:v>
                </c:pt>
                <c:pt idx="10">
                  <c:v>0.73999126351434541</c:v>
                </c:pt>
                <c:pt idx="11">
                  <c:v>0.74658224958333974</c:v>
                </c:pt>
                <c:pt idx="12">
                  <c:v>0.75299180059542736</c:v>
                </c:pt>
                <c:pt idx="13">
                  <c:v>0.75923346537247194</c:v>
                </c:pt>
                <c:pt idx="14">
                  <c:v>0.76532000488438245</c:v>
                </c:pt>
                <c:pt idx="15">
                  <c:v>0.77126262202572571</c:v>
                </c:pt>
                <c:pt idx="16">
                  <c:v>0.7770717540884019</c:v>
                </c:pt>
                <c:pt idx="17">
                  <c:v>0.7827570496116103</c:v>
                </c:pt>
                <c:pt idx="18">
                  <c:v>0.78832743930382931</c:v>
                </c:pt>
                <c:pt idx="19">
                  <c:v>0.79379021962580587</c:v>
                </c:pt>
                <c:pt idx="20">
                  <c:v>0.79915283862759789</c:v>
                </c:pt>
                <c:pt idx="21">
                  <c:v>0.80442244915153194</c:v>
                </c:pt>
                <c:pt idx="22">
                  <c:v>0.80960563017879128</c:v>
                </c:pt>
                <c:pt idx="23">
                  <c:v>0.81470847078635922</c:v>
                </c:pt>
                <c:pt idx="24">
                  <c:v>0.81973596283786143</c:v>
                </c:pt>
                <c:pt idx="25">
                  <c:v>0.82469123674956313</c:v>
                </c:pt>
                <c:pt idx="26">
                  <c:v>0.82957928491824062</c:v>
                </c:pt>
                <c:pt idx="27">
                  <c:v>0.83440485431537881</c:v>
                </c:pt>
                <c:pt idx="28">
                  <c:v>0.83917231917327573</c:v>
                </c:pt>
                <c:pt idx="29">
                  <c:v>0.84388562017013402</c:v>
                </c:pt>
                <c:pt idx="30">
                  <c:v>0.84854561252758542</c:v>
                </c:pt>
                <c:pt idx="31">
                  <c:v>0.8531545384339333</c:v>
                </c:pt>
                <c:pt idx="32">
                  <c:v>0.85771605021842334</c:v>
                </c:pt>
                <c:pt idx="33">
                  <c:v>0.86223357416664492</c:v>
                </c:pt>
                <c:pt idx="34">
                  <c:v>0.86671035020146803</c:v>
                </c:pt>
                <c:pt idx="35">
                  <c:v>0.87114874678592957</c:v>
                </c:pt>
                <c:pt idx="36">
                  <c:v>0.87554629763318459</c:v>
                </c:pt>
                <c:pt idx="37">
                  <c:v>0.87990645950173418</c:v>
                </c:pt>
                <c:pt idx="38">
                  <c:v>0.88423250311544566</c:v>
                </c:pt>
                <c:pt idx="39">
                  <c:v>0.88848898191216164</c:v>
                </c:pt>
                <c:pt idx="40">
                  <c:v>0.89275185591809147</c:v>
                </c:pt>
                <c:pt idx="41">
                  <c:v>0.89698780968464786</c:v>
                </c:pt>
                <c:pt idx="42">
                  <c:v>0.90119702652867328</c:v>
                </c:pt>
                <c:pt idx="43">
                  <c:v>0.9053839055388877</c:v>
                </c:pt>
                <c:pt idx="44">
                  <c:v>0.90955329276879149</c:v>
                </c:pt>
                <c:pt idx="45">
                  <c:v>0.91021635856550365</c:v>
                </c:pt>
                <c:pt idx="46">
                  <c:v>0.91489335989297571</c:v>
                </c:pt>
                <c:pt idx="47">
                  <c:v>0.91959699804836759</c:v>
                </c:pt>
                <c:pt idx="48">
                  <c:v>0.92432987284601198</c:v>
                </c:pt>
                <c:pt idx="49">
                  <c:v>0.92909380418934351</c:v>
                </c:pt>
                <c:pt idx="50">
                  <c:v>0.9338888336545883</c:v>
                </c:pt>
                <c:pt idx="51">
                  <c:v>0.93871974924306811</c:v>
                </c:pt>
                <c:pt idx="52">
                  <c:v>0.94358951844220018</c:v>
                </c:pt>
                <c:pt idx="53">
                  <c:v>0.94850192916296794</c:v>
                </c:pt>
                <c:pt idx="54">
                  <c:v>0.9534797849669836</c:v>
                </c:pt>
                <c:pt idx="55">
                  <c:v>0.95856561607348534</c:v>
                </c:pt>
                <c:pt idx="56">
                  <c:v>0.96390159562458555</c:v>
                </c:pt>
                <c:pt idx="57">
                  <c:v>0.96580182823277017</c:v>
                </c:pt>
                <c:pt idx="58">
                  <c:v>0.9677440305298175</c:v>
                </c:pt>
                <c:pt idx="59">
                  <c:v>0.96955124093474176</c:v>
                </c:pt>
                <c:pt idx="60">
                  <c:v>0.9713296379498475</c:v>
                </c:pt>
              </c:numCache>
            </c:numRef>
          </c:yVal>
          <c:smooth val="0"/>
          <c:extLst>
            <c:ext xmlns:c16="http://schemas.microsoft.com/office/drawing/2014/chart" uri="{C3380CC4-5D6E-409C-BE32-E72D297353CC}">
              <c16:uniqueId val="{00000000-1D99-4E94-BCFC-F5B908F9E5ED}"/>
            </c:ext>
          </c:extLst>
        </c:ser>
        <c:ser>
          <c:idx val="1"/>
          <c:order val="1"/>
          <c:tx>
            <c:v>Actual Distribution of Catalyst Across Exchanger Length</c:v>
          </c:tx>
          <c:spPr>
            <a:ln w="19050" cap="rnd">
              <a:solidFill>
                <a:srgbClr val="15BEFF"/>
              </a:solidFill>
              <a:round/>
            </a:ln>
            <a:effectLst/>
          </c:spPr>
          <c:marker>
            <c:symbol val="circle"/>
            <c:size val="5"/>
            <c:spPr>
              <a:solidFill>
                <a:srgbClr val="15BEFF"/>
              </a:solidFill>
              <a:ln w="9525">
                <a:solidFill>
                  <a:srgbClr val="15BEFF"/>
                </a:solidFill>
              </a:ln>
              <a:effectLst/>
            </c:spPr>
          </c:marker>
          <c:xVal>
            <c:numRef>
              <c:f>'HX30'!$E$2:$E$63</c:f>
              <c:numCache>
                <c:formatCode>General</c:formatCode>
                <c:ptCount val="62"/>
                <c:pt idx="0">
                  <c:v>0</c:v>
                </c:pt>
                <c:pt idx="1">
                  <c:v>2.5423728813559324E-2</c:v>
                </c:pt>
                <c:pt idx="2">
                  <c:v>5.0847457627118647E-2</c:v>
                </c:pt>
                <c:pt idx="3">
                  <c:v>7.6271186440677971E-2</c:v>
                </c:pt>
                <c:pt idx="4">
                  <c:v>0.10169491525423729</c:v>
                </c:pt>
                <c:pt idx="5">
                  <c:v>0.1271186440677966</c:v>
                </c:pt>
                <c:pt idx="6">
                  <c:v>0.15254237288135591</c:v>
                </c:pt>
                <c:pt idx="7">
                  <c:v>0.17796610169491522</c:v>
                </c:pt>
                <c:pt idx="8">
                  <c:v>0.20338983050847453</c:v>
                </c:pt>
                <c:pt idx="9">
                  <c:v>0.22881355932203384</c:v>
                </c:pt>
                <c:pt idx="10">
                  <c:v>0.25423728813559315</c:v>
                </c:pt>
                <c:pt idx="11">
                  <c:v>0.27966101694915246</c:v>
                </c:pt>
                <c:pt idx="12">
                  <c:v>0.30508474576271177</c:v>
                </c:pt>
                <c:pt idx="13">
                  <c:v>0.33050847457627108</c:v>
                </c:pt>
                <c:pt idx="14">
                  <c:v>0.35593220338983039</c:v>
                </c:pt>
                <c:pt idx="15">
                  <c:v>0.3813559322033897</c:v>
                </c:pt>
                <c:pt idx="16">
                  <c:v>0.40677966101694901</c:v>
                </c:pt>
                <c:pt idx="17">
                  <c:v>0.43220338983050832</c:v>
                </c:pt>
                <c:pt idx="18">
                  <c:v>0.45762711864406763</c:v>
                </c:pt>
                <c:pt idx="19">
                  <c:v>0.48305084745762694</c:v>
                </c:pt>
                <c:pt idx="20">
                  <c:v>0.50847457627118631</c:v>
                </c:pt>
                <c:pt idx="21">
                  <c:v>0.53389830508474567</c:v>
                </c:pt>
                <c:pt idx="22">
                  <c:v>0.55932203389830504</c:v>
                </c:pt>
                <c:pt idx="23">
                  <c:v>0.5847457627118644</c:v>
                </c:pt>
                <c:pt idx="24">
                  <c:v>0.61016949152542377</c:v>
                </c:pt>
                <c:pt idx="25">
                  <c:v>0.63559322033898313</c:v>
                </c:pt>
                <c:pt idx="26">
                  <c:v>0.6610169491525425</c:v>
                </c:pt>
                <c:pt idx="27">
                  <c:v>0.68644067796610186</c:v>
                </c:pt>
                <c:pt idx="28">
                  <c:v>0.71186440677966123</c:v>
                </c:pt>
                <c:pt idx="29">
                  <c:v>0.73728813559322059</c:v>
                </c:pt>
                <c:pt idx="30">
                  <c:v>0.76271186440677996</c:v>
                </c:pt>
                <c:pt idx="31">
                  <c:v>0.78813559322033933</c:v>
                </c:pt>
                <c:pt idx="32">
                  <c:v>0.81355932203389869</c:v>
                </c:pt>
                <c:pt idx="33">
                  <c:v>0.83898305084745806</c:v>
                </c:pt>
                <c:pt idx="34">
                  <c:v>0.86440677966101742</c:v>
                </c:pt>
                <c:pt idx="35">
                  <c:v>0.88983050847457679</c:v>
                </c:pt>
                <c:pt idx="36">
                  <c:v>0.91525423728813615</c:v>
                </c:pt>
                <c:pt idx="37">
                  <c:v>0.94067796610169552</c:v>
                </c:pt>
                <c:pt idx="38">
                  <c:v>0.96610169491525488</c:v>
                </c:pt>
                <c:pt idx="39">
                  <c:v>0.99152542372881425</c:v>
                </c:pt>
                <c:pt idx="40">
                  <c:v>1.0169491525423735</c:v>
                </c:pt>
                <c:pt idx="41">
                  <c:v>1.0423728813559328</c:v>
                </c:pt>
                <c:pt idx="42">
                  <c:v>1.067796610169492</c:v>
                </c:pt>
                <c:pt idx="43">
                  <c:v>1.0932203389830513</c:v>
                </c:pt>
                <c:pt idx="44">
                  <c:v>1.1186440677966105</c:v>
                </c:pt>
                <c:pt idx="45">
                  <c:v>1.1440677966101698</c:v>
                </c:pt>
                <c:pt idx="46">
                  <c:v>1.169491525423729</c:v>
                </c:pt>
                <c:pt idx="47">
                  <c:v>1.1949152542372883</c:v>
                </c:pt>
                <c:pt idx="48">
                  <c:v>1.2203389830508475</c:v>
                </c:pt>
                <c:pt idx="49">
                  <c:v>1.2457627118644068</c:v>
                </c:pt>
                <c:pt idx="50">
                  <c:v>1.271186440677966</c:v>
                </c:pt>
                <c:pt idx="51">
                  <c:v>1.2966101694915253</c:v>
                </c:pt>
                <c:pt idx="52">
                  <c:v>1.3220338983050846</c:v>
                </c:pt>
                <c:pt idx="53">
                  <c:v>1.3474576271186438</c:v>
                </c:pt>
                <c:pt idx="54">
                  <c:v>1.3728813559322031</c:v>
                </c:pt>
                <c:pt idx="55">
                  <c:v>1.3983050847457623</c:v>
                </c:pt>
                <c:pt idx="56">
                  <c:v>1.4237288135593216</c:v>
                </c:pt>
                <c:pt idx="57">
                  <c:v>1.4491525423728808</c:v>
                </c:pt>
                <c:pt idx="58">
                  <c:v>1.4745762711864401</c:v>
                </c:pt>
                <c:pt idx="59">
                  <c:v>1.5</c:v>
                </c:pt>
              </c:numCache>
            </c:numRef>
          </c:xVal>
          <c:yVal>
            <c:numRef>
              <c:f>'HX30 Even'!$X$2:$X$63</c:f>
              <c:numCache>
                <c:formatCode>General</c:formatCode>
                <c:ptCount val="62"/>
                <c:pt idx="0">
                  <c:v>0.67805912397266122</c:v>
                </c:pt>
                <c:pt idx="1">
                  <c:v>0.68440835357188101</c:v>
                </c:pt>
                <c:pt idx="2">
                  <c:v>0.69066954577281248</c:v>
                </c:pt>
                <c:pt idx="3">
                  <c:v>0.69684742302520974</c:v>
                </c:pt>
                <c:pt idx="4">
                  <c:v>0.70294646713121733</c:v>
                </c:pt>
                <c:pt idx="5">
                  <c:v>0.70897092851011678</c:v>
                </c:pt>
                <c:pt idx="6">
                  <c:v>0.71492483501283677</c:v>
                </c:pt>
                <c:pt idx="7">
                  <c:v>0.72081200030622061</c:v>
                </c:pt>
                <c:pt idx="8">
                  <c:v>0.72663603184614045</c:v>
                </c:pt>
                <c:pt idx="9">
                  <c:v>0.73240033845767893</c:v>
                </c:pt>
                <c:pt idx="10">
                  <c:v>0.73810813753975446</c:v>
                </c:pt>
                <c:pt idx="11">
                  <c:v>0.74376246191075435</c:v>
                </c:pt>
                <c:pt idx="12">
                  <c:v>0.74936616631094921</c:v>
                </c:pt>
                <c:pt idx="13">
                  <c:v>0.75492193357668991</c:v>
                </c:pt>
                <c:pt idx="14">
                  <c:v>0.7604322805006265</c:v>
                </c:pt>
                <c:pt idx="15">
                  <c:v>0.76589956339144294</c:v>
                </c:pt>
                <c:pt idx="16">
                  <c:v>0.77132598334584912</c:v>
                </c:pt>
                <c:pt idx="17">
                  <c:v>0.77671359124482242</c:v>
                </c:pt>
                <c:pt idx="18">
                  <c:v>0.78206429248532139</c:v>
                </c:pt>
                <c:pt idx="19">
                  <c:v>0.78737985145790845</c:v>
                </c:pt>
                <c:pt idx="20">
                  <c:v>0.79266189577988955</c:v>
                </c:pt>
                <c:pt idx="21">
                  <c:v>0.7979119202927113</c:v>
                </c:pt>
                <c:pt idx="22">
                  <c:v>0.80313129083140777</c:v>
                </c:pt>
                <c:pt idx="23">
                  <c:v>0.80832124777286718</c:v>
                </c:pt>
                <c:pt idx="24">
                  <c:v>0.81348290936853596</c:v>
                </c:pt>
                <c:pt idx="25">
                  <c:v>0.81861727486588942</c:v>
                </c:pt>
                <c:pt idx="26">
                  <c:v>0.82372522742150411</c:v>
                </c:pt>
                <c:pt idx="27">
                  <c:v>0.82880753680683505</c:v>
                </c:pt>
                <c:pt idx="28">
                  <c:v>0.8338648619057426</c:v>
                </c:pt>
                <c:pt idx="29">
                  <c:v>0.83889775300034974</c:v>
                </c:pt>
                <c:pt idx="30">
                  <c:v>0.84390665383880858</c:v>
                </c:pt>
                <c:pt idx="31">
                  <c:v>0.84889190347486321</c:v>
                </c:pt>
                <c:pt idx="32">
                  <c:v>0.85385373786449259</c:v>
                </c:pt>
                <c:pt idx="33">
                  <c:v>0.85879229119911371</c:v>
                </c:pt>
                <c:pt idx="34">
                  <c:v>0.86370759694742194</c:v>
                </c:pt>
                <c:pt idx="35">
                  <c:v>0.86859958856838826</c:v>
                </c:pt>
                <c:pt idx="36">
                  <c:v>0.87346809984544271</c:v>
                </c:pt>
                <c:pt idx="37">
                  <c:v>0.87831286477535286</c:v>
                </c:pt>
                <c:pt idx="38">
                  <c:v>0.88313351692313935</c:v>
                </c:pt>
                <c:pt idx="39">
                  <c:v>0.88792958812422462</c:v>
                </c:pt>
                <c:pt idx="40">
                  <c:v>0.89270050637335518</c:v>
                </c:pt>
                <c:pt idx="41">
                  <c:v>0.89744559268130208</c:v>
                </c:pt>
                <c:pt idx="42">
                  <c:v>0.90216405659653609</c:v>
                </c:pt>
                <c:pt idx="43">
                  <c:v>0.90685498996657421</c:v>
                </c:pt>
                <c:pt idx="44">
                  <c:v>0.91151735833041714</c:v>
                </c:pt>
                <c:pt idx="45">
                  <c:v>0.9161499890519581</c:v>
                </c:pt>
                <c:pt idx="46">
                  <c:v>0.92075155485858984</c:v>
                </c:pt>
                <c:pt idx="47">
                  <c:v>0.92532055071877761</c:v>
                </c:pt>
                <c:pt idx="48">
                  <c:v>0.92985526074544267</c:v>
                </c:pt>
                <c:pt idx="49">
                  <c:v>0.9343537095781167</c:v>
                </c:pt>
                <c:pt idx="50">
                  <c:v>0.93881358845428486</c:v>
                </c:pt>
                <c:pt idx="51">
                  <c:v>0.94323213752072366</c:v>
                </c:pt>
                <c:pt idx="52">
                  <c:v>0.94760594656425201</c:v>
                </c:pt>
                <c:pt idx="53">
                  <c:v>0.9519305874369447</c:v>
                </c:pt>
                <c:pt idx="54">
                  <c:v>0.95619984531586844</c:v>
                </c:pt>
                <c:pt idx="55">
                  <c:v>0.9604037517409425</c:v>
                </c:pt>
                <c:pt idx="56">
                  <c:v>0.96452117449047392</c:v>
                </c:pt>
                <c:pt idx="57">
                  <c:v>0.96591550093909306</c:v>
                </c:pt>
                <c:pt idx="58">
                  <c:v>0.96795570732065694</c:v>
                </c:pt>
                <c:pt idx="59">
                  <c:v>0.96974390599522109</c:v>
                </c:pt>
                <c:pt idx="60">
                  <c:v>0.97151939755939498</c:v>
                </c:pt>
              </c:numCache>
            </c:numRef>
          </c:yVal>
          <c:smooth val="0"/>
          <c:extLst>
            <c:ext xmlns:c16="http://schemas.microsoft.com/office/drawing/2014/chart" uri="{C3380CC4-5D6E-409C-BE32-E72D297353CC}">
              <c16:uniqueId val="{00000001-1D99-4E94-BCFC-F5B908F9E5ED}"/>
            </c:ext>
          </c:extLst>
        </c:ser>
        <c:dLbls>
          <c:showLegendKey val="0"/>
          <c:showVal val="0"/>
          <c:showCatName val="0"/>
          <c:showSerName val="0"/>
          <c:showPercent val="0"/>
          <c:showBubbleSize val="0"/>
        </c:dLbls>
        <c:axId val="973767888"/>
        <c:axId val="973769528"/>
      </c:scatterChart>
      <c:valAx>
        <c:axId val="9737678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b="1"/>
                  <a:t>Length Along Heat Exchanger 30 [ft]</a:t>
                </a:r>
              </a:p>
            </c:rich>
          </c:tx>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73769528"/>
        <c:crosses val="autoZero"/>
        <c:crossBetween val="midCat"/>
      </c:valAx>
      <c:valAx>
        <c:axId val="973769528"/>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b="1"/>
                  <a:t>Composition (% para-hydrogen)</a:t>
                </a:r>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73767888"/>
        <c:crosses val="autoZero"/>
        <c:crossBetween val="midCat"/>
      </c:valAx>
      <c:spPr>
        <a:noFill/>
        <a:ln>
          <a:noFill/>
        </a:ln>
        <a:effectLst/>
      </c:spPr>
    </c:plotArea>
    <c:legend>
      <c:legendPos val="r"/>
      <c:layout>
        <c:manualLayout>
          <c:xMode val="edge"/>
          <c:yMode val="edge"/>
          <c:x val="0.55551327941747153"/>
          <c:y val="0.44771373469513465"/>
          <c:w val="0.40633170179606953"/>
          <c:h val="0.25935702155249329"/>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r>
              <a:rPr lang="en-US" sz="1400">
                <a:solidFill>
                  <a:srgbClr val="000000"/>
                </a:solidFill>
              </a:rPr>
              <a:t>Projected Global Hydrogen Market (2050): $600B</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title>
    <c:autoTitleDeleted val="0"/>
    <c:plotArea>
      <c:layout/>
      <c:pieChart>
        <c:varyColors val="1"/>
        <c:ser>
          <c:idx val="0"/>
          <c:order val="0"/>
          <c:tx>
            <c:strRef>
              <c:f>Sheet1!$B$1</c:f>
              <c:strCache>
                <c:ptCount val="1"/>
                <c:pt idx="0">
                  <c:v>Projected Global Hydrogen Market (2050)</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BA5-45B9-AAA5-E39692C2262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ABA5-45B9-AAA5-E39692C2262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BA5-45B9-AAA5-E39692C2262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ABA5-45B9-AAA5-E39692C22620}"/>
              </c:ext>
            </c:extLst>
          </c:dPt>
          <c:dLbls>
            <c:dLbl>
              <c:idx val="0"/>
              <c:layout>
                <c:manualLayout>
                  <c:x val="-8.2122598740700256E-2"/>
                  <c:y val="5.887256697528135E-2"/>
                </c:manualLayout>
              </c:layout>
              <c:spPr>
                <a:solidFill>
                  <a:srgbClr val="95001A"/>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548186758114026"/>
                      <c:h val="0.15808642053277083"/>
                    </c:manualLayout>
                  </c15:layout>
                </c:ext>
                <c:ext xmlns:c16="http://schemas.microsoft.com/office/drawing/2014/chart" uri="{C3380CC4-5D6E-409C-BE32-E72D297353CC}">
                  <c16:uniqueId val="{00000001-ABA5-45B9-AAA5-E39692C22620}"/>
                </c:ext>
              </c:extLst>
            </c:dLbl>
            <c:dLbl>
              <c:idx val="1"/>
              <c:layout>
                <c:manualLayout>
                  <c:x val="-1.9548461286309802E-2"/>
                  <c:y val="-3.9064809084134344E-2"/>
                </c:manualLayout>
              </c:layout>
              <c:spPr>
                <a:solidFill>
                  <a:srgbClr val="C050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BA5-45B9-AAA5-E39692C22620}"/>
                </c:ext>
              </c:extLst>
            </c:dLbl>
            <c:dLbl>
              <c:idx val="2"/>
              <c:layout>
                <c:manualLayout>
                  <c:x val="5.920663437256668E-2"/>
                  <c:y val="4.2516325422187418E-2"/>
                </c:manualLayout>
              </c:layout>
              <c:spPr>
                <a:solidFill>
                  <a:srgbClr val="045EA7"/>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BA5-45B9-AAA5-E39692C22620}"/>
                </c:ext>
              </c:extLst>
            </c:dLbl>
            <c:dLbl>
              <c:idx val="3"/>
              <c:layout>
                <c:manualLayout>
                  <c:x val="7.1489003388842773E-2"/>
                  <c:y val="7.796693233633524E-2"/>
                </c:manualLayout>
              </c:layout>
              <c:spPr>
                <a:solidFill>
                  <a:srgbClr val="F2C10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ABA5-45B9-AAA5-E39692C2262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Power and Industry</c:v>
                </c:pt>
                <c:pt idx="1">
                  <c:v>Mobility and Transport</c:v>
                </c:pt>
                <c:pt idx="2">
                  <c:v>Chemical Feedstock</c:v>
                </c:pt>
                <c:pt idx="3">
                  <c:v>Construction</c:v>
                </c:pt>
              </c:strCache>
            </c:strRef>
          </c:cat>
          <c:val>
            <c:numRef>
              <c:f>Sheet1!$B$2:$B$5</c:f>
              <c:numCache>
                <c:formatCode>General</c:formatCode>
                <c:ptCount val="4"/>
                <c:pt idx="0">
                  <c:v>180000000000</c:v>
                </c:pt>
                <c:pt idx="1">
                  <c:v>174000000000</c:v>
                </c:pt>
                <c:pt idx="2">
                  <c:v>144000000000</c:v>
                </c:pt>
                <c:pt idx="3">
                  <c:v>102000000000</c:v>
                </c:pt>
              </c:numCache>
            </c:numRef>
          </c:val>
          <c:extLst>
            <c:ext xmlns:c16="http://schemas.microsoft.com/office/drawing/2014/chart" uri="{C3380CC4-5D6E-409C-BE32-E72D297353CC}">
              <c16:uniqueId val="{00000000-ABA5-45B9-AAA5-E39692C2262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75575651375691"/>
          <c:y val="2.4258453273460868E-2"/>
          <c:w val="0.82769176336373373"/>
          <c:h val="0.80730096223765779"/>
        </c:manualLayout>
      </c:layout>
      <c:scatterChart>
        <c:scatterStyle val="lineMarker"/>
        <c:varyColors val="0"/>
        <c:ser>
          <c:idx val="0"/>
          <c:order val="0"/>
          <c:tx>
            <c:v>Modeled Distribution of Catalyst Across Exchanger Length</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'Integrated Catalyst Distributio'!$E$2:$E$55</c:f>
              <c:numCache>
                <c:formatCode>General</c:formatCode>
                <c:ptCount val="54"/>
                <c:pt idx="0">
                  <c:v>0</c:v>
                </c:pt>
                <c:pt idx="1">
                  <c:v>0.15094339622641509</c:v>
                </c:pt>
                <c:pt idx="2">
                  <c:v>0.30188679245283018</c:v>
                </c:pt>
                <c:pt idx="3">
                  <c:v>0.45283018867924529</c:v>
                </c:pt>
                <c:pt idx="4">
                  <c:v>0.60377358490566035</c:v>
                </c:pt>
                <c:pt idx="5">
                  <c:v>0.75471698113207553</c:v>
                </c:pt>
                <c:pt idx="6">
                  <c:v>0.90566037735849059</c:v>
                </c:pt>
                <c:pt idx="7">
                  <c:v>1.0566037735849056</c:v>
                </c:pt>
                <c:pt idx="8">
                  <c:v>1.2075471698113207</c:v>
                </c:pt>
                <c:pt idx="9">
                  <c:v>1.3584905660377358</c:v>
                </c:pt>
                <c:pt idx="10">
                  <c:v>1.5094339622641511</c:v>
                </c:pt>
                <c:pt idx="11">
                  <c:v>1.6603773584905661</c:v>
                </c:pt>
                <c:pt idx="12">
                  <c:v>1.8113207547169812</c:v>
                </c:pt>
                <c:pt idx="13">
                  <c:v>1.9622641509433962</c:v>
                </c:pt>
                <c:pt idx="14">
                  <c:v>2.1132075471698113</c:v>
                </c:pt>
                <c:pt idx="15">
                  <c:v>2.2641509433962264</c:v>
                </c:pt>
                <c:pt idx="16">
                  <c:v>2.4150943396226414</c:v>
                </c:pt>
                <c:pt idx="17">
                  <c:v>2.5660377358490565</c:v>
                </c:pt>
                <c:pt idx="18">
                  <c:v>2.7169811320754715</c:v>
                </c:pt>
                <c:pt idx="19">
                  <c:v>2.8679245283018866</c:v>
                </c:pt>
                <c:pt idx="20">
                  <c:v>3.0188679245283021</c:v>
                </c:pt>
                <c:pt idx="21">
                  <c:v>3.1698113207547172</c:v>
                </c:pt>
                <c:pt idx="22">
                  <c:v>3.3207547169811322</c:v>
                </c:pt>
                <c:pt idx="23">
                  <c:v>3.4716981132075473</c:v>
                </c:pt>
                <c:pt idx="24">
                  <c:v>3.6226415094339623</c:v>
                </c:pt>
                <c:pt idx="25">
                  <c:v>3.7735849056603774</c:v>
                </c:pt>
                <c:pt idx="26">
                  <c:v>3.9245283018867925</c:v>
                </c:pt>
                <c:pt idx="27">
                  <c:v>4.0754716981132075</c:v>
                </c:pt>
                <c:pt idx="28">
                  <c:v>4.2264150943396226</c:v>
                </c:pt>
                <c:pt idx="29">
                  <c:v>4.3773584905660377</c:v>
                </c:pt>
                <c:pt idx="30">
                  <c:v>4.5283018867924527</c:v>
                </c:pt>
                <c:pt idx="31">
                  <c:v>4.6792452830188678</c:v>
                </c:pt>
                <c:pt idx="32">
                  <c:v>4.8301886792452828</c:v>
                </c:pt>
                <c:pt idx="33">
                  <c:v>4.9811320754716979</c:v>
                </c:pt>
                <c:pt idx="34">
                  <c:v>5.132075471698113</c:v>
                </c:pt>
                <c:pt idx="35">
                  <c:v>5.283018867924528</c:v>
                </c:pt>
                <c:pt idx="36">
                  <c:v>5.4339622641509431</c:v>
                </c:pt>
                <c:pt idx="37">
                  <c:v>5.5849056603773581</c:v>
                </c:pt>
                <c:pt idx="38">
                  <c:v>5.7358490566037732</c:v>
                </c:pt>
                <c:pt idx="39">
                  <c:v>5.8867924528301883</c:v>
                </c:pt>
                <c:pt idx="40">
                  <c:v>6.0377358490566042</c:v>
                </c:pt>
                <c:pt idx="41">
                  <c:v>6.1886792452830193</c:v>
                </c:pt>
                <c:pt idx="42">
                  <c:v>6.3396226415094343</c:v>
                </c:pt>
                <c:pt idx="43">
                  <c:v>6.4905660377358494</c:v>
                </c:pt>
                <c:pt idx="44">
                  <c:v>6.6415094339622645</c:v>
                </c:pt>
                <c:pt idx="45">
                  <c:v>6.7924528301886795</c:v>
                </c:pt>
                <c:pt idx="46">
                  <c:v>6.9433962264150946</c:v>
                </c:pt>
                <c:pt idx="47">
                  <c:v>7.0943396226415096</c:v>
                </c:pt>
                <c:pt idx="48">
                  <c:v>7.2452830188679247</c:v>
                </c:pt>
                <c:pt idx="49">
                  <c:v>7.3962264150943398</c:v>
                </c:pt>
                <c:pt idx="50">
                  <c:v>7.5471698113207548</c:v>
                </c:pt>
                <c:pt idx="51">
                  <c:v>7.6981132075471699</c:v>
                </c:pt>
                <c:pt idx="52">
                  <c:v>7.8490566037735849</c:v>
                </c:pt>
                <c:pt idx="53">
                  <c:v>8</c:v>
                </c:pt>
              </c:numCache>
            </c:numRef>
          </c:xVal>
          <c:yVal>
            <c:numRef>
              <c:f>'Integrated Catalyst Distributio'!$X$2:$X$55</c:f>
              <c:numCache>
                <c:formatCode>General</c:formatCode>
                <c:ptCount val="54"/>
                <c:pt idx="0">
                  <c:v>0.25</c:v>
                </c:pt>
                <c:pt idx="1">
                  <c:v>0.41022815991148787</c:v>
                </c:pt>
                <c:pt idx="2">
                  <c:v>0.43708322095091912</c:v>
                </c:pt>
                <c:pt idx="3">
                  <c:v>0.44390461695675554</c:v>
                </c:pt>
                <c:pt idx="4">
                  <c:v>0.44790941587410527</c:v>
                </c:pt>
                <c:pt idx="5">
                  <c:v>0.45150683611810205</c:v>
                </c:pt>
                <c:pt idx="6">
                  <c:v>0.45507141894136871</c:v>
                </c:pt>
                <c:pt idx="7">
                  <c:v>0.45866754086140105</c:v>
                </c:pt>
                <c:pt idx="8">
                  <c:v>0.46230723836659537</c:v>
                </c:pt>
                <c:pt idx="9">
                  <c:v>0.46599308236430681</c:v>
                </c:pt>
                <c:pt idx="10">
                  <c:v>0.45736660861916378</c:v>
                </c:pt>
                <c:pt idx="11">
                  <c:v>0.46991607398931967</c:v>
                </c:pt>
                <c:pt idx="12">
                  <c:v>0.47623689652906276</c:v>
                </c:pt>
                <c:pt idx="13">
                  <c:v>0.48085535110185307</c:v>
                </c:pt>
                <c:pt idx="14">
                  <c:v>0.48500833200995375</c:v>
                </c:pt>
                <c:pt idx="15">
                  <c:v>0.48905051177307712</c:v>
                </c:pt>
                <c:pt idx="16">
                  <c:v>0.49308807794089771</c:v>
                </c:pt>
                <c:pt idx="17">
                  <c:v>0.49715405753781217</c:v>
                </c:pt>
                <c:pt idx="18">
                  <c:v>0.5012589223589704</c:v>
                </c:pt>
                <c:pt idx="19">
                  <c:v>0.50554273010615036</c:v>
                </c:pt>
                <c:pt idx="20">
                  <c:v>0.50965423065913851</c:v>
                </c:pt>
                <c:pt idx="21">
                  <c:v>0.51385550507840805</c:v>
                </c:pt>
                <c:pt idx="22">
                  <c:v>0.51811749310053035</c:v>
                </c:pt>
                <c:pt idx="23">
                  <c:v>0.52242796025683702</c:v>
                </c:pt>
                <c:pt idx="24">
                  <c:v>0.52678137086579313</c:v>
                </c:pt>
                <c:pt idx="25">
                  <c:v>0.51571022244569775</c:v>
                </c:pt>
                <c:pt idx="26">
                  <c:v>0.52797471364157778</c:v>
                </c:pt>
                <c:pt idx="27">
                  <c:v>0.53621866264551388</c:v>
                </c:pt>
                <c:pt idx="28">
                  <c:v>0.54258573581054725</c:v>
                </c:pt>
                <c:pt idx="29">
                  <c:v>0.54808754009938165</c:v>
                </c:pt>
                <c:pt idx="30">
                  <c:v>0.55312530277932281</c:v>
                </c:pt>
                <c:pt idx="31">
                  <c:v>0.55796956609465886</c:v>
                </c:pt>
                <c:pt idx="32">
                  <c:v>0.56272658614414528</c:v>
                </c:pt>
                <c:pt idx="33">
                  <c:v>0.5674475035788118</c:v>
                </c:pt>
                <c:pt idx="34">
                  <c:v>0.57215623112025904</c:v>
                </c:pt>
                <c:pt idx="35">
                  <c:v>0.57686510835826321</c:v>
                </c:pt>
                <c:pt idx="36">
                  <c:v>0.58157959709227347</c:v>
                </c:pt>
                <c:pt idx="37">
                  <c:v>0.58630305698973184</c:v>
                </c:pt>
                <c:pt idx="38">
                  <c:v>0.59103310397257225</c:v>
                </c:pt>
                <c:pt idx="39">
                  <c:v>0.59576613442432891</c:v>
                </c:pt>
                <c:pt idx="40">
                  <c:v>0.60049789022015854</c:v>
                </c:pt>
                <c:pt idx="41">
                  <c:v>0.60522521791180706</c:v>
                </c:pt>
                <c:pt idx="42">
                  <c:v>0.60994653340120686</c:v>
                </c:pt>
                <c:pt idx="43">
                  <c:v>0.61465925321673753</c:v>
                </c:pt>
                <c:pt idx="44">
                  <c:v>0.61935602333936468</c:v>
                </c:pt>
                <c:pt idx="45">
                  <c:v>0.62403000702567346</c:v>
                </c:pt>
                <c:pt idx="46">
                  <c:v>0.62867467296695001</c:v>
                </c:pt>
                <c:pt idx="47">
                  <c:v>0.63328686408712187</c:v>
                </c:pt>
                <c:pt idx="48">
                  <c:v>0.63786693474711931</c:v>
                </c:pt>
                <c:pt idx="49">
                  <c:v>0.64240502840515235</c:v>
                </c:pt>
                <c:pt idx="50">
                  <c:v>0.64689247566309382</c:v>
                </c:pt>
                <c:pt idx="51">
                  <c:v>0.65131976035490236</c:v>
                </c:pt>
                <c:pt idx="52">
                  <c:v>0.65580297298855061</c:v>
                </c:pt>
                <c:pt idx="53">
                  <c:v>0.66030552178460844</c:v>
                </c:pt>
              </c:numCache>
            </c:numRef>
          </c:yVal>
          <c:smooth val="0"/>
          <c:extLst>
            <c:ext xmlns:c16="http://schemas.microsoft.com/office/drawing/2014/chart" uri="{C3380CC4-5D6E-409C-BE32-E72D297353CC}">
              <c16:uniqueId val="{00000000-B075-4852-B976-60DD39DAE063}"/>
            </c:ext>
          </c:extLst>
        </c:ser>
        <c:ser>
          <c:idx val="1"/>
          <c:order val="1"/>
          <c:tx>
            <c:v>Actual Distribution of Catalyst Across Exchanger Length</c:v>
          </c:tx>
          <c:spPr>
            <a:ln w="19050" cap="rnd">
              <a:solidFill>
                <a:srgbClr val="15BEFF"/>
              </a:solidFill>
              <a:round/>
            </a:ln>
            <a:effectLst/>
          </c:spPr>
          <c:marker>
            <c:symbol val="circle"/>
            <c:size val="5"/>
            <c:spPr>
              <a:solidFill>
                <a:srgbClr val="15BEFF"/>
              </a:solidFill>
              <a:ln w="9525">
                <a:solidFill>
                  <a:srgbClr val="15BEFF"/>
                </a:solidFill>
              </a:ln>
              <a:effectLst/>
            </c:spPr>
          </c:marker>
          <c:xVal>
            <c:numRef>
              <c:f>'Integrated Catalyst Distributio'!$E$2:$E$55</c:f>
              <c:numCache>
                <c:formatCode>General</c:formatCode>
                <c:ptCount val="54"/>
                <c:pt idx="0">
                  <c:v>0</c:v>
                </c:pt>
                <c:pt idx="1">
                  <c:v>0.15094339622641509</c:v>
                </c:pt>
                <c:pt idx="2">
                  <c:v>0.30188679245283018</c:v>
                </c:pt>
                <c:pt idx="3">
                  <c:v>0.45283018867924529</c:v>
                </c:pt>
                <c:pt idx="4">
                  <c:v>0.60377358490566035</c:v>
                </c:pt>
                <c:pt idx="5">
                  <c:v>0.75471698113207553</c:v>
                </c:pt>
                <c:pt idx="6">
                  <c:v>0.90566037735849059</c:v>
                </c:pt>
                <c:pt idx="7">
                  <c:v>1.0566037735849056</c:v>
                </c:pt>
                <c:pt idx="8">
                  <c:v>1.2075471698113207</c:v>
                </c:pt>
                <c:pt idx="9">
                  <c:v>1.3584905660377358</c:v>
                </c:pt>
                <c:pt idx="10">
                  <c:v>1.5094339622641511</c:v>
                </c:pt>
                <c:pt idx="11">
                  <c:v>1.6603773584905661</c:v>
                </c:pt>
                <c:pt idx="12">
                  <c:v>1.8113207547169812</c:v>
                </c:pt>
                <c:pt idx="13">
                  <c:v>1.9622641509433962</c:v>
                </c:pt>
                <c:pt idx="14">
                  <c:v>2.1132075471698113</c:v>
                </c:pt>
                <c:pt idx="15">
                  <c:v>2.2641509433962264</c:v>
                </c:pt>
                <c:pt idx="16">
                  <c:v>2.4150943396226414</c:v>
                </c:pt>
                <c:pt idx="17">
                  <c:v>2.5660377358490565</c:v>
                </c:pt>
                <c:pt idx="18">
                  <c:v>2.7169811320754715</c:v>
                </c:pt>
                <c:pt idx="19">
                  <c:v>2.8679245283018866</c:v>
                </c:pt>
                <c:pt idx="20">
                  <c:v>3.0188679245283021</c:v>
                </c:pt>
                <c:pt idx="21">
                  <c:v>3.1698113207547172</c:v>
                </c:pt>
                <c:pt idx="22">
                  <c:v>3.3207547169811322</c:v>
                </c:pt>
                <c:pt idx="23">
                  <c:v>3.4716981132075473</c:v>
                </c:pt>
                <c:pt idx="24">
                  <c:v>3.6226415094339623</c:v>
                </c:pt>
                <c:pt idx="25">
                  <c:v>3.7735849056603774</c:v>
                </c:pt>
                <c:pt idx="26">
                  <c:v>3.9245283018867925</c:v>
                </c:pt>
                <c:pt idx="27">
                  <c:v>4.0754716981132075</c:v>
                </c:pt>
                <c:pt idx="28">
                  <c:v>4.2264150943396226</c:v>
                </c:pt>
                <c:pt idx="29">
                  <c:v>4.3773584905660377</c:v>
                </c:pt>
                <c:pt idx="30">
                  <c:v>4.5283018867924527</c:v>
                </c:pt>
                <c:pt idx="31">
                  <c:v>4.6792452830188678</c:v>
                </c:pt>
                <c:pt idx="32">
                  <c:v>4.8301886792452828</c:v>
                </c:pt>
                <c:pt idx="33">
                  <c:v>4.9811320754716979</c:v>
                </c:pt>
                <c:pt idx="34">
                  <c:v>5.132075471698113</c:v>
                </c:pt>
                <c:pt idx="35">
                  <c:v>5.283018867924528</c:v>
                </c:pt>
                <c:pt idx="36">
                  <c:v>5.4339622641509431</c:v>
                </c:pt>
                <c:pt idx="37">
                  <c:v>5.5849056603773581</c:v>
                </c:pt>
                <c:pt idx="38">
                  <c:v>5.7358490566037732</c:v>
                </c:pt>
                <c:pt idx="39">
                  <c:v>5.8867924528301883</c:v>
                </c:pt>
                <c:pt idx="40">
                  <c:v>6.0377358490566042</c:v>
                </c:pt>
                <c:pt idx="41">
                  <c:v>6.1886792452830193</c:v>
                </c:pt>
                <c:pt idx="42">
                  <c:v>6.3396226415094343</c:v>
                </c:pt>
                <c:pt idx="43">
                  <c:v>6.4905660377358494</c:v>
                </c:pt>
                <c:pt idx="44">
                  <c:v>6.6415094339622645</c:v>
                </c:pt>
                <c:pt idx="45">
                  <c:v>6.7924528301886795</c:v>
                </c:pt>
                <c:pt idx="46">
                  <c:v>6.9433962264150946</c:v>
                </c:pt>
                <c:pt idx="47">
                  <c:v>7.0943396226415096</c:v>
                </c:pt>
                <c:pt idx="48">
                  <c:v>7.2452830188679247</c:v>
                </c:pt>
                <c:pt idx="49">
                  <c:v>7.3962264150943398</c:v>
                </c:pt>
                <c:pt idx="50">
                  <c:v>7.5471698113207548</c:v>
                </c:pt>
                <c:pt idx="51">
                  <c:v>7.6981132075471699</c:v>
                </c:pt>
                <c:pt idx="52">
                  <c:v>7.8490566037735849</c:v>
                </c:pt>
                <c:pt idx="53">
                  <c:v>8</c:v>
                </c:pt>
              </c:numCache>
            </c:numRef>
          </c:xVal>
          <c:yVal>
            <c:numRef>
              <c:f>'Even Distribution'!$X$2:$X$55</c:f>
              <c:numCache>
                <c:formatCode>General</c:formatCode>
                <c:ptCount val="54"/>
                <c:pt idx="0">
                  <c:v>0.25</c:v>
                </c:pt>
                <c:pt idx="1">
                  <c:v>0.37815528718097469</c:v>
                </c:pt>
                <c:pt idx="2">
                  <c:v>0.41988232125690383</c:v>
                </c:pt>
                <c:pt idx="3">
                  <c:v>0.43538280337691171</c:v>
                </c:pt>
                <c:pt idx="4">
                  <c:v>0.44275084989737334</c:v>
                </c:pt>
                <c:pt idx="5">
                  <c:v>0.44756001500187437</c:v>
                </c:pt>
                <c:pt idx="6">
                  <c:v>0.45156887417587699</c:v>
                </c:pt>
                <c:pt idx="7">
                  <c:v>0.45534561469221513</c:v>
                </c:pt>
                <c:pt idx="8">
                  <c:v>0.45907827437389415</c:v>
                </c:pt>
                <c:pt idx="9">
                  <c:v>0.4628307088667869</c:v>
                </c:pt>
                <c:pt idx="10">
                  <c:v>0.46662529370956252</c:v>
                </c:pt>
                <c:pt idx="11">
                  <c:v>0.47047023614101202</c:v>
                </c:pt>
                <c:pt idx="12">
                  <c:v>0.47436878826553008</c:v>
                </c:pt>
                <c:pt idx="13">
                  <c:v>0.47832241907373341</c:v>
                </c:pt>
                <c:pt idx="14">
                  <c:v>0.48233192753319065</c:v>
                </c:pt>
                <c:pt idx="15">
                  <c:v>0.48639783947757298</c:v>
                </c:pt>
                <c:pt idx="16">
                  <c:v>0.49052055028032826</c:v>
                </c:pt>
                <c:pt idx="17">
                  <c:v>0.49470037543126666</c:v>
                </c:pt>
                <c:pt idx="18">
                  <c:v>0.49893756700965108</c:v>
                </c:pt>
                <c:pt idx="19">
                  <c:v>0.5032323171902906</c:v>
                </c:pt>
                <c:pt idx="20">
                  <c:v>0.50758475662582381</c:v>
                </c:pt>
                <c:pt idx="21">
                  <c:v>0.51199495066529566</c:v>
                </c:pt>
                <c:pt idx="22">
                  <c:v>0.51646289454326311</c:v>
                </c:pt>
                <c:pt idx="23">
                  <c:v>0.52098850797917007</c:v>
                </c:pt>
                <c:pt idx="24">
                  <c:v>0.5255716293583873</c:v>
                </c:pt>
                <c:pt idx="25">
                  <c:v>0.51454887458140952</c:v>
                </c:pt>
                <c:pt idx="26">
                  <c:v>0.52707576225166908</c:v>
                </c:pt>
                <c:pt idx="27">
                  <c:v>0.53568890684824511</c:v>
                </c:pt>
                <c:pt idx="28">
                  <c:v>0.54242809808748216</c:v>
                </c:pt>
                <c:pt idx="29">
                  <c:v>0.5482711846019801</c:v>
                </c:pt>
                <c:pt idx="30">
                  <c:v>0.55369324677943543</c:v>
                </c:pt>
                <c:pt idx="31">
                  <c:v>0.55892797283844375</c:v>
                </c:pt>
                <c:pt idx="32">
                  <c:v>0.56409152711270871</c:v>
                </c:pt>
                <c:pt idx="33">
                  <c:v>0.5692420477398098</c:v>
                </c:pt>
                <c:pt idx="34">
                  <c:v>0.5744086034423882</c:v>
                </c:pt>
                <c:pt idx="35">
                  <c:v>0.57960546797509593</c:v>
                </c:pt>
                <c:pt idx="36">
                  <c:v>0.58483924442682778</c:v>
                </c:pt>
                <c:pt idx="37">
                  <c:v>0.59011246311929</c:v>
                </c:pt>
                <c:pt idx="38">
                  <c:v>0.59542541858382669</c:v>
                </c:pt>
                <c:pt idx="39">
                  <c:v>0.60077711645085752</c:v>
                </c:pt>
                <c:pt idx="40">
                  <c:v>0.60616576503907416</c:v>
                </c:pt>
                <c:pt idx="41">
                  <c:v>0.61158903132952924</c:v>
                </c:pt>
                <c:pt idx="42">
                  <c:v>0.61704417364077979</c:v>
                </c:pt>
                <c:pt idx="43">
                  <c:v>0.62252810910500633</c:v>
                </c:pt>
                <c:pt idx="44">
                  <c:v>0.62803744635756098</c:v>
                </c:pt>
                <c:pt idx="45">
                  <c:v>0.63356849955625172</c:v>
                </c:pt>
                <c:pt idx="46">
                  <c:v>0.63911729238579396</c:v>
                </c:pt>
                <c:pt idx="47">
                  <c:v>0.64467955676900301</c:v>
                </c:pt>
                <c:pt idx="48">
                  <c:v>0.65025072891190994</c:v>
                </c:pt>
                <c:pt idx="49">
                  <c:v>0.65582594418492191</c:v>
                </c:pt>
                <c:pt idx="50">
                  <c:v>0.66140003173304196</c:v>
                </c:pt>
                <c:pt idx="51">
                  <c:v>0.66696750937628146</c:v>
                </c:pt>
                <c:pt idx="52">
                  <c:v>0.67252257917969671</c:v>
                </c:pt>
                <c:pt idx="53">
                  <c:v>0.67805912397266122</c:v>
                </c:pt>
              </c:numCache>
            </c:numRef>
          </c:yVal>
          <c:smooth val="0"/>
          <c:extLst>
            <c:ext xmlns:c16="http://schemas.microsoft.com/office/drawing/2014/chart" uri="{C3380CC4-5D6E-409C-BE32-E72D297353CC}">
              <c16:uniqueId val="{00000001-B075-4852-B976-60DD39DAE063}"/>
            </c:ext>
          </c:extLst>
        </c:ser>
        <c:dLbls>
          <c:showLegendKey val="0"/>
          <c:showVal val="0"/>
          <c:showCatName val="0"/>
          <c:showSerName val="0"/>
          <c:showPercent val="0"/>
          <c:showBubbleSize val="0"/>
        </c:dLbls>
        <c:axId val="973767888"/>
        <c:axId val="973769528"/>
      </c:scatterChart>
      <c:valAx>
        <c:axId val="9737678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b="1"/>
                  <a:t>Length</a:t>
                </a:r>
                <a:r>
                  <a:rPr lang="en-US" sz="1400" b="1" baseline="0"/>
                  <a:t> Along Heat Exchanger 26 (ft)</a:t>
                </a:r>
              </a:p>
            </c:rich>
          </c:tx>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73769528"/>
        <c:crosses val="autoZero"/>
        <c:crossBetween val="midCat"/>
      </c:valAx>
      <c:valAx>
        <c:axId val="973769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b="1"/>
                  <a:t>Composition (% para-hydrogen)</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73767888"/>
        <c:crosses val="autoZero"/>
        <c:crossBetween val="midCat"/>
      </c:valAx>
      <c:spPr>
        <a:noFill/>
        <a:ln>
          <a:noFill/>
        </a:ln>
        <a:effectLst/>
      </c:spPr>
    </c:plotArea>
    <c:legend>
      <c:legendPos val="r"/>
      <c:layout>
        <c:manualLayout>
          <c:xMode val="edge"/>
          <c:yMode val="edge"/>
          <c:x val="0.52306612715077283"/>
          <c:y val="0.40884621023598877"/>
          <c:w val="0.44940306940799069"/>
          <c:h val="0.24162924727181628"/>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000000"/>
                </a:solidFill>
                <a:latin typeface="+mn-lt"/>
                <a:ea typeface="+mn-ea"/>
                <a:cs typeface="+mn-cs"/>
              </a:defRPr>
            </a:pPr>
            <a:r>
              <a:rPr lang="en-US">
                <a:solidFill>
                  <a:srgbClr val="000000"/>
                </a:solidFill>
              </a:rPr>
              <a:t>Annual Power Generated By Source (USA, 2022)</a:t>
            </a:r>
          </a:p>
        </c:rich>
      </c:tx>
      <c:layout>
        <c:manualLayout>
          <c:xMode val="edge"/>
          <c:yMode val="edge"/>
          <c:x val="5.4695250984251959E-2"/>
          <c:y val="1.4062499134934847E-2"/>
        </c:manualLayout>
      </c:layout>
      <c:overlay val="0"/>
      <c:spPr>
        <a:noFill/>
        <a:ln>
          <a:noFill/>
        </a:ln>
        <a:effectLst/>
      </c:spPr>
      <c:txPr>
        <a:bodyPr rot="0" spcFirstLastPara="1" vertOverflow="ellipsis" vert="horz" wrap="square" anchor="ctr" anchorCtr="1"/>
        <a:lstStyle/>
        <a:p>
          <a:pPr>
            <a:defRPr sz="2200" b="1" i="0" u="none" strike="noStrike" kern="1200" baseline="0">
              <a:solidFill>
                <a:srgbClr val="000000"/>
              </a:solidFill>
              <a:latin typeface="+mn-lt"/>
              <a:ea typeface="+mn-ea"/>
              <a:cs typeface="+mn-cs"/>
            </a:defRPr>
          </a:pPr>
          <a:endParaRPr lang="en-US"/>
        </a:p>
      </c:txPr>
    </c:title>
    <c:autoTitleDeleted val="0"/>
    <c:plotArea>
      <c:layout/>
      <c:pieChart>
        <c:varyColors val="1"/>
        <c:ser>
          <c:idx val="0"/>
          <c:order val="0"/>
          <c:tx>
            <c:strRef>
              <c:f>Sheet1!$B$1</c:f>
              <c:strCache>
                <c:ptCount val="1"/>
                <c:pt idx="0">
                  <c:v>USA Annual Power Generated By Source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674-4966-8D98-40E19506EDD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6674-4966-8D98-40E19506EDD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674-4966-8D98-40E19506EDD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6674-4966-8D98-40E19506EDD3}"/>
              </c:ext>
            </c:extLst>
          </c:dPt>
          <c:dLbls>
            <c:dLbl>
              <c:idx val="0"/>
              <c:layout>
                <c:manualLayout>
                  <c:x val="-8.5375861220472554E-2"/>
                  <c:y val="-0.33755349793593148"/>
                </c:manualLayout>
              </c:layout>
              <c:spPr>
                <a:solidFill>
                  <a:srgbClr val="95001A"/>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674-4966-8D98-40E19506EDD3}"/>
                </c:ext>
              </c:extLst>
            </c:dLbl>
            <c:dLbl>
              <c:idx val="1"/>
              <c:layout>
                <c:manualLayout>
                  <c:x val="7.6204232283464568E-2"/>
                  <c:y val="2.2147513401358846E-2"/>
                </c:manualLayout>
              </c:layout>
              <c:spPr>
                <a:solidFill>
                  <a:srgbClr val="C050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6674-4966-8D98-40E19506EDD3}"/>
                </c:ext>
              </c:extLst>
            </c:dLbl>
            <c:dLbl>
              <c:idx val="2"/>
              <c:layout>
                <c:manualLayout>
                  <c:x val="1.9700049212598398E-2"/>
                  <c:y val="0.1557026848115966"/>
                </c:manualLayout>
              </c:layout>
              <c:spPr>
                <a:solidFill>
                  <a:srgbClr val="045EA7"/>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674-4966-8D98-40E19506EDD3}"/>
                </c:ext>
              </c:extLst>
            </c:dLbl>
            <c:dLbl>
              <c:idx val="3"/>
              <c:layout>
                <c:manualLayout>
                  <c:x val="-1.9552165354330708E-3"/>
                  <c:y val="4.4892775289568462E-2"/>
                </c:manualLayout>
              </c:layout>
              <c:tx>
                <c:rich>
                  <a:bodyPr rot="0" spcFirstLastPara="1" vertOverflow="ellipsis" vert="horz" wrap="square" lIns="38100" tIns="19050" rIns="38100" bIns="19050" anchor="ctr" anchorCtr="1">
                    <a:spAutoFit/>
                  </a:bodyPr>
                  <a:lstStyle/>
                  <a:p>
                    <a:pPr>
                      <a:defRPr sz="1330" b="1" i="0" u="none" strike="noStrike" kern="1200" baseline="0">
                        <a:solidFill>
                          <a:srgbClr val="000000"/>
                        </a:solidFill>
                        <a:latin typeface="+mn-lt"/>
                        <a:ea typeface="+mn-ea"/>
                        <a:cs typeface="+mn-cs"/>
                      </a:defRPr>
                    </a:pPr>
                    <a:r>
                      <a:rPr lang="en-US" baseline="0">
                        <a:solidFill>
                          <a:srgbClr val="000000"/>
                        </a:solidFill>
                      </a:rPr>
                      <a:t>Other, </a:t>
                    </a:r>
                    <a:fld id="{D10C2391-A217-453E-B629-4D166A1F200D}" type="PERCENTAGE">
                      <a:rPr lang="en-US" baseline="0">
                        <a:solidFill>
                          <a:srgbClr val="000000"/>
                        </a:solidFill>
                      </a:rPr>
                      <a:pPr>
                        <a:defRPr>
                          <a:solidFill>
                            <a:srgbClr val="000000"/>
                          </a:solidFill>
                        </a:defRPr>
                      </a:pPr>
                      <a:t>[PERCENTAGE]</a:t>
                    </a:fld>
                    <a:endParaRPr lang="en-US" baseline="0">
                      <a:solidFill>
                        <a:srgbClr val="000000"/>
                      </a:solidFill>
                    </a:endParaRPr>
                  </a:p>
                </c:rich>
              </c:tx>
              <c:spPr>
                <a:solidFill>
                  <a:srgbClr val="F2C10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674-4966-8D98-40E19506EDD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Fossil Fuels</c:v>
                </c:pt>
                <c:pt idx="1">
                  <c:v>Nuclear</c:v>
                </c:pt>
                <c:pt idx="2">
                  <c:v>Renewables</c:v>
                </c:pt>
                <c:pt idx="3">
                  <c:v>Other </c:v>
                </c:pt>
              </c:strCache>
            </c:strRef>
          </c:cat>
          <c:val>
            <c:numRef>
              <c:f>Sheet1!$B$2:$B$5</c:f>
              <c:numCache>
                <c:formatCode>General</c:formatCode>
                <c:ptCount val="4"/>
                <c:pt idx="0">
                  <c:v>2554</c:v>
                </c:pt>
                <c:pt idx="1">
                  <c:v>772</c:v>
                </c:pt>
                <c:pt idx="2">
                  <c:v>913</c:v>
                </c:pt>
                <c:pt idx="3">
                  <c:v>5</c:v>
                </c:pt>
              </c:numCache>
            </c:numRef>
          </c:val>
          <c:extLst>
            <c:ext xmlns:c16="http://schemas.microsoft.com/office/drawing/2014/chart" uri="{C3380CC4-5D6E-409C-BE32-E72D297353CC}">
              <c16:uniqueId val="{00000000-6674-4966-8D98-40E19506EDD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80960654527559051"/>
          <c:y val="0.11272514070342392"/>
          <c:w val="0.13883095472440946"/>
          <c:h val="0.1851200673523580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75575651375691"/>
          <c:y val="2.4258453273460868E-2"/>
          <c:w val="0.82769176336373373"/>
          <c:h val="0.80730096223765779"/>
        </c:manualLayout>
      </c:layout>
      <c:scatterChart>
        <c:scatterStyle val="lineMarker"/>
        <c:varyColors val="0"/>
        <c:ser>
          <c:idx val="0"/>
          <c:order val="0"/>
          <c:tx>
            <c:v>Modeled Distribution of Catalyst Across Exchanger Length</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'Integrated Catalyst Distributio'!$E$2:$E$55</c:f>
              <c:numCache>
                <c:formatCode>General</c:formatCode>
                <c:ptCount val="54"/>
                <c:pt idx="0">
                  <c:v>0</c:v>
                </c:pt>
                <c:pt idx="1">
                  <c:v>0.15094339622641509</c:v>
                </c:pt>
                <c:pt idx="2">
                  <c:v>0.30188679245283018</c:v>
                </c:pt>
                <c:pt idx="3">
                  <c:v>0.45283018867924529</c:v>
                </c:pt>
                <c:pt idx="4">
                  <c:v>0.60377358490566035</c:v>
                </c:pt>
                <c:pt idx="5">
                  <c:v>0.75471698113207553</c:v>
                </c:pt>
                <c:pt idx="6">
                  <c:v>0.90566037735849059</c:v>
                </c:pt>
                <c:pt idx="7">
                  <c:v>1.0566037735849056</c:v>
                </c:pt>
                <c:pt idx="8">
                  <c:v>1.2075471698113207</c:v>
                </c:pt>
                <c:pt idx="9">
                  <c:v>1.3584905660377358</c:v>
                </c:pt>
                <c:pt idx="10">
                  <c:v>1.5094339622641511</c:v>
                </c:pt>
                <c:pt idx="11">
                  <c:v>1.6603773584905661</c:v>
                </c:pt>
                <c:pt idx="12">
                  <c:v>1.8113207547169812</c:v>
                </c:pt>
                <c:pt idx="13">
                  <c:v>1.9622641509433962</c:v>
                </c:pt>
                <c:pt idx="14">
                  <c:v>2.1132075471698113</c:v>
                </c:pt>
                <c:pt idx="15">
                  <c:v>2.2641509433962264</c:v>
                </c:pt>
                <c:pt idx="16">
                  <c:v>2.4150943396226414</c:v>
                </c:pt>
                <c:pt idx="17">
                  <c:v>2.5660377358490565</c:v>
                </c:pt>
                <c:pt idx="18">
                  <c:v>2.7169811320754715</c:v>
                </c:pt>
                <c:pt idx="19">
                  <c:v>2.8679245283018866</c:v>
                </c:pt>
                <c:pt idx="20">
                  <c:v>3.0188679245283021</c:v>
                </c:pt>
                <c:pt idx="21">
                  <c:v>3.1698113207547172</c:v>
                </c:pt>
                <c:pt idx="22">
                  <c:v>3.3207547169811322</c:v>
                </c:pt>
                <c:pt idx="23">
                  <c:v>3.4716981132075473</c:v>
                </c:pt>
                <c:pt idx="24">
                  <c:v>3.6226415094339623</c:v>
                </c:pt>
                <c:pt idx="25">
                  <c:v>3.7735849056603774</c:v>
                </c:pt>
                <c:pt idx="26">
                  <c:v>3.9245283018867925</c:v>
                </c:pt>
                <c:pt idx="27">
                  <c:v>4.0754716981132075</c:v>
                </c:pt>
                <c:pt idx="28">
                  <c:v>4.2264150943396226</c:v>
                </c:pt>
                <c:pt idx="29">
                  <c:v>4.3773584905660377</c:v>
                </c:pt>
                <c:pt idx="30">
                  <c:v>4.5283018867924527</c:v>
                </c:pt>
                <c:pt idx="31">
                  <c:v>4.6792452830188678</c:v>
                </c:pt>
                <c:pt idx="32">
                  <c:v>4.8301886792452828</c:v>
                </c:pt>
                <c:pt idx="33">
                  <c:v>4.9811320754716979</c:v>
                </c:pt>
                <c:pt idx="34">
                  <c:v>5.132075471698113</c:v>
                </c:pt>
                <c:pt idx="35">
                  <c:v>5.283018867924528</c:v>
                </c:pt>
                <c:pt idx="36">
                  <c:v>5.4339622641509431</c:v>
                </c:pt>
                <c:pt idx="37">
                  <c:v>5.5849056603773581</c:v>
                </c:pt>
                <c:pt idx="38">
                  <c:v>5.7358490566037732</c:v>
                </c:pt>
                <c:pt idx="39">
                  <c:v>5.8867924528301883</c:v>
                </c:pt>
                <c:pt idx="40">
                  <c:v>6.0377358490566042</c:v>
                </c:pt>
                <c:pt idx="41">
                  <c:v>6.1886792452830193</c:v>
                </c:pt>
                <c:pt idx="42">
                  <c:v>6.3396226415094343</c:v>
                </c:pt>
                <c:pt idx="43">
                  <c:v>6.4905660377358494</c:v>
                </c:pt>
                <c:pt idx="44">
                  <c:v>6.6415094339622645</c:v>
                </c:pt>
                <c:pt idx="45">
                  <c:v>6.7924528301886795</c:v>
                </c:pt>
                <c:pt idx="46">
                  <c:v>6.9433962264150946</c:v>
                </c:pt>
                <c:pt idx="47">
                  <c:v>7.0943396226415096</c:v>
                </c:pt>
                <c:pt idx="48">
                  <c:v>7.2452830188679247</c:v>
                </c:pt>
                <c:pt idx="49">
                  <c:v>7.3962264150943398</c:v>
                </c:pt>
                <c:pt idx="50">
                  <c:v>7.5471698113207548</c:v>
                </c:pt>
                <c:pt idx="51">
                  <c:v>7.6981132075471699</c:v>
                </c:pt>
                <c:pt idx="52">
                  <c:v>7.8490566037735849</c:v>
                </c:pt>
                <c:pt idx="53">
                  <c:v>8</c:v>
                </c:pt>
              </c:numCache>
            </c:numRef>
          </c:xVal>
          <c:yVal>
            <c:numRef>
              <c:f>'Integrated Catalyst Distributio'!$X$2:$X$55</c:f>
              <c:numCache>
                <c:formatCode>General</c:formatCode>
                <c:ptCount val="54"/>
                <c:pt idx="0">
                  <c:v>0.25</c:v>
                </c:pt>
                <c:pt idx="1">
                  <c:v>0.41022815991148787</c:v>
                </c:pt>
                <c:pt idx="2">
                  <c:v>0.43708322095091912</c:v>
                </c:pt>
                <c:pt idx="3">
                  <c:v>0.44390461695675554</c:v>
                </c:pt>
                <c:pt idx="4">
                  <c:v>0.44790941587410527</c:v>
                </c:pt>
                <c:pt idx="5">
                  <c:v>0.45150683611810205</c:v>
                </c:pt>
                <c:pt idx="6">
                  <c:v>0.45507141894136871</c:v>
                </c:pt>
                <c:pt idx="7">
                  <c:v>0.45866754086140105</c:v>
                </c:pt>
                <c:pt idx="8">
                  <c:v>0.46230723836659537</c:v>
                </c:pt>
                <c:pt idx="9">
                  <c:v>0.46599308236430681</c:v>
                </c:pt>
                <c:pt idx="10">
                  <c:v>0.45736660861916378</c:v>
                </c:pt>
                <c:pt idx="11">
                  <c:v>0.46991607398931967</c:v>
                </c:pt>
                <c:pt idx="12">
                  <c:v>0.47623689652906276</c:v>
                </c:pt>
                <c:pt idx="13">
                  <c:v>0.48085535110185307</c:v>
                </c:pt>
                <c:pt idx="14">
                  <c:v>0.48500833200995375</c:v>
                </c:pt>
                <c:pt idx="15">
                  <c:v>0.48905051177307712</c:v>
                </c:pt>
                <c:pt idx="16">
                  <c:v>0.49308807794089771</c:v>
                </c:pt>
                <c:pt idx="17">
                  <c:v>0.49715405753781217</c:v>
                </c:pt>
                <c:pt idx="18">
                  <c:v>0.5012589223589704</c:v>
                </c:pt>
                <c:pt idx="19">
                  <c:v>0.50554273010615036</c:v>
                </c:pt>
                <c:pt idx="20">
                  <c:v>0.50965423065913851</c:v>
                </c:pt>
                <c:pt idx="21">
                  <c:v>0.51385550507840805</c:v>
                </c:pt>
                <c:pt idx="22">
                  <c:v>0.51811749310053035</c:v>
                </c:pt>
                <c:pt idx="23">
                  <c:v>0.52242796025683702</c:v>
                </c:pt>
                <c:pt idx="24">
                  <c:v>0.52678137086579313</c:v>
                </c:pt>
                <c:pt idx="25">
                  <c:v>0.51571022244569775</c:v>
                </c:pt>
                <c:pt idx="26">
                  <c:v>0.52797471364157778</c:v>
                </c:pt>
                <c:pt idx="27">
                  <c:v>0.53621866264551388</c:v>
                </c:pt>
                <c:pt idx="28">
                  <c:v>0.54258573581054725</c:v>
                </c:pt>
                <c:pt idx="29">
                  <c:v>0.54808754009938165</c:v>
                </c:pt>
                <c:pt idx="30">
                  <c:v>0.55312530277932281</c:v>
                </c:pt>
                <c:pt idx="31">
                  <c:v>0.55796956609465886</c:v>
                </c:pt>
                <c:pt idx="32">
                  <c:v>0.56272658614414528</c:v>
                </c:pt>
                <c:pt idx="33">
                  <c:v>0.5674475035788118</c:v>
                </c:pt>
                <c:pt idx="34">
                  <c:v>0.57215623112025904</c:v>
                </c:pt>
                <c:pt idx="35">
                  <c:v>0.57686510835826321</c:v>
                </c:pt>
                <c:pt idx="36">
                  <c:v>0.58157959709227347</c:v>
                </c:pt>
                <c:pt idx="37">
                  <c:v>0.58630305698973184</c:v>
                </c:pt>
                <c:pt idx="38">
                  <c:v>0.59103310397257225</c:v>
                </c:pt>
                <c:pt idx="39">
                  <c:v>0.59576613442432891</c:v>
                </c:pt>
                <c:pt idx="40">
                  <c:v>0.60049789022015854</c:v>
                </c:pt>
                <c:pt idx="41">
                  <c:v>0.60522521791180706</c:v>
                </c:pt>
                <c:pt idx="42">
                  <c:v>0.60994653340120686</c:v>
                </c:pt>
                <c:pt idx="43">
                  <c:v>0.61465925321673753</c:v>
                </c:pt>
                <c:pt idx="44">
                  <c:v>0.61935602333936468</c:v>
                </c:pt>
                <c:pt idx="45">
                  <c:v>0.62403000702567346</c:v>
                </c:pt>
                <c:pt idx="46">
                  <c:v>0.62867467296695001</c:v>
                </c:pt>
                <c:pt idx="47">
                  <c:v>0.63328686408712187</c:v>
                </c:pt>
                <c:pt idx="48">
                  <c:v>0.63786693474711931</c:v>
                </c:pt>
                <c:pt idx="49">
                  <c:v>0.64240502840515235</c:v>
                </c:pt>
                <c:pt idx="50">
                  <c:v>0.64689247566309382</c:v>
                </c:pt>
                <c:pt idx="51">
                  <c:v>0.65131976035490236</c:v>
                </c:pt>
                <c:pt idx="52">
                  <c:v>0.65580297298855061</c:v>
                </c:pt>
                <c:pt idx="53">
                  <c:v>0.66030552178460844</c:v>
                </c:pt>
              </c:numCache>
            </c:numRef>
          </c:yVal>
          <c:smooth val="0"/>
          <c:extLst>
            <c:ext xmlns:c16="http://schemas.microsoft.com/office/drawing/2014/chart" uri="{C3380CC4-5D6E-409C-BE32-E72D297353CC}">
              <c16:uniqueId val="{00000000-B075-4852-B976-60DD39DAE063}"/>
            </c:ext>
          </c:extLst>
        </c:ser>
        <c:ser>
          <c:idx val="1"/>
          <c:order val="1"/>
          <c:tx>
            <c:v>Actual Distribution of Catalyst Across Exchanger Length</c:v>
          </c:tx>
          <c:spPr>
            <a:ln w="19050" cap="rnd">
              <a:solidFill>
                <a:srgbClr val="15BEFF"/>
              </a:solidFill>
              <a:round/>
            </a:ln>
            <a:effectLst/>
          </c:spPr>
          <c:marker>
            <c:symbol val="circle"/>
            <c:size val="5"/>
            <c:spPr>
              <a:solidFill>
                <a:srgbClr val="15BEFF"/>
              </a:solidFill>
              <a:ln w="9525">
                <a:solidFill>
                  <a:srgbClr val="15BEFF"/>
                </a:solidFill>
              </a:ln>
              <a:effectLst/>
            </c:spPr>
          </c:marker>
          <c:xVal>
            <c:numRef>
              <c:f>'Integrated Catalyst Distributio'!$E$2:$E$55</c:f>
              <c:numCache>
                <c:formatCode>General</c:formatCode>
                <c:ptCount val="54"/>
                <c:pt idx="0">
                  <c:v>0</c:v>
                </c:pt>
                <c:pt idx="1">
                  <c:v>0.15094339622641509</c:v>
                </c:pt>
                <c:pt idx="2">
                  <c:v>0.30188679245283018</c:v>
                </c:pt>
                <c:pt idx="3">
                  <c:v>0.45283018867924529</c:v>
                </c:pt>
                <c:pt idx="4">
                  <c:v>0.60377358490566035</c:v>
                </c:pt>
                <c:pt idx="5">
                  <c:v>0.75471698113207553</c:v>
                </c:pt>
                <c:pt idx="6">
                  <c:v>0.90566037735849059</c:v>
                </c:pt>
                <c:pt idx="7">
                  <c:v>1.0566037735849056</c:v>
                </c:pt>
                <c:pt idx="8">
                  <c:v>1.2075471698113207</c:v>
                </c:pt>
                <c:pt idx="9">
                  <c:v>1.3584905660377358</c:v>
                </c:pt>
                <c:pt idx="10">
                  <c:v>1.5094339622641511</c:v>
                </c:pt>
                <c:pt idx="11">
                  <c:v>1.6603773584905661</c:v>
                </c:pt>
                <c:pt idx="12">
                  <c:v>1.8113207547169812</c:v>
                </c:pt>
                <c:pt idx="13">
                  <c:v>1.9622641509433962</c:v>
                </c:pt>
                <c:pt idx="14">
                  <c:v>2.1132075471698113</c:v>
                </c:pt>
                <c:pt idx="15">
                  <c:v>2.2641509433962264</c:v>
                </c:pt>
                <c:pt idx="16">
                  <c:v>2.4150943396226414</c:v>
                </c:pt>
                <c:pt idx="17">
                  <c:v>2.5660377358490565</c:v>
                </c:pt>
                <c:pt idx="18">
                  <c:v>2.7169811320754715</c:v>
                </c:pt>
                <c:pt idx="19">
                  <c:v>2.8679245283018866</c:v>
                </c:pt>
                <c:pt idx="20">
                  <c:v>3.0188679245283021</c:v>
                </c:pt>
                <c:pt idx="21">
                  <c:v>3.1698113207547172</c:v>
                </c:pt>
                <c:pt idx="22">
                  <c:v>3.3207547169811322</c:v>
                </c:pt>
                <c:pt idx="23">
                  <c:v>3.4716981132075473</c:v>
                </c:pt>
                <c:pt idx="24">
                  <c:v>3.6226415094339623</c:v>
                </c:pt>
                <c:pt idx="25">
                  <c:v>3.7735849056603774</c:v>
                </c:pt>
                <c:pt idx="26">
                  <c:v>3.9245283018867925</c:v>
                </c:pt>
                <c:pt idx="27">
                  <c:v>4.0754716981132075</c:v>
                </c:pt>
                <c:pt idx="28">
                  <c:v>4.2264150943396226</c:v>
                </c:pt>
                <c:pt idx="29">
                  <c:v>4.3773584905660377</c:v>
                </c:pt>
                <c:pt idx="30">
                  <c:v>4.5283018867924527</c:v>
                </c:pt>
                <c:pt idx="31">
                  <c:v>4.6792452830188678</c:v>
                </c:pt>
                <c:pt idx="32">
                  <c:v>4.8301886792452828</c:v>
                </c:pt>
                <c:pt idx="33">
                  <c:v>4.9811320754716979</c:v>
                </c:pt>
                <c:pt idx="34">
                  <c:v>5.132075471698113</c:v>
                </c:pt>
                <c:pt idx="35">
                  <c:v>5.283018867924528</c:v>
                </c:pt>
                <c:pt idx="36">
                  <c:v>5.4339622641509431</c:v>
                </c:pt>
                <c:pt idx="37">
                  <c:v>5.5849056603773581</c:v>
                </c:pt>
                <c:pt idx="38">
                  <c:v>5.7358490566037732</c:v>
                </c:pt>
                <c:pt idx="39">
                  <c:v>5.8867924528301883</c:v>
                </c:pt>
                <c:pt idx="40">
                  <c:v>6.0377358490566042</c:v>
                </c:pt>
                <c:pt idx="41">
                  <c:v>6.1886792452830193</c:v>
                </c:pt>
                <c:pt idx="42">
                  <c:v>6.3396226415094343</c:v>
                </c:pt>
                <c:pt idx="43">
                  <c:v>6.4905660377358494</c:v>
                </c:pt>
                <c:pt idx="44">
                  <c:v>6.6415094339622645</c:v>
                </c:pt>
                <c:pt idx="45">
                  <c:v>6.7924528301886795</c:v>
                </c:pt>
                <c:pt idx="46">
                  <c:v>6.9433962264150946</c:v>
                </c:pt>
                <c:pt idx="47">
                  <c:v>7.0943396226415096</c:v>
                </c:pt>
                <c:pt idx="48">
                  <c:v>7.2452830188679247</c:v>
                </c:pt>
                <c:pt idx="49">
                  <c:v>7.3962264150943398</c:v>
                </c:pt>
                <c:pt idx="50">
                  <c:v>7.5471698113207548</c:v>
                </c:pt>
                <c:pt idx="51">
                  <c:v>7.6981132075471699</c:v>
                </c:pt>
                <c:pt idx="52">
                  <c:v>7.8490566037735849</c:v>
                </c:pt>
                <c:pt idx="53">
                  <c:v>8</c:v>
                </c:pt>
              </c:numCache>
            </c:numRef>
          </c:xVal>
          <c:yVal>
            <c:numRef>
              <c:f>'Even Distribution'!$X$2:$X$55</c:f>
              <c:numCache>
                <c:formatCode>General</c:formatCode>
                <c:ptCount val="54"/>
                <c:pt idx="0">
                  <c:v>0.25</c:v>
                </c:pt>
                <c:pt idx="1">
                  <c:v>0.37815528718097469</c:v>
                </c:pt>
                <c:pt idx="2">
                  <c:v>0.41988232125690383</c:v>
                </c:pt>
                <c:pt idx="3">
                  <c:v>0.43538280337691171</c:v>
                </c:pt>
                <c:pt idx="4">
                  <c:v>0.44275084989737334</c:v>
                </c:pt>
                <c:pt idx="5">
                  <c:v>0.44756001500187437</c:v>
                </c:pt>
                <c:pt idx="6">
                  <c:v>0.45156887417587699</c:v>
                </c:pt>
                <c:pt idx="7">
                  <c:v>0.45534561469221513</c:v>
                </c:pt>
                <c:pt idx="8">
                  <c:v>0.45907827437389415</c:v>
                </c:pt>
                <c:pt idx="9">
                  <c:v>0.4628307088667869</c:v>
                </c:pt>
                <c:pt idx="10">
                  <c:v>0.46662529370956252</c:v>
                </c:pt>
                <c:pt idx="11">
                  <c:v>0.47047023614101202</c:v>
                </c:pt>
                <c:pt idx="12">
                  <c:v>0.47436878826553008</c:v>
                </c:pt>
                <c:pt idx="13">
                  <c:v>0.47832241907373341</c:v>
                </c:pt>
                <c:pt idx="14">
                  <c:v>0.48233192753319065</c:v>
                </c:pt>
                <c:pt idx="15">
                  <c:v>0.48639783947757298</c:v>
                </c:pt>
                <c:pt idx="16">
                  <c:v>0.49052055028032826</c:v>
                </c:pt>
                <c:pt idx="17">
                  <c:v>0.49470037543126666</c:v>
                </c:pt>
                <c:pt idx="18">
                  <c:v>0.49893756700965108</c:v>
                </c:pt>
                <c:pt idx="19">
                  <c:v>0.5032323171902906</c:v>
                </c:pt>
                <c:pt idx="20">
                  <c:v>0.50758475662582381</c:v>
                </c:pt>
                <c:pt idx="21">
                  <c:v>0.51199495066529566</c:v>
                </c:pt>
                <c:pt idx="22">
                  <c:v>0.51646289454326311</c:v>
                </c:pt>
                <c:pt idx="23">
                  <c:v>0.52098850797917007</c:v>
                </c:pt>
                <c:pt idx="24">
                  <c:v>0.5255716293583873</c:v>
                </c:pt>
                <c:pt idx="25">
                  <c:v>0.51454887458140952</c:v>
                </c:pt>
                <c:pt idx="26">
                  <c:v>0.52707576225166908</c:v>
                </c:pt>
                <c:pt idx="27">
                  <c:v>0.53568890684824511</c:v>
                </c:pt>
                <c:pt idx="28">
                  <c:v>0.54242809808748216</c:v>
                </c:pt>
                <c:pt idx="29">
                  <c:v>0.5482711846019801</c:v>
                </c:pt>
                <c:pt idx="30">
                  <c:v>0.55369324677943543</c:v>
                </c:pt>
                <c:pt idx="31">
                  <c:v>0.55892797283844375</c:v>
                </c:pt>
                <c:pt idx="32">
                  <c:v>0.56409152711270871</c:v>
                </c:pt>
                <c:pt idx="33">
                  <c:v>0.5692420477398098</c:v>
                </c:pt>
                <c:pt idx="34">
                  <c:v>0.5744086034423882</c:v>
                </c:pt>
                <c:pt idx="35">
                  <c:v>0.57960546797509593</c:v>
                </c:pt>
                <c:pt idx="36">
                  <c:v>0.58483924442682778</c:v>
                </c:pt>
                <c:pt idx="37">
                  <c:v>0.59011246311929</c:v>
                </c:pt>
                <c:pt idx="38">
                  <c:v>0.59542541858382669</c:v>
                </c:pt>
                <c:pt idx="39">
                  <c:v>0.60077711645085752</c:v>
                </c:pt>
                <c:pt idx="40">
                  <c:v>0.60616576503907416</c:v>
                </c:pt>
                <c:pt idx="41">
                  <c:v>0.61158903132952924</c:v>
                </c:pt>
                <c:pt idx="42">
                  <c:v>0.61704417364077979</c:v>
                </c:pt>
                <c:pt idx="43">
                  <c:v>0.62252810910500633</c:v>
                </c:pt>
                <c:pt idx="44">
                  <c:v>0.62803744635756098</c:v>
                </c:pt>
                <c:pt idx="45">
                  <c:v>0.63356849955625172</c:v>
                </c:pt>
                <c:pt idx="46">
                  <c:v>0.63911729238579396</c:v>
                </c:pt>
                <c:pt idx="47">
                  <c:v>0.64467955676900301</c:v>
                </c:pt>
                <c:pt idx="48">
                  <c:v>0.65025072891190994</c:v>
                </c:pt>
                <c:pt idx="49">
                  <c:v>0.65582594418492191</c:v>
                </c:pt>
                <c:pt idx="50">
                  <c:v>0.66140003173304196</c:v>
                </c:pt>
                <c:pt idx="51">
                  <c:v>0.66696750937628146</c:v>
                </c:pt>
                <c:pt idx="52">
                  <c:v>0.67252257917969671</c:v>
                </c:pt>
                <c:pt idx="53">
                  <c:v>0.67805912397266122</c:v>
                </c:pt>
              </c:numCache>
            </c:numRef>
          </c:yVal>
          <c:smooth val="0"/>
          <c:extLst>
            <c:ext xmlns:c16="http://schemas.microsoft.com/office/drawing/2014/chart" uri="{C3380CC4-5D6E-409C-BE32-E72D297353CC}">
              <c16:uniqueId val="{00000001-B075-4852-B976-60DD39DAE063}"/>
            </c:ext>
          </c:extLst>
        </c:ser>
        <c:dLbls>
          <c:showLegendKey val="0"/>
          <c:showVal val="0"/>
          <c:showCatName val="0"/>
          <c:showSerName val="0"/>
          <c:showPercent val="0"/>
          <c:showBubbleSize val="0"/>
        </c:dLbls>
        <c:axId val="973767888"/>
        <c:axId val="973769528"/>
      </c:scatterChart>
      <c:valAx>
        <c:axId val="9737678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b="1"/>
                  <a:t>Length</a:t>
                </a:r>
                <a:r>
                  <a:rPr lang="en-US" sz="1400" b="1" baseline="0"/>
                  <a:t> Along Heat Exchanger 26 (ft)</a:t>
                </a:r>
              </a:p>
            </c:rich>
          </c:tx>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73769528"/>
        <c:crosses val="autoZero"/>
        <c:crossBetween val="midCat"/>
      </c:valAx>
      <c:valAx>
        <c:axId val="973769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b="1"/>
                  <a:t>Composition (% para-hydrogen)</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73767888"/>
        <c:crosses val="autoZero"/>
        <c:crossBetween val="midCat"/>
      </c:valAx>
      <c:spPr>
        <a:noFill/>
        <a:ln>
          <a:noFill/>
        </a:ln>
        <a:effectLst/>
      </c:spPr>
    </c:plotArea>
    <c:legend>
      <c:legendPos val="r"/>
      <c:layout>
        <c:manualLayout>
          <c:xMode val="edge"/>
          <c:yMode val="edge"/>
          <c:x val="0.52306612715077283"/>
          <c:y val="0.40884621023598877"/>
          <c:w val="0.44940306940799069"/>
          <c:h val="0.24162924727181628"/>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none" spc="0" normalizeH="0" baseline="0">
                <a:solidFill>
                  <a:schemeClr val="dk1">
                    <a:lumMod val="50000"/>
                    <a:lumOff val="50000"/>
                  </a:schemeClr>
                </a:solidFill>
                <a:latin typeface="+mj-lt"/>
                <a:ea typeface="+mj-ea"/>
                <a:cs typeface="+mj-cs"/>
              </a:defRPr>
            </a:pPr>
            <a:r>
              <a:rPr lang="en-US"/>
              <a:t>HXer 18 Composite Curve</a:t>
            </a:r>
          </a:p>
        </c:rich>
      </c:tx>
      <c:overlay val="0"/>
      <c:spPr>
        <a:noFill/>
        <a:ln>
          <a:noFill/>
        </a:ln>
        <a:effectLst/>
      </c:spPr>
      <c:txPr>
        <a:bodyPr rot="0" spcFirstLastPara="1" vertOverflow="ellipsis" vert="horz" wrap="square" anchor="ctr" anchorCtr="1"/>
        <a:lstStyle/>
        <a:p>
          <a:pPr>
            <a:defRPr sz="192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tx>
            <c:strRef>
              <c:f>'HXer 18'!$D$5</c:f>
              <c:strCache>
                <c:ptCount val="1"/>
                <c:pt idx="0">
                  <c:v>Hot Side Temperature (°F)</c:v>
                </c:pt>
              </c:strCache>
            </c:strRef>
          </c:tx>
          <c:spPr>
            <a:ln w="22225" cap="rnd">
              <a:solidFill>
                <a:srgbClr val="FF0000"/>
              </a:solidFill>
              <a:round/>
            </a:ln>
            <a:effectLst/>
          </c:spPr>
          <c:marker>
            <c:symbol val="none"/>
          </c:marker>
          <c:cat>
            <c:numRef>
              <c:f>'HXer 18'!$C$6:$C$59</c:f>
              <c:numCache>
                <c:formatCode>General</c:formatCode>
                <c:ptCount val="54"/>
                <c:pt idx="0">
                  <c:v>0</c:v>
                </c:pt>
                <c:pt idx="1">
                  <c:v>257524</c:v>
                </c:pt>
                <c:pt idx="2">
                  <c:v>386286</c:v>
                </c:pt>
                <c:pt idx="3">
                  <c:v>515048</c:v>
                </c:pt>
                <c:pt idx="4">
                  <c:v>773468</c:v>
                </c:pt>
                <c:pt idx="5" formatCode="0.00E+00">
                  <c:v>1030100</c:v>
                </c:pt>
                <c:pt idx="6" formatCode="0.00E+00">
                  <c:v>1545140</c:v>
                </c:pt>
                <c:pt idx="7" formatCode="0.00E+00">
                  <c:v>2060190</c:v>
                </c:pt>
                <c:pt idx="8" formatCode="0.00E+00">
                  <c:v>2575240</c:v>
                </c:pt>
                <c:pt idx="9" formatCode="0.00E+00">
                  <c:v>3090290</c:v>
                </c:pt>
                <c:pt idx="10" formatCode="0.00E+00">
                  <c:v>3605330</c:v>
                </c:pt>
                <c:pt idx="11" formatCode="0.00E+00">
                  <c:v>4120380</c:v>
                </c:pt>
                <c:pt idx="12" formatCode="0.00E+00">
                  <c:v>4635430</c:v>
                </c:pt>
                <c:pt idx="13" formatCode="0.00E+00">
                  <c:v>5150480</c:v>
                </c:pt>
                <c:pt idx="14" formatCode="0.00E+00">
                  <c:v>5665520</c:v>
                </c:pt>
                <c:pt idx="15" formatCode="0.00E+00">
                  <c:v>6180570</c:v>
                </c:pt>
                <c:pt idx="16" formatCode="0.00E+00">
                  <c:v>6695620</c:v>
                </c:pt>
                <c:pt idx="17" formatCode="0.00E+00">
                  <c:v>7210670</c:v>
                </c:pt>
                <c:pt idx="18" formatCode="0.00E+00">
                  <c:v>7725710</c:v>
                </c:pt>
                <c:pt idx="19" formatCode="0.00E+00">
                  <c:v>8240760</c:v>
                </c:pt>
                <c:pt idx="20" formatCode="0.00E+00">
                  <c:v>8755810</c:v>
                </c:pt>
                <c:pt idx="21" formatCode="0.00E+00">
                  <c:v>9270860</c:v>
                </c:pt>
                <c:pt idx="22" formatCode="0.00E+00">
                  <c:v>9785900</c:v>
                </c:pt>
                <c:pt idx="23" formatCode="0.00E+00">
                  <c:v>10301000</c:v>
                </c:pt>
                <c:pt idx="24" formatCode="0.00E+00">
                  <c:v>10816000</c:v>
                </c:pt>
                <c:pt idx="25" formatCode="0.00E+00">
                  <c:v>11331000</c:v>
                </c:pt>
                <c:pt idx="26" formatCode="0.00E+00">
                  <c:v>11846100</c:v>
                </c:pt>
                <c:pt idx="27" formatCode="0.00E+00">
                  <c:v>12361100</c:v>
                </c:pt>
                <c:pt idx="28" formatCode="0.00E+00">
                  <c:v>12876200</c:v>
                </c:pt>
                <c:pt idx="29" formatCode="0.00E+00">
                  <c:v>13391200</c:v>
                </c:pt>
                <c:pt idx="30" formatCode="0.00E+00">
                  <c:v>13906300</c:v>
                </c:pt>
                <c:pt idx="31" formatCode="0.00E+00">
                  <c:v>14421300</c:v>
                </c:pt>
                <c:pt idx="32" formatCode="0.00E+00">
                  <c:v>14936400</c:v>
                </c:pt>
                <c:pt idx="33" formatCode="0.00E+00">
                  <c:v>15451400</c:v>
                </c:pt>
                <c:pt idx="34" formatCode="0.00E+00">
                  <c:v>15966500</c:v>
                </c:pt>
                <c:pt idx="35" formatCode="0.00E+00">
                  <c:v>16481500</c:v>
                </c:pt>
                <c:pt idx="36" formatCode="0.00E+00">
                  <c:v>16996600</c:v>
                </c:pt>
                <c:pt idx="37" formatCode="0.00E+00">
                  <c:v>17511600</c:v>
                </c:pt>
                <c:pt idx="38" formatCode="0.00E+00">
                  <c:v>18026700</c:v>
                </c:pt>
                <c:pt idx="39" formatCode="0.00E+00">
                  <c:v>18541700</c:v>
                </c:pt>
                <c:pt idx="40" formatCode="0.00E+00">
                  <c:v>19056800</c:v>
                </c:pt>
                <c:pt idx="41" formatCode="0.00E+00">
                  <c:v>19571800</c:v>
                </c:pt>
                <c:pt idx="42" formatCode="0.00E+00">
                  <c:v>20086900</c:v>
                </c:pt>
                <c:pt idx="43" formatCode="0.00E+00">
                  <c:v>20601900</c:v>
                </c:pt>
                <c:pt idx="44" formatCode="0.00E+00">
                  <c:v>21117000</c:v>
                </c:pt>
                <c:pt idx="45" formatCode="0.00E+00">
                  <c:v>21632000</c:v>
                </c:pt>
                <c:pt idx="46" formatCode="0.00E+00">
                  <c:v>22147000</c:v>
                </c:pt>
                <c:pt idx="47" formatCode="0.00E+00">
                  <c:v>22662100</c:v>
                </c:pt>
                <c:pt idx="48" formatCode="0.00E+00">
                  <c:v>23177100</c:v>
                </c:pt>
                <c:pt idx="49" formatCode="0.00E+00">
                  <c:v>23692200</c:v>
                </c:pt>
                <c:pt idx="50" formatCode="0.00E+00">
                  <c:v>24207200</c:v>
                </c:pt>
                <c:pt idx="51" formatCode="0.00E+00">
                  <c:v>24722300</c:v>
                </c:pt>
                <c:pt idx="52" formatCode="0.00E+00">
                  <c:v>25237300</c:v>
                </c:pt>
                <c:pt idx="53" formatCode="0.00E+00">
                  <c:v>25752400</c:v>
                </c:pt>
              </c:numCache>
            </c:numRef>
          </c:cat>
          <c:val>
            <c:numRef>
              <c:f>'HXer 18'!$D$6:$D$59</c:f>
              <c:numCache>
                <c:formatCode>General</c:formatCode>
                <c:ptCount val="54"/>
                <c:pt idx="0">
                  <c:v>-290</c:v>
                </c:pt>
                <c:pt idx="1">
                  <c:v>-285.976</c:v>
                </c:pt>
                <c:pt idx="2">
                  <c:v>-283.964</c:v>
                </c:pt>
                <c:pt idx="3">
                  <c:v>-281.95100000000002</c:v>
                </c:pt>
                <c:pt idx="4">
                  <c:v>-277.92700000000002</c:v>
                </c:pt>
                <c:pt idx="5">
                  <c:v>-273.90300000000002</c:v>
                </c:pt>
                <c:pt idx="6">
                  <c:v>-265.85399999999998</c:v>
                </c:pt>
                <c:pt idx="7">
                  <c:v>-257.80599999999998</c:v>
                </c:pt>
                <c:pt idx="8">
                  <c:v>-249.75700000000001</c:v>
                </c:pt>
                <c:pt idx="9">
                  <c:v>-241.67</c:v>
                </c:pt>
                <c:pt idx="10">
                  <c:v>-233.59899999999999</c:v>
                </c:pt>
                <c:pt idx="11">
                  <c:v>-225.529</c:v>
                </c:pt>
                <c:pt idx="12">
                  <c:v>-217.458</c:v>
                </c:pt>
                <c:pt idx="13">
                  <c:v>-209.38800000000001</c:v>
                </c:pt>
                <c:pt idx="14">
                  <c:v>-201.31299999999999</c:v>
                </c:pt>
                <c:pt idx="15">
                  <c:v>-193.21700000000001</c:v>
                </c:pt>
                <c:pt idx="16">
                  <c:v>-185.172</c:v>
                </c:pt>
                <c:pt idx="17">
                  <c:v>-177.12700000000001</c:v>
                </c:pt>
                <c:pt idx="18">
                  <c:v>-169.08099999999999</c:v>
                </c:pt>
                <c:pt idx="19">
                  <c:v>-161.036</c:v>
                </c:pt>
                <c:pt idx="20">
                  <c:v>-152.97900000000001</c:v>
                </c:pt>
                <c:pt idx="21">
                  <c:v>-144.93700000000001</c:v>
                </c:pt>
                <c:pt idx="22">
                  <c:v>-136.90899999999999</c:v>
                </c:pt>
                <c:pt idx="23">
                  <c:v>-128.90899999999999</c:v>
                </c:pt>
                <c:pt idx="24">
                  <c:v>-120.875</c:v>
                </c:pt>
                <c:pt idx="25">
                  <c:v>-112.875</c:v>
                </c:pt>
                <c:pt idx="26">
                  <c:v>-104.875</c:v>
                </c:pt>
                <c:pt idx="27">
                  <c:v>-96.875299999999996</c:v>
                </c:pt>
                <c:pt idx="28">
                  <c:v>-88.875299999999996</c:v>
                </c:pt>
                <c:pt idx="29">
                  <c:v>-80.900899999999993</c:v>
                </c:pt>
                <c:pt idx="30">
                  <c:v>-72.900899999999993</c:v>
                </c:pt>
                <c:pt idx="31">
                  <c:v>-64.926100000000005</c:v>
                </c:pt>
                <c:pt idx="32">
                  <c:v>-56.926099999999998</c:v>
                </c:pt>
                <c:pt idx="33">
                  <c:v>-48.959499999999998</c:v>
                </c:pt>
                <c:pt idx="34">
                  <c:v>-40.992800000000003</c:v>
                </c:pt>
                <c:pt idx="35">
                  <c:v>-33.026200000000003</c:v>
                </c:pt>
                <c:pt idx="36">
                  <c:v>-25.0595</c:v>
                </c:pt>
                <c:pt idx="37">
                  <c:v>-17.087900000000001</c:v>
                </c:pt>
                <c:pt idx="38">
                  <c:v>-9.1361000000000008</c:v>
                </c:pt>
                <c:pt idx="39">
                  <c:v>-1.1843300000000001</c:v>
                </c:pt>
                <c:pt idx="40">
                  <c:v>6.7674500000000002</c:v>
                </c:pt>
                <c:pt idx="41">
                  <c:v>14.719200000000001</c:v>
                </c:pt>
                <c:pt idx="42">
                  <c:v>22.6721</c:v>
                </c:pt>
                <c:pt idx="43">
                  <c:v>30.6188</c:v>
                </c:pt>
                <c:pt idx="44">
                  <c:v>38.560299999999998</c:v>
                </c:pt>
                <c:pt idx="45">
                  <c:v>46.501899999999999</c:v>
                </c:pt>
                <c:pt idx="46">
                  <c:v>54.443399999999997</c:v>
                </c:pt>
                <c:pt idx="47">
                  <c:v>62.384999999999998</c:v>
                </c:pt>
                <c:pt idx="48">
                  <c:v>70.325500000000005</c:v>
                </c:pt>
                <c:pt idx="49">
                  <c:v>78.260400000000004</c:v>
                </c:pt>
                <c:pt idx="50">
                  <c:v>86.195300000000003</c:v>
                </c:pt>
                <c:pt idx="51">
                  <c:v>94.130200000000002</c:v>
                </c:pt>
                <c:pt idx="52">
                  <c:v>102.065</c:v>
                </c:pt>
                <c:pt idx="53">
                  <c:v>110</c:v>
                </c:pt>
              </c:numCache>
            </c:numRef>
          </c:val>
          <c:smooth val="0"/>
          <c:extLst>
            <c:ext xmlns:c16="http://schemas.microsoft.com/office/drawing/2014/chart" uri="{C3380CC4-5D6E-409C-BE32-E72D297353CC}">
              <c16:uniqueId val="{00000000-C96C-49D2-B327-3E7E8FEA4460}"/>
            </c:ext>
          </c:extLst>
        </c:ser>
        <c:ser>
          <c:idx val="1"/>
          <c:order val="1"/>
          <c:tx>
            <c:strRef>
              <c:f>'HXer 18'!$E$5</c:f>
              <c:strCache>
                <c:ptCount val="1"/>
                <c:pt idx="0">
                  <c:v>Cold Side Temperature (°F)</c:v>
                </c:pt>
              </c:strCache>
            </c:strRef>
          </c:tx>
          <c:spPr>
            <a:ln w="22225" cap="rnd">
              <a:solidFill>
                <a:srgbClr val="0070C0"/>
              </a:solidFill>
              <a:round/>
            </a:ln>
            <a:effectLst/>
          </c:spPr>
          <c:marker>
            <c:symbol val="none"/>
          </c:marker>
          <c:cat>
            <c:numRef>
              <c:f>'HXer 18'!$C$6:$C$59</c:f>
              <c:numCache>
                <c:formatCode>General</c:formatCode>
                <c:ptCount val="54"/>
                <c:pt idx="0">
                  <c:v>0</c:v>
                </c:pt>
                <c:pt idx="1">
                  <c:v>257524</c:v>
                </c:pt>
                <c:pt idx="2">
                  <c:v>386286</c:v>
                </c:pt>
                <c:pt idx="3">
                  <c:v>515048</c:v>
                </c:pt>
                <c:pt idx="4">
                  <c:v>773468</c:v>
                </c:pt>
                <c:pt idx="5" formatCode="0.00E+00">
                  <c:v>1030100</c:v>
                </c:pt>
                <c:pt idx="6" formatCode="0.00E+00">
                  <c:v>1545140</c:v>
                </c:pt>
                <c:pt idx="7" formatCode="0.00E+00">
                  <c:v>2060190</c:v>
                </c:pt>
                <c:pt idx="8" formatCode="0.00E+00">
                  <c:v>2575240</c:v>
                </c:pt>
                <c:pt idx="9" formatCode="0.00E+00">
                  <c:v>3090290</c:v>
                </c:pt>
                <c:pt idx="10" formatCode="0.00E+00">
                  <c:v>3605330</c:v>
                </c:pt>
                <c:pt idx="11" formatCode="0.00E+00">
                  <c:v>4120380</c:v>
                </c:pt>
                <c:pt idx="12" formatCode="0.00E+00">
                  <c:v>4635430</c:v>
                </c:pt>
                <c:pt idx="13" formatCode="0.00E+00">
                  <c:v>5150480</c:v>
                </c:pt>
                <c:pt idx="14" formatCode="0.00E+00">
                  <c:v>5665520</c:v>
                </c:pt>
                <c:pt idx="15" formatCode="0.00E+00">
                  <c:v>6180570</c:v>
                </c:pt>
                <c:pt idx="16" formatCode="0.00E+00">
                  <c:v>6695620</c:v>
                </c:pt>
                <c:pt idx="17" formatCode="0.00E+00">
                  <c:v>7210670</c:v>
                </c:pt>
                <c:pt idx="18" formatCode="0.00E+00">
                  <c:v>7725710</c:v>
                </c:pt>
                <c:pt idx="19" formatCode="0.00E+00">
                  <c:v>8240760</c:v>
                </c:pt>
                <c:pt idx="20" formatCode="0.00E+00">
                  <c:v>8755810</c:v>
                </c:pt>
                <c:pt idx="21" formatCode="0.00E+00">
                  <c:v>9270860</c:v>
                </c:pt>
                <c:pt idx="22" formatCode="0.00E+00">
                  <c:v>9785900</c:v>
                </c:pt>
                <c:pt idx="23" formatCode="0.00E+00">
                  <c:v>10301000</c:v>
                </c:pt>
                <c:pt idx="24" formatCode="0.00E+00">
                  <c:v>10816000</c:v>
                </c:pt>
                <c:pt idx="25" formatCode="0.00E+00">
                  <c:v>11331000</c:v>
                </c:pt>
                <c:pt idx="26" formatCode="0.00E+00">
                  <c:v>11846100</c:v>
                </c:pt>
                <c:pt idx="27" formatCode="0.00E+00">
                  <c:v>12361100</c:v>
                </c:pt>
                <c:pt idx="28" formatCode="0.00E+00">
                  <c:v>12876200</c:v>
                </c:pt>
                <c:pt idx="29" formatCode="0.00E+00">
                  <c:v>13391200</c:v>
                </c:pt>
                <c:pt idx="30" formatCode="0.00E+00">
                  <c:v>13906300</c:v>
                </c:pt>
                <c:pt idx="31" formatCode="0.00E+00">
                  <c:v>14421300</c:v>
                </c:pt>
                <c:pt idx="32" formatCode="0.00E+00">
                  <c:v>14936400</c:v>
                </c:pt>
                <c:pt idx="33" formatCode="0.00E+00">
                  <c:v>15451400</c:v>
                </c:pt>
                <c:pt idx="34" formatCode="0.00E+00">
                  <c:v>15966500</c:v>
                </c:pt>
                <c:pt idx="35" formatCode="0.00E+00">
                  <c:v>16481500</c:v>
                </c:pt>
                <c:pt idx="36" formatCode="0.00E+00">
                  <c:v>16996600</c:v>
                </c:pt>
                <c:pt idx="37" formatCode="0.00E+00">
                  <c:v>17511600</c:v>
                </c:pt>
                <c:pt idx="38" formatCode="0.00E+00">
                  <c:v>18026700</c:v>
                </c:pt>
                <c:pt idx="39" formatCode="0.00E+00">
                  <c:v>18541700</c:v>
                </c:pt>
                <c:pt idx="40" formatCode="0.00E+00">
                  <c:v>19056800</c:v>
                </c:pt>
                <c:pt idx="41" formatCode="0.00E+00">
                  <c:v>19571800</c:v>
                </c:pt>
                <c:pt idx="42" formatCode="0.00E+00">
                  <c:v>20086900</c:v>
                </c:pt>
                <c:pt idx="43" formatCode="0.00E+00">
                  <c:v>20601900</c:v>
                </c:pt>
                <c:pt idx="44" formatCode="0.00E+00">
                  <c:v>21117000</c:v>
                </c:pt>
                <c:pt idx="45" formatCode="0.00E+00">
                  <c:v>21632000</c:v>
                </c:pt>
                <c:pt idx="46" formatCode="0.00E+00">
                  <c:v>22147000</c:v>
                </c:pt>
                <c:pt idx="47" formatCode="0.00E+00">
                  <c:v>22662100</c:v>
                </c:pt>
                <c:pt idx="48" formatCode="0.00E+00">
                  <c:v>23177100</c:v>
                </c:pt>
                <c:pt idx="49" formatCode="0.00E+00">
                  <c:v>23692200</c:v>
                </c:pt>
                <c:pt idx="50" formatCode="0.00E+00">
                  <c:v>24207200</c:v>
                </c:pt>
                <c:pt idx="51" formatCode="0.00E+00">
                  <c:v>24722300</c:v>
                </c:pt>
                <c:pt idx="52" formatCode="0.00E+00">
                  <c:v>25237300</c:v>
                </c:pt>
                <c:pt idx="53" formatCode="0.00E+00">
                  <c:v>25752400</c:v>
                </c:pt>
              </c:numCache>
            </c:numRef>
          </c:cat>
          <c:val>
            <c:numRef>
              <c:f>'HXer 18'!$E$6:$E$59</c:f>
              <c:numCache>
                <c:formatCode>General</c:formatCode>
                <c:ptCount val="54"/>
                <c:pt idx="0">
                  <c:v>-318.16800000000001</c:v>
                </c:pt>
                <c:pt idx="1">
                  <c:v>-318.21499999999997</c:v>
                </c:pt>
                <c:pt idx="2">
                  <c:v>-318.23899999999998</c:v>
                </c:pt>
                <c:pt idx="3">
                  <c:v>-318.26299999999998</c:v>
                </c:pt>
                <c:pt idx="4">
                  <c:v>-308.77499999999998</c:v>
                </c:pt>
                <c:pt idx="5">
                  <c:v>-304.61</c:v>
                </c:pt>
                <c:pt idx="6">
                  <c:v>-296.25200000000001</c:v>
                </c:pt>
                <c:pt idx="7">
                  <c:v>-287.89400000000001</c:v>
                </c:pt>
                <c:pt idx="8">
                  <c:v>-279.536</c:v>
                </c:pt>
                <c:pt idx="9">
                  <c:v>-271.178</c:v>
                </c:pt>
                <c:pt idx="10">
                  <c:v>-262.81400000000002</c:v>
                </c:pt>
                <c:pt idx="11">
                  <c:v>-254.40299999999999</c:v>
                </c:pt>
                <c:pt idx="12">
                  <c:v>-246.02099999999999</c:v>
                </c:pt>
                <c:pt idx="13">
                  <c:v>-237.63800000000001</c:v>
                </c:pt>
                <c:pt idx="14">
                  <c:v>-229.256</c:v>
                </c:pt>
                <c:pt idx="15">
                  <c:v>-220.87299999999999</c:v>
                </c:pt>
                <c:pt idx="16">
                  <c:v>-212.48500000000001</c:v>
                </c:pt>
                <c:pt idx="17">
                  <c:v>-204.11</c:v>
                </c:pt>
                <c:pt idx="18">
                  <c:v>-195.72399999999999</c:v>
                </c:pt>
                <c:pt idx="19">
                  <c:v>-187.33799999999999</c:v>
                </c:pt>
                <c:pt idx="20">
                  <c:v>-178.952</c:v>
                </c:pt>
                <c:pt idx="21">
                  <c:v>-170.56399999999999</c:v>
                </c:pt>
                <c:pt idx="22">
                  <c:v>-162.17599999999999</c:v>
                </c:pt>
                <c:pt idx="23">
                  <c:v>-153.78800000000001</c:v>
                </c:pt>
                <c:pt idx="24">
                  <c:v>-145.40100000000001</c:v>
                </c:pt>
                <c:pt idx="25">
                  <c:v>-137.00899999999999</c:v>
                </c:pt>
                <c:pt idx="26">
                  <c:v>-128.61600000000001</c:v>
                </c:pt>
                <c:pt idx="27">
                  <c:v>-120.217</c:v>
                </c:pt>
                <c:pt idx="28">
                  <c:v>-111.816</c:v>
                </c:pt>
                <c:pt idx="29">
                  <c:v>-103.41500000000001</c:v>
                </c:pt>
                <c:pt idx="30">
                  <c:v>-95.014700000000005</c:v>
                </c:pt>
                <c:pt idx="31">
                  <c:v>-86.614000000000004</c:v>
                </c:pt>
                <c:pt idx="32">
                  <c:v>-78.206400000000002</c:v>
                </c:pt>
                <c:pt idx="33">
                  <c:v>-69.793700000000001</c:v>
                </c:pt>
                <c:pt idx="34">
                  <c:v>-61.381</c:v>
                </c:pt>
                <c:pt idx="35">
                  <c:v>-52.968299999999999</c:v>
                </c:pt>
                <c:pt idx="36">
                  <c:v>-44.555599999999998</c:v>
                </c:pt>
                <c:pt idx="37">
                  <c:v>-36.1402</c:v>
                </c:pt>
                <c:pt idx="38">
                  <c:v>-27.718800000000002</c:v>
                </c:pt>
                <c:pt idx="39">
                  <c:v>-19.296900000000001</c:v>
                </c:pt>
                <c:pt idx="40">
                  <c:v>-10.8741</c:v>
                </c:pt>
                <c:pt idx="41">
                  <c:v>-2.4514</c:v>
                </c:pt>
                <c:pt idx="42">
                  <c:v>5.9713700000000003</c:v>
                </c:pt>
                <c:pt idx="43">
                  <c:v>14.400700000000001</c:v>
                </c:pt>
                <c:pt idx="44">
                  <c:v>22.830400000000001</c:v>
                </c:pt>
                <c:pt idx="45">
                  <c:v>31.260100000000001</c:v>
                </c:pt>
                <c:pt idx="46">
                  <c:v>39.689900000000002</c:v>
                </c:pt>
                <c:pt idx="47">
                  <c:v>48.120100000000001</c:v>
                </c:pt>
                <c:pt idx="48">
                  <c:v>56.552799999999998</c:v>
                </c:pt>
                <c:pt idx="49">
                  <c:v>64.988</c:v>
                </c:pt>
                <c:pt idx="50">
                  <c:v>73.423199999999994</c:v>
                </c:pt>
                <c:pt idx="51">
                  <c:v>81.858400000000003</c:v>
                </c:pt>
                <c:pt idx="52">
                  <c:v>90.293700000000001</c:v>
                </c:pt>
                <c:pt idx="53">
                  <c:v>98.728899999999996</c:v>
                </c:pt>
              </c:numCache>
            </c:numRef>
          </c:val>
          <c:smooth val="0"/>
          <c:extLst>
            <c:ext xmlns:c16="http://schemas.microsoft.com/office/drawing/2014/chart" uri="{C3380CC4-5D6E-409C-BE32-E72D297353CC}">
              <c16:uniqueId val="{00000001-C96C-49D2-B327-3E7E8FEA4460}"/>
            </c:ext>
          </c:extLst>
        </c:ser>
        <c:dLbls>
          <c:showLegendKey val="0"/>
          <c:showVal val="0"/>
          <c:showCatName val="0"/>
          <c:showSerName val="0"/>
          <c:showPercent val="0"/>
          <c:showBubbleSize val="0"/>
        </c:dLbls>
        <c:smooth val="0"/>
        <c:axId val="1512353600"/>
        <c:axId val="1512735984"/>
      </c:lineChart>
      <c:catAx>
        <c:axId val="1512353600"/>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a:t>Cumulative Heat Duty (BTU/hr)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dk1">
                    <a:lumMod val="65000"/>
                    <a:lumOff val="35000"/>
                  </a:schemeClr>
                </a:solidFill>
                <a:latin typeface="+mn-lt"/>
                <a:ea typeface="+mn-ea"/>
                <a:cs typeface="+mn-cs"/>
              </a:defRPr>
            </a:pPr>
            <a:endParaRPr lang="en-US"/>
          </a:p>
        </c:txPr>
        <c:crossAx val="1512735984"/>
        <c:crosses val="autoZero"/>
        <c:auto val="1"/>
        <c:lblAlgn val="ctr"/>
        <c:lblOffset val="100"/>
        <c:tickLblSkip val="8"/>
        <c:noMultiLvlLbl val="0"/>
      </c:catAx>
      <c:valAx>
        <c:axId val="1512735984"/>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a:t>Temperature (°F)</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crossAx val="151235360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sz="16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99569699399729"/>
          <c:y val="3.8019719633824105E-2"/>
          <c:w val="0.834951681978511"/>
          <c:h val="0.80986279209756973"/>
        </c:manualLayout>
      </c:layout>
      <c:scatterChart>
        <c:scatterStyle val="lineMarker"/>
        <c:varyColors val="0"/>
        <c:ser>
          <c:idx val="0"/>
          <c:order val="0"/>
          <c:tx>
            <c:strRef>
              <c:f>Sheet2!$B$1</c:f>
              <c:strCache>
                <c:ptCount val="1"/>
                <c:pt idx="0">
                  <c:v>Neon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xVal>
            <c:numRef>
              <c:f>Sheet2!$A$2:$A$7</c:f>
              <c:numCache>
                <c:formatCode>General</c:formatCode>
                <c:ptCount val="6"/>
                <c:pt idx="0">
                  <c:v>15</c:v>
                </c:pt>
                <c:pt idx="1">
                  <c:v>30</c:v>
                </c:pt>
                <c:pt idx="2">
                  <c:v>45</c:v>
                </c:pt>
                <c:pt idx="3">
                  <c:v>60</c:v>
                </c:pt>
                <c:pt idx="4">
                  <c:v>75</c:v>
                </c:pt>
                <c:pt idx="5">
                  <c:v>90</c:v>
                </c:pt>
              </c:numCache>
            </c:numRef>
          </c:xVal>
          <c:yVal>
            <c:numRef>
              <c:f>Sheet2!$B$2:$B$7</c:f>
              <c:numCache>
                <c:formatCode>0%</c:formatCode>
                <c:ptCount val="6"/>
                <c:pt idx="0">
                  <c:v>0.1236</c:v>
                </c:pt>
                <c:pt idx="1">
                  <c:v>0.14879999999999999</c:v>
                </c:pt>
                <c:pt idx="2">
                  <c:v>0.16589999999999999</c:v>
                </c:pt>
                <c:pt idx="3">
                  <c:v>0.16719999999999999</c:v>
                </c:pt>
                <c:pt idx="4">
                  <c:v>0.17430000000000001</c:v>
                </c:pt>
                <c:pt idx="5">
                  <c:v>0.17610000000000001</c:v>
                </c:pt>
              </c:numCache>
            </c:numRef>
          </c:yVal>
          <c:smooth val="0"/>
          <c:extLst>
            <c:ext xmlns:c16="http://schemas.microsoft.com/office/drawing/2014/chart" uri="{C3380CC4-5D6E-409C-BE32-E72D297353CC}">
              <c16:uniqueId val="{00000000-73DA-4B6F-8B0B-FB9402BA4F9E}"/>
            </c:ext>
          </c:extLst>
        </c:ser>
        <c:ser>
          <c:idx val="1"/>
          <c:order val="1"/>
          <c:tx>
            <c:strRef>
              <c:f>Sheet2!$C$1</c:f>
              <c:strCache>
                <c:ptCount val="1"/>
                <c:pt idx="0">
                  <c:v>Helium</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xVal>
            <c:numRef>
              <c:f>Sheet2!$A$2:$A$7</c:f>
              <c:numCache>
                <c:formatCode>General</c:formatCode>
                <c:ptCount val="6"/>
                <c:pt idx="0">
                  <c:v>15</c:v>
                </c:pt>
                <c:pt idx="1">
                  <c:v>30</c:v>
                </c:pt>
                <c:pt idx="2">
                  <c:v>45</c:v>
                </c:pt>
                <c:pt idx="3">
                  <c:v>60</c:v>
                </c:pt>
                <c:pt idx="4">
                  <c:v>75</c:v>
                </c:pt>
                <c:pt idx="5">
                  <c:v>90</c:v>
                </c:pt>
              </c:numCache>
            </c:numRef>
          </c:xVal>
          <c:yVal>
            <c:numRef>
              <c:f>Sheet2!$C$2:$C$7</c:f>
              <c:numCache>
                <c:formatCode>0%</c:formatCode>
                <c:ptCount val="6"/>
                <c:pt idx="0">
                  <c:v>0.112</c:v>
                </c:pt>
                <c:pt idx="1">
                  <c:v>0.125</c:v>
                </c:pt>
                <c:pt idx="2">
                  <c:v>0.1328</c:v>
                </c:pt>
                <c:pt idx="3">
                  <c:v>0.1338</c:v>
                </c:pt>
                <c:pt idx="4">
                  <c:v>0.14069999999999999</c:v>
                </c:pt>
                <c:pt idx="5">
                  <c:v>0.13950000000000001</c:v>
                </c:pt>
              </c:numCache>
            </c:numRef>
          </c:yVal>
          <c:smooth val="0"/>
          <c:extLst>
            <c:ext xmlns:c16="http://schemas.microsoft.com/office/drawing/2014/chart" uri="{C3380CC4-5D6E-409C-BE32-E72D297353CC}">
              <c16:uniqueId val="{00000001-73DA-4B6F-8B0B-FB9402BA4F9E}"/>
            </c:ext>
          </c:extLst>
        </c:ser>
        <c:ser>
          <c:idx val="2"/>
          <c:order val="2"/>
          <c:tx>
            <c:strRef>
              <c:f>Sheet2!$D$1</c:f>
              <c:strCache>
                <c:ptCount val="1"/>
                <c:pt idx="0">
                  <c:v>Hydrogen</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xVal>
            <c:numRef>
              <c:f>Sheet2!$A$2:$A$7</c:f>
              <c:numCache>
                <c:formatCode>General</c:formatCode>
                <c:ptCount val="6"/>
                <c:pt idx="0">
                  <c:v>15</c:v>
                </c:pt>
                <c:pt idx="1">
                  <c:v>30</c:v>
                </c:pt>
                <c:pt idx="2">
                  <c:v>45</c:v>
                </c:pt>
                <c:pt idx="3">
                  <c:v>60</c:v>
                </c:pt>
                <c:pt idx="4">
                  <c:v>75</c:v>
                </c:pt>
                <c:pt idx="5">
                  <c:v>90</c:v>
                </c:pt>
              </c:numCache>
            </c:numRef>
          </c:xVal>
          <c:yVal>
            <c:numRef>
              <c:f>Sheet2!$D$2:$D$7</c:f>
              <c:numCache>
                <c:formatCode>0%</c:formatCode>
                <c:ptCount val="6"/>
                <c:pt idx="0">
                  <c:v>8.2199999999999995E-2</c:v>
                </c:pt>
                <c:pt idx="1">
                  <c:v>8.1000000000000003E-2</c:v>
                </c:pt>
                <c:pt idx="2">
                  <c:v>8.1699999999999995E-2</c:v>
                </c:pt>
                <c:pt idx="3">
                  <c:v>8.8900000000000007E-2</c:v>
                </c:pt>
                <c:pt idx="4">
                  <c:v>9.4200000000000006E-2</c:v>
                </c:pt>
                <c:pt idx="5">
                  <c:v>9.1899999999999996E-2</c:v>
                </c:pt>
              </c:numCache>
            </c:numRef>
          </c:yVal>
          <c:smooth val="0"/>
          <c:extLst>
            <c:ext xmlns:c16="http://schemas.microsoft.com/office/drawing/2014/chart" uri="{C3380CC4-5D6E-409C-BE32-E72D297353CC}">
              <c16:uniqueId val="{00000002-73DA-4B6F-8B0B-FB9402BA4F9E}"/>
            </c:ext>
          </c:extLst>
        </c:ser>
        <c:dLbls>
          <c:showLegendKey val="0"/>
          <c:showVal val="0"/>
          <c:showCatName val="0"/>
          <c:showSerName val="0"/>
          <c:showPercent val="0"/>
          <c:showBubbleSize val="0"/>
        </c:dLbls>
        <c:axId val="928741184"/>
        <c:axId val="928743152"/>
      </c:scatterChart>
      <c:valAx>
        <c:axId val="9287411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rtl="0">
                  <a:defRPr lang="en-US" sz="1400" b="1" i="0" u="none" strike="noStrike" kern="1200" cap="all" baseline="0">
                    <a:solidFill>
                      <a:srgbClr val="000000"/>
                    </a:solidFill>
                    <a:latin typeface="+mn-lt"/>
                    <a:ea typeface="+mn-ea"/>
                    <a:cs typeface="+mn-cs"/>
                  </a:defRPr>
                </a:pPr>
                <a:r>
                  <a:rPr lang="en-US"/>
                  <a:t>Production Scale (Tonnes Per day)</a:t>
                </a:r>
              </a:p>
            </c:rich>
          </c:tx>
          <c:overlay val="0"/>
          <c:spPr>
            <a:noFill/>
            <a:ln>
              <a:noFill/>
            </a:ln>
            <a:effectLst/>
          </c:spPr>
          <c:txPr>
            <a:bodyPr rot="0" spcFirstLastPara="1" vertOverflow="ellipsis" vert="horz" wrap="square" anchor="ctr" anchorCtr="1"/>
            <a:lstStyle/>
            <a:p>
              <a:pPr algn="ctr" rtl="0">
                <a:defRPr lang="en-US" sz="1400" b="1" i="0" u="none" strike="noStrike" kern="1200" cap="all"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0" i="0" u="none" strike="noStrike" kern="1200" cap="all" baseline="0">
                <a:solidFill>
                  <a:srgbClr val="000000"/>
                </a:solidFill>
                <a:latin typeface="+mn-lt"/>
                <a:ea typeface="+mn-ea"/>
                <a:cs typeface="+mn-cs"/>
              </a:defRPr>
            </a:pPr>
            <a:endParaRPr lang="en-US"/>
          </a:p>
        </c:txPr>
        <c:crossAx val="928743152"/>
        <c:crosses val="autoZero"/>
        <c:crossBetween val="midCat"/>
      </c:valAx>
      <c:valAx>
        <c:axId val="928743152"/>
        <c:scaling>
          <c:orientation val="minMax"/>
          <c:max val="0.18000000000000002"/>
          <c:min val="6.0000000000000012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1" i="0" u="none" strike="noStrike" kern="1200" cap="all" baseline="0">
                    <a:solidFill>
                      <a:srgbClr val="000000"/>
                    </a:solidFill>
                    <a:latin typeface="+mn-lt"/>
                    <a:ea typeface="+mn-ea"/>
                    <a:cs typeface="+mn-cs"/>
                  </a:defRPr>
                </a:pPr>
                <a:r>
                  <a:rPr lang="en-US"/>
                  <a:t>ROI</a:t>
                </a:r>
                <a:r>
                  <a:rPr lang="en-US" baseline="0"/>
                  <a:t> (</a:t>
                </a:r>
                <a:r>
                  <a:rPr lang="en-US"/>
                  <a:t>%)</a:t>
                </a:r>
              </a:p>
            </c:rich>
          </c:tx>
          <c:overlay val="0"/>
          <c:spPr>
            <a:noFill/>
            <a:ln>
              <a:noFill/>
            </a:ln>
            <a:effectLst/>
          </c:spPr>
          <c:txPr>
            <a:bodyPr rot="-5400000" spcFirstLastPara="1" vertOverflow="ellipsis" vert="horz" wrap="square" anchor="ctr" anchorCtr="1"/>
            <a:lstStyle/>
            <a:p>
              <a:pPr>
                <a:defRPr lang="en-US" sz="1400" b="1" i="0" u="none" strike="noStrike" kern="1200" cap="all" baseline="0">
                  <a:solidFill>
                    <a:srgbClr val="000000"/>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1400" b="0" i="0" u="none" strike="noStrike" kern="1200" cap="all" baseline="0">
                <a:solidFill>
                  <a:srgbClr val="000000"/>
                </a:solidFill>
                <a:latin typeface="+mn-lt"/>
                <a:ea typeface="+mn-ea"/>
                <a:cs typeface="+mn-cs"/>
              </a:defRPr>
            </a:pPr>
            <a:endParaRPr lang="en-US"/>
          </a:p>
        </c:txPr>
        <c:crossAx val="928741184"/>
        <c:crosses val="autoZero"/>
        <c:crossBetween val="midCat"/>
      </c:valAx>
      <c:spPr>
        <a:noFill/>
        <a:ln>
          <a:noFill/>
        </a:ln>
        <a:effectLst/>
      </c:spPr>
    </c:plotArea>
    <c:legend>
      <c:legendPos val="r"/>
      <c:layout>
        <c:manualLayout>
          <c:xMode val="edge"/>
          <c:yMode val="edge"/>
          <c:x val="0.13582960706378677"/>
          <c:y val="3.6661422506314573E-2"/>
          <c:w val="0.24183997815084055"/>
          <c:h val="0.20177973537513255"/>
        </c:manualLayout>
      </c:layout>
      <c:overlay val="0"/>
      <c:spPr>
        <a:noFill/>
        <a:ln>
          <a:noFill/>
        </a:ln>
        <a:effectLst/>
      </c:spPr>
      <c:txPr>
        <a:bodyPr rot="0" spcFirstLastPara="1" vertOverflow="ellipsis" vert="horz" wrap="square" anchor="ctr" anchorCtr="1"/>
        <a:lstStyle/>
        <a:p>
          <a:pPr>
            <a:defRPr lang="en-US" sz="1100" b="1" i="0" u="none" strike="noStrike" kern="1200" cap="all"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400" b="1" i="0" u="none" strike="noStrike" kern="1200" cap="all" baseline="0">
          <a:solidFill>
            <a:srgbClr val="000000"/>
          </a:solidFill>
          <a:latin typeface="+mn-lt"/>
          <a:ea typeface="+mn-ea"/>
          <a:cs typeface="+mn-cs"/>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62861222147045"/>
          <c:y val="3.8019719633824105E-2"/>
          <c:w val="0.81417014254938813"/>
          <c:h val="0.80986287295521953"/>
        </c:manualLayout>
      </c:layout>
      <c:scatterChart>
        <c:scatterStyle val="lineMarker"/>
        <c:varyColors val="0"/>
        <c:ser>
          <c:idx val="0"/>
          <c:order val="0"/>
          <c:tx>
            <c:strRef>
              <c:f>Sheet2!$B$1</c:f>
              <c:strCache>
                <c:ptCount val="1"/>
                <c:pt idx="0">
                  <c:v>Neon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xVal>
            <c:numRef>
              <c:f>Sheet2!$A$2:$A$7</c:f>
              <c:numCache>
                <c:formatCode>General</c:formatCode>
                <c:ptCount val="6"/>
                <c:pt idx="0">
                  <c:v>15</c:v>
                </c:pt>
                <c:pt idx="1">
                  <c:v>30</c:v>
                </c:pt>
                <c:pt idx="2">
                  <c:v>45</c:v>
                </c:pt>
                <c:pt idx="3">
                  <c:v>60</c:v>
                </c:pt>
                <c:pt idx="4">
                  <c:v>75</c:v>
                </c:pt>
                <c:pt idx="5">
                  <c:v>90</c:v>
                </c:pt>
              </c:numCache>
            </c:numRef>
          </c:xVal>
          <c:yVal>
            <c:numRef>
              <c:f>Sheet2!$L$2:$L$7</c:f>
              <c:numCache>
                <c:formatCode>0%</c:formatCode>
                <c:ptCount val="6"/>
                <c:pt idx="0">
                  <c:v>0.44409999999999999</c:v>
                </c:pt>
                <c:pt idx="1">
                  <c:v>0.44379999999999997</c:v>
                </c:pt>
                <c:pt idx="2">
                  <c:v>0.44409999999999999</c:v>
                </c:pt>
                <c:pt idx="3">
                  <c:v>0.44379999999999997</c:v>
                </c:pt>
                <c:pt idx="4">
                  <c:v>0.44379999999999997</c:v>
                </c:pt>
                <c:pt idx="5">
                  <c:v>0.44379999999999997</c:v>
                </c:pt>
              </c:numCache>
            </c:numRef>
          </c:yVal>
          <c:smooth val="0"/>
          <c:extLst>
            <c:ext xmlns:c16="http://schemas.microsoft.com/office/drawing/2014/chart" uri="{C3380CC4-5D6E-409C-BE32-E72D297353CC}">
              <c16:uniqueId val="{00000000-C399-4EA8-B2D8-099EF4471423}"/>
            </c:ext>
          </c:extLst>
        </c:ser>
        <c:ser>
          <c:idx val="1"/>
          <c:order val="1"/>
          <c:tx>
            <c:strRef>
              <c:f>Sheet2!$C$1</c:f>
              <c:strCache>
                <c:ptCount val="1"/>
                <c:pt idx="0">
                  <c:v>Helium</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xVal>
            <c:numRef>
              <c:f>Sheet2!$A$2:$A$7</c:f>
              <c:numCache>
                <c:formatCode>General</c:formatCode>
                <c:ptCount val="6"/>
                <c:pt idx="0">
                  <c:v>15</c:v>
                </c:pt>
                <c:pt idx="1">
                  <c:v>30</c:v>
                </c:pt>
                <c:pt idx="2">
                  <c:v>45</c:v>
                </c:pt>
                <c:pt idx="3">
                  <c:v>60</c:v>
                </c:pt>
                <c:pt idx="4">
                  <c:v>75</c:v>
                </c:pt>
                <c:pt idx="5">
                  <c:v>90</c:v>
                </c:pt>
              </c:numCache>
            </c:numRef>
          </c:xVal>
          <c:yVal>
            <c:numRef>
              <c:f>Sheet2!$M$2:$M$7</c:f>
              <c:numCache>
                <c:formatCode>0%</c:formatCode>
                <c:ptCount val="6"/>
                <c:pt idx="0">
                  <c:v>0.41820000000000002</c:v>
                </c:pt>
                <c:pt idx="1">
                  <c:v>0.42349999999999999</c:v>
                </c:pt>
                <c:pt idx="2">
                  <c:v>0.42299999999999999</c:v>
                </c:pt>
                <c:pt idx="3">
                  <c:v>0.41799999999999998</c:v>
                </c:pt>
                <c:pt idx="4">
                  <c:v>0.42330000000000001</c:v>
                </c:pt>
                <c:pt idx="5">
                  <c:v>0.41799999999999998</c:v>
                </c:pt>
              </c:numCache>
            </c:numRef>
          </c:yVal>
          <c:smooth val="0"/>
          <c:extLst>
            <c:ext xmlns:c16="http://schemas.microsoft.com/office/drawing/2014/chart" uri="{C3380CC4-5D6E-409C-BE32-E72D297353CC}">
              <c16:uniqueId val="{00000001-C399-4EA8-B2D8-099EF4471423}"/>
            </c:ext>
          </c:extLst>
        </c:ser>
        <c:ser>
          <c:idx val="2"/>
          <c:order val="2"/>
          <c:tx>
            <c:strRef>
              <c:f>Sheet2!$D$1</c:f>
              <c:strCache>
                <c:ptCount val="1"/>
                <c:pt idx="0">
                  <c:v>Hydrogen</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xVal>
            <c:numRef>
              <c:f>Sheet2!$A$2:$A$7</c:f>
              <c:numCache>
                <c:formatCode>General</c:formatCode>
                <c:ptCount val="6"/>
                <c:pt idx="0">
                  <c:v>15</c:v>
                </c:pt>
                <c:pt idx="1">
                  <c:v>30</c:v>
                </c:pt>
                <c:pt idx="2">
                  <c:v>45</c:v>
                </c:pt>
                <c:pt idx="3">
                  <c:v>60</c:v>
                </c:pt>
                <c:pt idx="4">
                  <c:v>75</c:v>
                </c:pt>
                <c:pt idx="5">
                  <c:v>90</c:v>
                </c:pt>
              </c:numCache>
            </c:numRef>
          </c:xVal>
          <c:yVal>
            <c:numRef>
              <c:f>Sheet2!$N$2:$N$7</c:f>
              <c:numCache>
                <c:formatCode>0%</c:formatCode>
                <c:ptCount val="6"/>
                <c:pt idx="0">
                  <c:v>0.46560000000000001</c:v>
                </c:pt>
                <c:pt idx="1">
                  <c:v>0.46429999999999999</c:v>
                </c:pt>
                <c:pt idx="2">
                  <c:v>0.4642</c:v>
                </c:pt>
                <c:pt idx="3">
                  <c:v>0.46429999999999999</c:v>
                </c:pt>
                <c:pt idx="4">
                  <c:v>0.46450000000000002</c:v>
                </c:pt>
                <c:pt idx="5">
                  <c:v>0.46429999999999999</c:v>
                </c:pt>
              </c:numCache>
            </c:numRef>
          </c:yVal>
          <c:smooth val="0"/>
          <c:extLst>
            <c:ext xmlns:c16="http://schemas.microsoft.com/office/drawing/2014/chart" uri="{C3380CC4-5D6E-409C-BE32-E72D297353CC}">
              <c16:uniqueId val="{00000002-C399-4EA8-B2D8-099EF4471423}"/>
            </c:ext>
          </c:extLst>
        </c:ser>
        <c:dLbls>
          <c:showLegendKey val="0"/>
          <c:showVal val="0"/>
          <c:showCatName val="0"/>
          <c:showSerName val="0"/>
          <c:showPercent val="0"/>
          <c:showBubbleSize val="0"/>
        </c:dLbls>
        <c:axId val="928741184"/>
        <c:axId val="928743152"/>
      </c:scatterChart>
      <c:valAx>
        <c:axId val="9287411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en-US" sz="1400" b="1" i="0" u="none" strike="noStrike" kern="1200" cap="all" baseline="0">
                    <a:solidFill>
                      <a:srgbClr val="000000"/>
                    </a:solidFill>
                    <a:latin typeface="+mn-lt"/>
                    <a:ea typeface="+mn-ea"/>
                    <a:cs typeface="+mn-cs"/>
                  </a:defRPr>
                </a:pPr>
                <a:r>
                  <a:rPr lang="en-US"/>
                  <a:t>Production Scale (Tonnes Per day)</a:t>
                </a:r>
              </a:p>
            </c:rich>
          </c:tx>
          <c:layout>
            <c:manualLayout>
              <c:xMode val="edge"/>
              <c:yMode val="edge"/>
              <c:x val="0.21316076888740471"/>
              <c:y val="0.93138268228588028"/>
            </c:manualLayout>
          </c:layout>
          <c:overlay val="0"/>
          <c:spPr>
            <a:noFill/>
            <a:ln>
              <a:noFill/>
            </a:ln>
            <a:effectLst/>
          </c:spPr>
          <c:txPr>
            <a:bodyPr rot="0" spcFirstLastPara="1" vertOverflow="ellipsis" vert="horz" wrap="square" anchor="ctr" anchorCtr="1"/>
            <a:lstStyle/>
            <a:p>
              <a:pPr>
                <a:defRPr lang="en-US" sz="1400" b="1" i="0" u="none" strike="noStrike" kern="1200" cap="all"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0" i="0" u="none" strike="noStrike" kern="1200" cap="all" baseline="0">
                <a:solidFill>
                  <a:srgbClr val="000000"/>
                </a:solidFill>
                <a:latin typeface="+mn-lt"/>
                <a:ea typeface="+mn-ea"/>
                <a:cs typeface="+mn-cs"/>
              </a:defRPr>
            </a:pPr>
            <a:endParaRPr lang="en-US"/>
          </a:p>
        </c:txPr>
        <c:crossAx val="928743152"/>
        <c:crosses val="autoZero"/>
        <c:crossBetween val="midCat"/>
      </c:valAx>
      <c:valAx>
        <c:axId val="928743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1" i="0" u="none" strike="noStrike" kern="1200" cap="all" baseline="0">
                    <a:solidFill>
                      <a:srgbClr val="000000"/>
                    </a:solidFill>
                    <a:latin typeface="+mn-lt"/>
                    <a:ea typeface="+mn-ea"/>
                    <a:cs typeface="+mn-cs"/>
                  </a:defRPr>
                </a:pPr>
                <a:r>
                  <a:rPr lang="en-US"/>
                  <a:t>Efficiency (%)</a:t>
                </a:r>
              </a:p>
            </c:rich>
          </c:tx>
          <c:layout>
            <c:manualLayout>
              <c:xMode val="edge"/>
              <c:yMode val="edge"/>
              <c:x val="1.1550283600560702E-2"/>
              <c:y val="0.29436163343015781"/>
            </c:manualLayout>
          </c:layout>
          <c:overlay val="0"/>
          <c:spPr>
            <a:noFill/>
            <a:ln>
              <a:noFill/>
            </a:ln>
            <a:effectLst/>
          </c:spPr>
          <c:txPr>
            <a:bodyPr rot="-5400000" spcFirstLastPara="1" vertOverflow="ellipsis" vert="horz" wrap="square" anchor="ctr" anchorCtr="1"/>
            <a:lstStyle/>
            <a:p>
              <a:pPr>
                <a:defRPr lang="en-US" sz="1400" b="1" i="0" u="none" strike="noStrike" kern="1200" cap="all" baseline="0">
                  <a:solidFill>
                    <a:srgbClr val="000000"/>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1400" b="0" i="0" u="none" strike="noStrike" kern="1200" cap="all" baseline="0">
                <a:solidFill>
                  <a:srgbClr val="000000"/>
                </a:solidFill>
                <a:latin typeface="+mn-lt"/>
                <a:ea typeface="+mn-ea"/>
                <a:cs typeface="+mn-cs"/>
              </a:defRPr>
            </a:pPr>
            <a:endParaRPr lang="en-US"/>
          </a:p>
        </c:txPr>
        <c:crossAx val="9287411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400" b="1" i="0" u="none" strike="noStrike" kern="1200" cap="all" baseline="0">
          <a:solidFill>
            <a:srgbClr val="000000"/>
          </a:solidFill>
          <a:latin typeface="+mn-lt"/>
          <a:ea typeface="+mn-ea"/>
          <a:cs typeface="+mn-cs"/>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$146.5 MM </a:t>
            </a:r>
          </a:p>
        </c:rich>
      </c:tx>
      <c:layout>
        <c:manualLayout>
          <c:xMode val="edge"/>
          <c:yMode val="edge"/>
          <c:x val="0.6863212693795071"/>
          <c:y val="2.7716633865012574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v>Contributions To Bare Module Cost</c:v>
          </c:tx>
          <c:explosion val="4"/>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CF9-4E47-AED8-6BDF5E72A0F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CF9-4E47-AED8-6BDF5E72A0F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CF9-4E47-AED8-6BDF5E72A0F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CF9-4E47-AED8-6BDF5E72A0F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CF9-4E47-AED8-6BDF5E72A0FF}"/>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6CF9-4E47-AED8-6BDF5E72A0F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6CF9-4E47-AED8-6BDF5E72A0FF}"/>
              </c:ext>
            </c:extLst>
          </c:dPt>
          <c:dLbls>
            <c:dLbl>
              <c:idx val="0"/>
              <c:layout>
                <c:manualLayout>
                  <c:x val="-2.5933115411233425E-2"/>
                  <c:y val="5.4623811076439807E-2"/>
                </c:manualLayout>
              </c:layout>
              <c:spPr>
                <a:solidFill>
                  <a:srgbClr val="95001A"/>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CF9-4E47-AED8-6BDF5E72A0FF}"/>
                </c:ext>
              </c:extLst>
            </c:dLbl>
            <c:dLbl>
              <c:idx val="1"/>
              <c:layout>
                <c:manualLayout>
                  <c:x val="-6.7535497666371763E-2"/>
                  <c:y val="-4.9442546473374791E-3"/>
                </c:manualLayout>
              </c:layout>
              <c:spPr>
                <a:solidFill>
                  <a:srgbClr val="C050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CF9-4E47-AED8-6BDF5E72A0FF}"/>
                </c:ext>
              </c:extLst>
            </c:dLbl>
            <c:dLbl>
              <c:idx val="2"/>
              <c:layout>
                <c:manualLayout>
                  <c:x val="-4.5761089730691838E-2"/>
                  <c:y val="5.813291151671866E-3"/>
                </c:manualLayout>
              </c:layout>
              <c:spPr>
                <a:solidFill>
                  <a:srgbClr val="045EA7"/>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CF9-4E47-AED8-6BDF5E72A0FF}"/>
                </c:ext>
              </c:extLst>
            </c:dLbl>
            <c:dLbl>
              <c:idx val="3"/>
              <c:layout>
                <c:manualLayout>
                  <c:x val="-4.9942928538979102E-2"/>
                  <c:y val="8.618781925961232E-3"/>
                </c:manualLayout>
              </c:layout>
              <c:spPr>
                <a:solidFill>
                  <a:srgbClr val="F2C10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CF9-4E47-AED8-6BDF5E72A0FF}"/>
                </c:ext>
              </c:extLst>
            </c:dLbl>
            <c:dLbl>
              <c:idx val="4"/>
              <c:layout>
                <c:manualLayout>
                  <c:x val="2.6441154314733397E-2"/>
                  <c:y val="-5.7910741963376401E-2"/>
                </c:manualLayout>
              </c:layout>
              <c:spPr>
                <a:solidFill>
                  <a:srgbClr val="0014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CF9-4E47-AED8-6BDF5E72A0FF}"/>
                </c:ext>
              </c:extLst>
            </c:dLbl>
            <c:dLbl>
              <c:idx val="5"/>
              <c:layout>
                <c:manualLayout>
                  <c:x val="6.8613315721771564E-3"/>
                  <c:y val="3.1671382859247921E-2"/>
                </c:manualLayout>
              </c:layout>
              <c:spPr>
                <a:solidFill>
                  <a:srgbClr val="44464B"/>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CF9-4E47-AED8-6BDF5E72A0FF}"/>
                </c:ext>
              </c:extLst>
            </c:dLbl>
            <c:dLbl>
              <c:idx val="6"/>
              <c:layout>
                <c:manualLayout>
                  <c:x val="1.178932594445997E-2"/>
                  <c:y val="3.6454575492472177E-2"/>
                </c:manualLayout>
              </c:layout>
              <c:spPr>
                <a:solidFill>
                  <a:srgbClr val="59001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CF9-4E47-AED8-6BDF5E72A0FF}"/>
                </c:ext>
              </c:extLst>
            </c:dLbl>
            <c:spPr>
              <a:solidFill>
                <a:srgbClr val="F2C10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Sheet1!$K$2:$Q$2</c:f>
              <c:strCache>
                <c:ptCount val="7"/>
                <c:pt idx="0">
                  <c:v>Compressor</c:v>
                </c:pt>
                <c:pt idx="1">
                  <c:v>DFE/Turbine</c:v>
                </c:pt>
                <c:pt idx="2">
                  <c:v>Knockout Drum</c:v>
                </c:pt>
                <c:pt idx="3">
                  <c:v>Heat Exchangers</c:v>
                </c:pt>
                <c:pt idx="4">
                  <c:v>Electrolyzers</c:v>
                </c:pt>
                <c:pt idx="5">
                  <c:v>Cold Box</c:v>
                </c:pt>
                <c:pt idx="6">
                  <c:v>Cryogenic Storage</c:v>
                </c:pt>
              </c:strCache>
            </c:strRef>
          </c:cat>
          <c:val>
            <c:numRef>
              <c:f>Sheet1!$K$3:$Q$3</c:f>
              <c:numCache>
                <c:formatCode>"$"#,##0.00_);[Red]\("$"#,##0.00\)</c:formatCode>
                <c:ptCount val="7"/>
                <c:pt idx="0">
                  <c:v>23162670.43</c:v>
                </c:pt>
                <c:pt idx="1">
                  <c:v>8476020.3399999999</c:v>
                </c:pt>
                <c:pt idx="2">
                  <c:v>300748.34999999998</c:v>
                </c:pt>
                <c:pt idx="3">
                  <c:v>7292710.2600000007</c:v>
                </c:pt>
                <c:pt idx="4">
                  <c:v>89100000</c:v>
                </c:pt>
                <c:pt idx="5">
                  <c:v>2015050.46</c:v>
                </c:pt>
                <c:pt idx="6" formatCode="_(&quot;$&quot;* #,##0.00_);_(&quot;$&quot;* \(#,##0.00\);_(&quot;$&quot;* &quot;-&quot;??_);_(@_)">
                  <c:v>4000000</c:v>
                </c:pt>
              </c:numCache>
            </c:numRef>
          </c:val>
          <c:extLst>
            <c:ext xmlns:c16="http://schemas.microsoft.com/office/drawing/2014/chart" uri="{C3380CC4-5D6E-409C-BE32-E72D297353CC}">
              <c16:uniqueId val="{0000000E-6CF9-4E47-AED8-6BDF5E72A0F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115168524515215"/>
          <c:y val="8.674084248964338E-2"/>
          <c:w val="0.23404656643429314"/>
          <c:h val="0.3831076064482422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$57.4 MM </a:t>
            </a:r>
          </a:p>
        </c:rich>
      </c:tx>
      <c:layout>
        <c:manualLayout>
          <c:xMode val="edge"/>
          <c:yMode val="edge"/>
          <c:x val="0.64190221436879191"/>
          <c:y val="5.5433267730025148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v>Contributions To Bare Module Cost</c:v>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08E-4FFC-9B65-70324CD3F68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08E-4FFC-9B65-70324CD3F68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08E-4FFC-9B65-70324CD3F68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08E-4FFC-9B65-70324CD3F68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08E-4FFC-9B65-70324CD3F68E}"/>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08E-4FFC-9B65-70324CD3F68E}"/>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D08E-4FFC-9B65-70324CD3F68E}"/>
              </c:ext>
            </c:extLst>
          </c:dPt>
          <c:dLbls>
            <c:dLbl>
              <c:idx val="0"/>
              <c:layout>
                <c:manualLayout>
                  <c:x val="-4.7362571520261645E-2"/>
                  <c:y val="-7.2511079015103702E-2"/>
                </c:manualLayout>
              </c:layout>
              <c:spPr>
                <a:solidFill>
                  <a:srgbClr val="95001A"/>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08E-4FFC-9B65-70324CD3F68E}"/>
                </c:ext>
              </c:extLst>
            </c:dLbl>
            <c:dLbl>
              <c:idx val="1"/>
              <c:layout>
                <c:manualLayout>
                  <c:x val="3.4832828551977522E-2"/>
                  <c:y val="-4.0241715236248497E-2"/>
                </c:manualLayout>
              </c:layout>
              <c:spPr>
                <a:solidFill>
                  <a:srgbClr val="C0504D"/>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08E-4FFC-9B65-70324CD3F68E}"/>
                </c:ext>
              </c:extLst>
            </c:dLbl>
            <c:dLbl>
              <c:idx val="2"/>
              <c:layout>
                <c:manualLayout>
                  <c:x val="2.7043012989518413E-2"/>
                  <c:y val="-8.129703370910105E-3"/>
                </c:manualLayout>
              </c:layout>
              <c:spPr>
                <a:solidFill>
                  <a:srgbClr val="045EA7"/>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08E-4FFC-9B65-70324CD3F68E}"/>
                </c:ext>
              </c:extLst>
            </c:dLbl>
            <c:dLbl>
              <c:idx val="3"/>
              <c:layout>
                <c:manualLayout>
                  <c:x val="3.7342911149913012E-2"/>
                  <c:y val="3.4608691325304676E-3"/>
                </c:manualLayout>
              </c:layout>
              <c:spPr>
                <a:solidFill>
                  <a:srgbClr val="F2C10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08E-4FFC-9B65-70324CD3F68E}"/>
                </c:ext>
              </c:extLst>
            </c:dLbl>
            <c:dLbl>
              <c:idx val="5"/>
              <c:layout>
                <c:manualLayout>
                  <c:x val="3.343256710270695E-2"/>
                  <c:y val="3.8819219019459693E-2"/>
                </c:manualLayout>
              </c:layout>
              <c:spPr>
                <a:solidFill>
                  <a:srgbClr val="44464B"/>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08E-4FFC-9B65-70324CD3F68E}"/>
                </c:ext>
              </c:extLst>
            </c:dLbl>
            <c:dLbl>
              <c:idx val="6"/>
              <c:layout>
                <c:manualLayout>
                  <c:x val="3.0356708919193731E-2"/>
                  <c:y val="4.8774073642441455E-2"/>
                </c:manualLayout>
              </c:layout>
              <c:spPr>
                <a:solidFill>
                  <a:srgbClr val="59001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08E-4FFC-9B65-70324CD3F68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Sheet1!$K$7:$Q$7</c:f>
              <c:strCache>
                <c:ptCount val="7"/>
                <c:pt idx="0">
                  <c:v>Compressor</c:v>
                </c:pt>
                <c:pt idx="1">
                  <c:v>DFE/Turbine</c:v>
                </c:pt>
                <c:pt idx="2">
                  <c:v>Knockout Drum</c:v>
                </c:pt>
                <c:pt idx="3">
                  <c:v>Heat Exchangers</c:v>
                </c:pt>
                <c:pt idx="5">
                  <c:v>Cold Box</c:v>
                </c:pt>
                <c:pt idx="6">
                  <c:v>Cryogenic Storage</c:v>
                </c:pt>
              </c:strCache>
            </c:strRef>
          </c:cat>
          <c:val>
            <c:numRef>
              <c:f>Sheet1!$K$8:$Q$8</c:f>
              <c:numCache>
                <c:formatCode>"$"#,##0.00_);[Red]\("$"#,##0.00\)</c:formatCode>
                <c:ptCount val="7"/>
                <c:pt idx="0">
                  <c:v>23162670.43</c:v>
                </c:pt>
                <c:pt idx="1">
                  <c:v>8476020.3399999999</c:v>
                </c:pt>
                <c:pt idx="2">
                  <c:v>300748.34999999998</c:v>
                </c:pt>
                <c:pt idx="3">
                  <c:v>7292710.2600000007</c:v>
                </c:pt>
                <c:pt idx="5">
                  <c:v>2015050.46</c:v>
                </c:pt>
                <c:pt idx="6">
                  <c:v>4000000</c:v>
                </c:pt>
              </c:numCache>
            </c:numRef>
          </c:val>
          <c:extLst>
            <c:ext xmlns:c16="http://schemas.microsoft.com/office/drawing/2014/chart" uri="{C3380CC4-5D6E-409C-BE32-E72D297353CC}">
              <c16:uniqueId val="{0000000E-D08E-4FFC-9B65-70324CD3F68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4"/>
        <c:delete val="1"/>
      </c:legendEntry>
      <c:layout>
        <c:manualLayout>
          <c:xMode val="edge"/>
          <c:yMode val="edge"/>
          <c:x val="0.6510781138658478"/>
          <c:y val="0.1057906813621569"/>
          <c:w val="0.18232946371099495"/>
          <c:h val="0.3283779483842075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3-04-22T20:26:51.183" idx="4">
    <p:pos x="10" y="10"/>
    <p:text>the point made here is redundant with slide 2</p:text>
    <p:extLst>
      <p:ext uri="{C676402C-5697-4E1C-873F-D02D1690AC5C}">
        <p15:threadingInfo xmlns:p15="http://schemas.microsoft.com/office/powerpoint/2012/main" timeZoneBias="240"/>
      </p:ext>
    </p:extLst>
  </p:cm>
  <p:cm authorId="3" dt="2023-04-22T20:28:42.460" idx="7">
    <p:pos x="10" y="106"/>
    <p:text>if i rephrased it to say something like we would emit 1.8 B tons less of CO2 annually if we switched to LH2, would that work?</p:text>
    <p:extLst>
      <p:ext uri="{C676402C-5697-4E1C-873F-D02D1690AC5C}">
        <p15:threadingInfo xmlns:p15="http://schemas.microsoft.com/office/powerpoint/2012/main" timeZoneBias="240">
          <p15:parentCm authorId="2" idx="4"/>
        </p15:threadingInfo>
      </p:ext>
    </p:extLst>
  </p:cm>
  <p:cm authorId="2" dt="2023-04-22T20:45:47.169" idx="5">
    <p:pos x="10" y="202"/>
    <p:text>yeah, and then put this after the 'liquid hydrogen can replace fossil fuels' slide</p:text>
    <p:extLst>
      <p:ext uri="{C676402C-5697-4E1C-873F-D02D1690AC5C}">
        <p15:threadingInfo xmlns:p15="http://schemas.microsoft.com/office/powerpoint/2012/main" timeZoneBias="240">
          <p15:parentCm authorId="2" idx="4"/>
        </p15:threadingInfo>
      </p:ext>
    </p:extLst>
  </p:cm>
  <p:cm authorId="3" dt="2023-04-22T20:59:32.076" idx="8">
    <p:pos x="10" y="298"/>
    <p:text>ok. will fix</p:text>
    <p:extLst>
      <p:ext uri="{C676402C-5697-4E1C-873F-D02D1690AC5C}">
        <p15:threadingInfo xmlns:p15="http://schemas.microsoft.com/office/powerpoint/2012/main" timeZoneBias="240">
          <p15:parentCm authorId="2" idx="4"/>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4-22T18:47:22.758" idx="5">
    <p:pos x="10" y="10"/>
    <p:text>Combine with previous slide.</p:text>
    <p:extLst>
      <p:ext uri="{C676402C-5697-4E1C-873F-D02D1690AC5C}">
        <p15:threadingInfo xmlns:p15="http://schemas.microsoft.com/office/powerpoint/2012/main" timeZoneBias="240"/>
      </p:ext>
    </p:extLst>
  </p:cm>
  <p:cm authorId="2" dt="2023-04-22T20:26:32.087" idx="3">
    <p:pos x="10" y="106"/>
    <p:text>the way i am planning the script makes more sense for SMR and electrolysis to be on separate slides, with little to no effect on the length of the presentation</p:text>
    <p:extLst>
      <p:ext uri="{C676402C-5697-4E1C-873F-D02D1690AC5C}">
        <p15:threadingInfo xmlns:p15="http://schemas.microsoft.com/office/powerpoint/2012/main" timeZoneBias="240">
          <p15:parentCm authorId="3" idx="5"/>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3-04-23T16:13:32.466" idx="9">
    <p:pos x="10" y="10"/>
    <p:text>Reasons
You cannot have accurate design w/o designing BAHX. Mostly you need to calculate the pressure drops, which inform the process
Optimization of process depends on how well the BAHX are designed
Having a super small pressure drop is good because it lower Neon compressor power requirement (large cost driver)
Smaller pressure drop lowers heat transfer coefficient 
Adam: Avg Heat transfer coefficient should be ~150 
BAHX: brazed aluminum plate fin heat exchanger.
have to make it clear what it is, first, and what it is being used for
mention Fabiano's help
start with real BAHX image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3-04-24T10:30:30.554" idx="9">
    <p:pos x="3819" y="934"/>
    <p:text>fix this</p:text>
    <p:extLst>
      <p:ext uri="{C676402C-5697-4E1C-873F-D02D1690AC5C}">
        <p15:threadingInfo xmlns:p15="http://schemas.microsoft.com/office/powerpoint/2012/main" timeZoneBias="240"/>
      </p:ext>
    </p:extLst>
  </p:cm>
  <p:cm authorId="3" dt="2023-04-24T10:30:38.170" idx="10">
    <p:pos x="7558" y="896"/>
    <p:text>fix this</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3-04-22T15:25:52.521" idx="1">
    <p:pos x="10" y="10"/>
    <p:text>probably delete this slide</p:text>
    <p:extLst>
      <p:ext uri="{C676402C-5697-4E1C-873F-D02D1690AC5C}">
        <p15:threadingInfo xmlns:p15="http://schemas.microsoft.com/office/powerpoint/2012/main" timeZoneBias="240"/>
      </p:ext>
    </p:extLst>
  </p:cm>
  <p:cm authorId="3" dt="2023-04-22T18:59:19.369" idx="6">
    <p:pos x="10" y="106"/>
    <p:text>no i like it. just needs to be packaged properly. check out the new intro slides i added</p:text>
    <p:extLst>
      <p:ext uri="{C676402C-5697-4E1C-873F-D02D1690AC5C}">
        <p15:threadingInfo xmlns:p15="http://schemas.microsoft.com/office/powerpoint/2012/main" timeZoneBias="240">
          <p15:parentCm authorId="2" idx="1"/>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3-04-23T16:21:23.200" idx="7">
    <p:pos x="10" y="10"/>
    <p:text>Reasons
You cannot have accurate design w/o designing BAHX. Mostly you need to calculate the pressure drops, which inform the process
Optimization of process depends on how well the BAHX are designed
Having a super small pressure drop is good because it lower Neon compressor power requirement (large cost driver)
Smaller pressure drop lowers heat transfer coefficient 
Adam: Avg Heat transfer coefficient should be ~150 
BAHX: brazed aluminum plate fin heat exchanger.
have to make it clear what it is, first, and what it is being used for
mention Fabiano's help
start with real BAHX image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3-04-23T16:21:39.065" idx="8">
    <p:pos x="10" y="10"/>
    <p:text>not understood by many
Reasons
You cannot have accurate design w/o designing BAHX. Mostly you need to calculate the pressure drops, which inform the process
Optimization of process depends on how well the BAHX are designed
Having a super small pressure drop is good because it lower Neon compressor power requirement (large cost driver)
Smaller pressure drop lowers heat transfer coefficient 
Adam: Avg Heat transfer coefficient should be ~150</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4T23:52:49.787"/>
    </inkml:context>
    <inkml:brush xml:id="br0">
      <inkml:brushProperty name="width" value="0.05" units="cm"/>
      <inkml:brushProperty name="height" value="0.05" units="cm"/>
      <inkml:brushProperty name="color" value="#E71224"/>
    </inkml:brush>
  </inkml:definitions>
  <inkml:trace contextRef="#ctx0" brushRef="#br0">0 1770 24575,'13'0'0,"14"-7"0,-11-1 0,19-13 0,-5-2 0,0-6 0,8-9 0,-9 8 0,10-17 0,-8 16 0,19-28 0,-8 16 0,10-18 0,-10 12 0,8-12 0,-7 10 0,10-10 0,-3 10 0,1 0 0,0 0 0,0-1 0,0 1 0,0 0 0,-2 9 0,0 2 0,-3 8 0,1 1 0,-8 1 0,5 6 0,-5 2 0,-1 1 0,7 4 0,-15-4 0,7 6 0,-9 0 0,9 0 0,-7 1 0,7-1 0,-9 0 0,1 7 0,-8-4 0,6 4 0,-13-5 0,13 5 0,-5-4 0,-1 5 0,6-7 0,0 0 0,3-1 0,-3 7 0,0-4 0,-6 4 0,1 0 0,4-5 0,-11 5 0,11 1 0,-4-6 0,6 12 0,1-12 0,-1 11 0,1-10 0,-1 4 0,0 0 0,1-5 0,7 11 0,-5-11 0,13 5 0,-13 0 0,14-6 0,6 5 0,-10-6 0,17 7 0,-28-4 0,15 3 0,-15-5 0,7 5 0,-1-4 0,-5 5 0,5-1 0,-8 3 0,1-1 0,-1 6 0,0-12 0,-6 11 0,5-10 0,-6 10 0,8-11 0,-1 12 0,0-12 0,22 11 0,-17-4 0,16 6 0,-12 0 0,1 0 0,1 0 0,6 0 0,3 0 0,1 0 0,16 0 0,-16 0 0,17 0 0,-8 0 0,10 0 0,0 0 0,0 0 0,10 0 0,-7 0 0,-12 0 0,1 0 0,18 0 0,-23 3 0,-1 1 0,25 6 0,-9 7 0,19 1 0,-8 0-357,-29-8 0,0-1 357,43 9 0,-44-8 0,1-1 0,0 1 0,0-1 0,43 10 0,-38-5 0,1 0 0,-4-4 0,-1 1 0,0 7 0,0 0 0,-1-3 0,0-1 0,0 0 0,0 1 0,-5 3 0,0-1 0,5-2 0,0-1 0,0 5 0,-1 0 0,-4 0 0,1-1 0,16 2 0,0 0-607,-9 4 0,0 0 607,9-3 0,4 1 0,23 15 0,2 1 0,-18-8 0,-2-3-945,10 2 1,-1 2 944,-3 4 0,-4 0 0,-16-12 0,-2 0-648,5 7 0,3 2 648,12 4 0,-1 0 0,-18-10 0,0 1 0,25 16 0,1 1-514,-16-11 1,0-1 513,13 6 0,1 0 0,-13-7 0,1 0 0,12 8 0,2-1 0,-1-4 0,-2 1 0,-3 3 0,0-1 0,4-3 0,-2-2 0,-18-7 0,-1 1 0,25 11 0,0 1 0,-21-11 0,1 1 0,20 10 0,5 2 0,-24-10 0,1 0 0,-2 0 0,15 4 0,-1 1 0,-13-5 0,1 1 0,-2-2 0,9 4 0,-2-3 0,1 2 0,0 0 0,1 0 0,-3-1-21,-15-6 0,-2 0 21,9 9 0,2 2 0,4-3 0,0 1 0,-4 3 0,1 0 0,2-4 0,1-2 0,1 5 0,-2-2 0,-18-8 0,1 0 0,20 10 0,2 1 120,-8-6 1,0-1-121,1 0 0,1 1 0,-1 0 0,0 0 0,7 1 0,-3-1 0,-21-7 0,-1 0 409,12 4 0,4 2-409,-2 0 0,4 1 0,-5-1 0,-3-1 0,2 0-168,20 9 1,10 3 0,-11-5 167,-26-9 0,-2-2 0,34 14 0,3 0-348,-21-9 0,-1 1 348,13 7 0,2-1 0,-6-3 0,0-1 0,12 5 0,1 1 0,-11-1 0,0 0 0,4-5 0,-1 2 0,-2 8 0,-1 1 0,-4-10 0,1-2 0,1 5 0,0 2 0,1-1 0,-1-1 0,-2-5 0,1 2 0,3 10 0,1-1 0,-6-9 0,2-2 0,8 7 0,0-1 0,-8-6 0,1 0 0,-8-2 0,3 1 0,-3 0 0,11 4 0,1 0-282,-1 0 1,5 3 0,-8-4 281,-14-6 0,0-2 0,8 4 0,6 2 0,-7-3-370,-15-3 0,-2 0 370,34 12 0,2 1 0,-27-10 0,-1 1 0,14 8 0,2-1 0,-9-5 0,2 1 0,6 4 0,2 1 0,-1-1 0,0 1 153,1 1 1,0 0-154,-1 0 0,1 1 0,2 3 0,-1 1 0,-1-5 0,-1 0 0,3 5 0,0 2 0,-2-2 0,4 2 0,-1-4 0,6 3 0,-5-2 0,-20-9 0,-3-2 0,3 2-231,23 9 1,6 2 0,-6-3 230,4 0 0,-6-4 0,-17-6 0,0-2 519,13 2 1,-2-2-520,-26-6 0,-1 1 0,23 6 0,1 1 0,-18-4 0,0 1 0,10 2 0,-2-1 252,-14-6 1,-3-1-253,6 5 0,0-1 0,0-7 0,-1 0 0,-4 2 0,1 1 0,17 8 0,2-1 0,-11-8 0,-1 0 0,-3 8 0,0-1 0,3-10 0,0 0 0,3 10 0,-1 0 0,36 6 0,-23-2 0,-2 2 0,7 3 308,-9-3 0,1 2-308,-23-12 0,0 0 0,34 20 0,4 3 0,-21-14 0,-2-1 0,1 3 0,0 1 0,0-2 0,-4-2 2203,16 11-2203,-26-21 0,0 1 0,38 29 0,5-14 0,-16 4 0,8 2 0,-12-9 0,-8 6 0,4-8 0,-15-3 1205,6 2-1205,-10-2 835,1 0-835,0-7 1348,-9 4-1348,-1-5 538,12 12-538,-8-10 0,11 8 0,-8-16 0,-5 12 0,-1-13 0,7 14 0,-6-7 0,7 1 0,10 7 0,-6-7 0,6 9 0,0-1 0,-7-7 0,16 6 0,-16-6 0,8 0 0,-1 6 0,-7-6 0,7 0 0,11 18 0,-23-16 0,21 10 0,-26-8 0,0-6 0,-3 6 0,1-6 0,-7 4 0,7-4 0,-9-1 0,0-2 0,1 1 0,7-5 0,-5 5 0,-1 0 0,5-5 0,-18 4 0,18-5 0,7 5 0,-9 2 0,17 1 0,-22-3 0,0-5 0,1-1 0,-1 0 0,0 0 0,1 0 0,-1 0 0,0 1 0,1-1 0,-1 0 0,1 0 0,-1 0 0,0 0 0,9 1 0,-13 6 0,11-5 0,-13 5 0,6-7 0,1 6 0,12 2 0,-10 7 0,3-8 0,-7 6 0,-6-12 0,1 5 0,5-6 0,-13-1 0,6 0 0,0 1 0,-6-1 0,6 0 0,0 1 0,-6-1 0,6 0 0,0 1 0,-6-1 0,6 0 0,-7 0 0,0 0 0,-1-1 0,1-4 0,0 3 0,0-10 0,5 11 0,-3-5 0,3 0 0,-11 5 0,4-11 0,-4 5 0,0-1 0,5-3 0,-5 3 0,0 1 0,4-4 0,-5 9 0,7-10 0,-6 10 0,4-10 0,-10 10 0,10-9 0,-9 8 0,9-8 0,-9 8 0,3-9 0,-5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99F2C2-5B0E-43B2-B97D-CD070B20C7B6}"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5EDBF-326E-41BC-BDAB-9637CC9D0685}" type="slidenum">
              <a:rPr lang="en-US" smtClean="0"/>
              <a:t>‹#›</a:t>
            </a:fld>
            <a:endParaRPr lang="en-US"/>
          </a:p>
        </p:txBody>
      </p:sp>
    </p:spTree>
    <p:extLst>
      <p:ext uri="{BB962C8B-B14F-4D97-AF65-F5344CB8AC3E}">
        <p14:creationId xmlns:p14="http://schemas.microsoft.com/office/powerpoint/2010/main" val="697733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2</a:t>
            </a:fld>
            <a:endParaRPr lang="en-US"/>
          </a:p>
        </p:txBody>
      </p:sp>
    </p:spTree>
    <p:extLst>
      <p:ext uri="{BB962C8B-B14F-4D97-AF65-F5344CB8AC3E}">
        <p14:creationId xmlns:p14="http://schemas.microsoft.com/office/powerpoint/2010/main" val="101781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err="1">
                <a:cs typeface="Calibri"/>
              </a:rPr>
              <a:t>Guille</a:t>
            </a:r>
            <a:r>
              <a:rPr lang="en-US">
                <a:cs typeface="Calibri"/>
              </a:rPr>
              <a:t> -</a:t>
            </a:r>
            <a:endParaRPr lang="en-US"/>
          </a:p>
          <a:p>
            <a:pPr>
              <a:defRPr/>
            </a:pPr>
            <a:endParaRPr lang="en-US"/>
          </a:p>
          <a:p>
            <a:pPr marL="0" marR="0" lvl="0" indent="0" algn="l" defTabSz="914400">
              <a:lnSpc>
                <a:spcPct val="100000"/>
              </a:lnSpc>
              <a:spcBef>
                <a:spcPts val="0"/>
              </a:spcBef>
              <a:spcAft>
                <a:spcPts val="0"/>
              </a:spcAft>
              <a:buClrTx/>
              <a:buSzTx/>
              <a:buFontTx/>
              <a:buNone/>
              <a:tabLst/>
              <a:defRPr/>
            </a:pPr>
            <a:r>
              <a:rPr lang="en-US"/>
              <a:t>April 2022: Air Liquide Las Vegas hydrogen liquefaction facility began operating. Liquefy 30 metric tons per day, steam methane reforming. Primarily consumed by hydrogen fueling stations in California. Total $250M investment as part of 8B Euro commitment to green hydrogen production chain through 2035. By 2030 aims to have 3 GW or approximately 450 MTPD electrolytic hydrogen production.</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Service the California hydrogen fuel cell electric vehicle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(segueing into hydrogen liquefaction):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After being produced, there is the issue of hydrogen storage. Hydrogen liquefaction plants will be ubiquitous and necessary for the hydrogen supply chain much in the same way natural gas liquefaction (LNG) plants exist today, since hydrogen fueling stations and transport by sea will require the higher energy density of liquid hydrogen. </a:t>
            </a:r>
            <a:r>
              <a:rPr lang="en-US" sz="1800">
                <a:effectLst/>
                <a:latin typeface="Times New Roman" panose="02020603050405020304" pitchFamily="18" charset="0"/>
                <a:ea typeface="Times New Roman" panose="02020603050405020304" pitchFamily="18" charset="0"/>
                <a:cs typeface="Calibri" panose="020F0502020204030204" pitchFamily="34" charset="0"/>
              </a:rPr>
              <a:t>Recentl</a:t>
            </a:r>
            <a:r>
              <a:rPr lang="en-US" sz="1800">
                <a:effectLst/>
                <a:latin typeface="Times New Roman" panose="02020603050405020304" pitchFamily="18" charset="0"/>
                <a:ea typeface="Calibri" panose="020F0502020204030204" pitchFamily="34" charset="0"/>
                <a:cs typeface="Calibri" panose="020F0502020204030204" pitchFamily="34" charset="0"/>
              </a:rPr>
              <a:t>y, hydrogen liquefaction plants have proliferated along with electrolysis plants, in anticipation of the larger role hydrogen will occupy in the global economy.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current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example, in April of last year Air Liquide began operating a two hundred fifty million dollar hydrogen liquefaction facility that liquefies thirty metric tons of hydrogen per day, to be primarily consumed by hydrogen fueling stations in California. Actually, all of the hydrogen sourced for this liquefaction plant is produced by SMR as of this moment. The idea is to progressively switch the plant to green hydrogen as it becomes more economically feasible, as part of Air Liquide’s eight billion euro commitment to the green hydrogen production chain through 2035. Their stated goal is to have three gigawatts, or approximately four hundred fifty metric tons per day, of electrolytic hydrogen production capability by 2030.</a:t>
            </a:r>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11</a:t>
            </a:fld>
            <a:endParaRPr lang="en-US"/>
          </a:p>
        </p:txBody>
      </p:sp>
    </p:spTree>
    <p:extLst>
      <p:ext uri="{BB962C8B-B14F-4D97-AF65-F5344CB8AC3E}">
        <p14:creationId xmlns:p14="http://schemas.microsoft.com/office/powerpoint/2010/main" val="22643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 -</a:t>
            </a:r>
            <a:endParaRPr lang="en-US"/>
          </a:p>
          <a:p>
            <a:endParaRPr lang="en-US"/>
          </a:p>
          <a:p>
            <a:r>
              <a:rPr lang="en-US"/>
              <a:t>Current global liquefaction capacity: 350 MTPD (as of 2022)</a:t>
            </a:r>
            <a:endParaRPr lang="en-US">
              <a:cs typeface="Calibri" panose="020F0502020204030204"/>
            </a:endParaRPr>
          </a:p>
          <a:p>
            <a:endParaRPr lang="en-US"/>
          </a:p>
          <a:p>
            <a:r>
              <a:rPr lang="en-US"/>
              <a:t>Script:</a:t>
            </a:r>
            <a:endParaRPr lang="en-US">
              <a:cs typeface="Calibri"/>
            </a:endParaRPr>
          </a:p>
          <a:p>
            <a:r>
              <a:rPr lang="en-US"/>
              <a:t>This table illustrates the recent acceleration in the development of hydrogen liquefaction plants, particularly larger scale plants on the order of 30 metric tons per day.</a:t>
            </a:r>
            <a:endParaRPr lang="en-US">
              <a:cs typeface="Calibri"/>
            </a:endParaRPr>
          </a:p>
          <a:p>
            <a:r>
              <a:rPr lang="en-US" sz="1800">
                <a:effectLst/>
                <a:latin typeface="Times New Roman"/>
                <a:ea typeface="Calibri" panose="020F0502020204030204" pitchFamily="34" charset="0"/>
                <a:cs typeface="Times New Roman"/>
              </a:rPr>
              <a:t>Of particular note is the Air Products plant [point to row]. Air Products is spending five hundred million dollars to build a thirty five metric tons per day green liquid hydrogen plant in Massena, New York. This is a special plant because it is producing its hydrogen entirely via water electrolysis. It will produce electricity for water splitting from a hydroelectric dam along the St. Lawrence River.</a:t>
            </a: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12</a:t>
            </a:fld>
            <a:endParaRPr lang="en-US"/>
          </a:p>
        </p:txBody>
      </p:sp>
    </p:spTree>
    <p:extLst>
      <p:ext uri="{BB962C8B-B14F-4D97-AF65-F5344CB8AC3E}">
        <p14:creationId xmlns:p14="http://schemas.microsoft.com/office/powerpoint/2010/main" val="1176371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Akash -</a:t>
            </a:r>
            <a:endParaRPr lang="en-US"/>
          </a:p>
          <a:p>
            <a:r>
              <a:rPr lang="en-US"/>
              <a:t>An important consideration in the process design is a quantum mechanical effect that arises in the hydrogen molecule. The hydrogen molecule has two spin isomers, ortho and para hydrogen. Para hydrogen is more stable than ortho hydrogen. When hydrogen is liquefied, orthohydrogen spontaneously converts to parahydrogen, releasing unwanted energy that vaporizes the liquid hydrogen. In order to prevent this, hydrogen has to be pre-converted in catalytic converters inserted in two heat exchangers.</a:t>
            </a:r>
          </a:p>
          <a:p>
            <a:endParaRPr lang="en-US"/>
          </a:p>
          <a:p>
            <a:endParaRPr lang="en-US"/>
          </a:p>
          <a:p>
            <a:endParaRPr lang="en-US"/>
          </a:p>
          <a:p>
            <a:endParaRPr lang="en-US"/>
          </a:p>
          <a:p>
            <a:r>
              <a:rPr lang="en-US"/>
              <a:t>reasonably good</a:t>
            </a:r>
            <a:endParaRPr lang="en-US">
              <a:cs typeface="Calibri" panose="020F0502020204030204"/>
            </a:endParaRPr>
          </a:p>
          <a:p>
            <a:endParaRPr lang="en-US"/>
          </a:p>
          <a:p>
            <a:r>
              <a:rPr lang="en-US"/>
              <a:t>diagram is bad. tell them difference</a:t>
            </a:r>
            <a:endParaRPr lang="en-US">
              <a:cs typeface="Calibri"/>
            </a:endParaRPr>
          </a:p>
          <a:p>
            <a:r>
              <a:rPr lang="en-US"/>
              <a:t>detail boiloff problem</a:t>
            </a:r>
            <a:endParaRPr lang="en-US">
              <a:cs typeface="Calibri"/>
            </a:endParaRPr>
          </a:p>
          <a:p>
            <a:endParaRPr lang="en-US"/>
          </a:p>
          <a:p>
            <a:r>
              <a:rPr lang="en-US"/>
              <a:t>Script: </a:t>
            </a:r>
          </a:p>
          <a:p>
            <a:r>
              <a:rPr lang="en-US"/>
              <a:t>Additionally, </a:t>
            </a:r>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14</a:t>
            </a:fld>
            <a:endParaRPr lang="en-US"/>
          </a:p>
        </p:txBody>
      </p:sp>
    </p:spTree>
    <p:extLst>
      <p:ext uri="{BB962C8B-B14F-4D97-AF65-F5344CB8AC3E}">
        <p14:creationId xmlns:p14="http://schemas.microsoft.com/office/powerpoint/2010/main" val="20593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Akash -</a:t>
            </a:r>
            <a:endParaRPr lang="en-US"/>
          </a:p>
          <a:p>
            <a:r>
              <a:rPr lang="en-US"/>
              <a:t>Script: </a:t>
            </a:r>
          </a:p>
          <a:p>
            <a:r>
              <a:rPr lang="en-US"/>
              <a:t>In working through this design project, our team learned that there are two broad categories that shape the structure of a process in a cryogenic liquefaction plant. Those are plant design and plant operation. Combining a specific design configuration and a specific operation configuration leads to an observable metric of performance, such as a return on investment figure, or an energy efficiency figure. Now: to give context to our choice of configuration, we will briefly go through the components of cryogenic plant design and cryogenic plant operation. </a:t>
            </a:r>
          </a:p>
        </p:txBody>
      </p:sp>
      <p:sp>
        <p:nvSpPr>
          <p:cNvPr id="4" name="Slide Number Placeholder 3"/>
          <p:cNvSpPr>
            <a:spLocks noGrp="1"/>
          </p:cNvSpPr>
          <p:nvPr>
            <p:ph type="sldNum" sz="quarter" idx="5"/>
          </p:nvPr>
        </p:nvSpPr>
        <p:spPr/>
        <p:txBody>
          <a:bodyPr/>
          <a:lstStyle/>
          <a:p>
            <a:fld id="{7CB5EDBF-326E-41BC-BDAB-9637CC9D0685}" type="slidenum">
              <a:rPr lang="en-US" smtClean="0"/>
              <a:t>15</a:t>
            </a:fld>
            <a:endParaRPr lang="en-US"/>
          </a:p>
        </p:txBody>
      </p:sp>
    </p:spTree>
    <p:extLst>
      <p:ext uri="{BB962C8B-B14F-4D97-AF65-F5344CB8AC3E}">
        <p14:creationId xmlns:p14="http://schemas.microsoft.com/office/powerpoint/2010/main" val="146119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Akash -</a:t>
            </a:r>
            <a:endParaRPr lang="en-US" dirty="0"/>
          </a:p>
          <a:p>
            <a:r>
              <a:rPr lang="en-US" dirty="0"/>
              <a:t>Script: </a:t>
            </a:r>
          </a:p>
          <a:p>
            <a:r>
              <a:rPr lang="en-US" dirty="0"/>
              <a:t>Cryogenic plant design is dependent on four main parameters. These are the upstream sourcing of hydrogen feedstock, the choice of refrigerant and precooling agents, and the specific refrigeration cycle used. </a:t>
            </a:r>
          </a:p>
          <a:p>
            <a:r>
              <a:rPr lang="en-US" dirty="0"/>
              <a:t>It is important to decide whether it is worth it to externally purchase H2 feedstock or make it. In order to have more control over the process, most H2 liquefaction plants create their hydrogen feedstock using the techniques we mentioned before, such as SMR. </a:t>
            </a:r>
          </a:p>
          <a:p>
            <a:endParaRPr lang="en-US" dirty="0"/>
          </a:p>
          <a:p>
            <a:r>
              <a:rPr lang="en-US" dirty="0"/>
              <a:t>All cryogenic processes have a precooling step to take the feedstock to a sufficiently low temperature in the cheapest way possible, before further cooling is performed. This is usually accomplished by using cheap, externally purchased liquid nitrogen, although some recent, conceptual plant designs contain an additional refrigeration loop with mixed composition refrigerants. </a:t>
            </a:r>
          </a:p>
          <a:p>
            <a:endParaRPr lang="en-US" dirty="0"/>
          </a:p>
          <a:p>
            <a:r>
              <a:rPr lang="en-US" dirty="0"/>
              <a:t>Most importantly, all cryogenic processes have to make a choice of refrigeration cycle to use. There are two main refrigeration cycles used in cryogenic liquefaction processes. These are the Reverse Brayton cycle and the Claude cycle. </a:t>
            </a:r>
          </a:p>
          <a:p>
            <a:r>
              <a:rPr lang="en-US" dirty="0"/>
              <a:t>(Figures of both)</a:t>
            </a:r>
          </a:p>
          <a:p>
            <a:r>
              <a:rPr lang="en-US" dirty="0"/>
              <a:t>In the literature, these cycles are used in different cases. In general, the rule of thumb is that Claude cycles are selected for low plant production capacity, while Reverse Brayton cycles are</a:t>
            </a:r>
          </a:p>
          <a:p>
            <a:r>
              <a:rPr lang="en-US" dirty="0"/>
              <a:t>selected for medium plant production capacity. This heuristic oversimplifies the complexities of liquefaction process design and is the subject of a later sensitivity analysis that the design group performed.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the choice of refrigerant is generally a simple one, and is deeply connected to the refrigeration cycle used. In the literature, hydrogen is generally selected as the refrigerant with a Claude cycle,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Neon or Helium are generally selected as the refrigerant with a Reverse Brayton cycle. Again, detailed analyses have not been performed on Claude cycles with Neon or Helium as refrigerants or vice versa.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complicating factor to current liquefaction process design is that 50% of the world’s Neon is sourced from Ukraine. Due to the current war in Ukraine, Neon price has soared, and it may be wise for future cryogenic liquefaction designs to build plants that don’t rely on Neon to deliver refrigeration. </a:t>
            </a:r>
          </a:p>
          <a:p>
            <a:endParaRPr lang="en-US" dirty="0"/>
          </a:p>
        </p:txBody>
      </p:sp>
      <p:sp>
        <p:nvSpPr>
          <p:cNvPr id="4" name="Slide Number Placeholder 3"/>
          <p:cNvSpPr>
            <a:spLocks noGrp="1"/>
          </p:cNvSpPr>
          <p:nvPr>
            <p:ph type="sldNum" sz="quarter" idx="5"/>
          </p:nvPr>
        </p:nvSpPr>
        <p:spPr/>
        <p:txBody>
          <a:bodyPr/>
          <a:lstStyle/>
          <a:p>
            <a:fld id="{7CB5EDBF-326E-41BC-BDAB-9637CC9D0685}" type="slidenum">
              <a:rPr lang="en-US" smtClean="0"/>
              <a:t>16</a:t>
            </a:fld>
            <a:endParaRPr lang="en-US"/>
          </a:p>
        </p:txBody>
      </p:sp>
    </p:spTree>
    <p:extLst>
      <p:ext uri="{BB962C8B-B14F-4D97-AF65-F5344CB8AC3E}">
        <p14:creationId xmlns:p14="http://schemas.microsoft.com/office/powerpoint/2010/main" val="287581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Akash -</a:t>
            </a:r>
            <a:endParaRPr lang="en-US"/>
          </a:p>
          <a:p>
            <a:r>
              <a:rPr lang="en-US"/>
              <a:t>Cryogenic Plant operation is dependent on three main parameters. These are the minimum approach temperature in the Heat Exchangers, the plant’s power source (used to power the compressors of the process), and the plant’s production capacity. </a:t>
            </a:r>
          </a:p>
          <a:p>
            <a:endParaRPr lang="en-US"/>
          </a:p>
          <a:p>
            <a:r>
              <a:rPr lang="en-US"/>
              <a:t>The minimum approach temperature in heat exchangers describes the smallest temperature difference between the cold and hot streams in the exchanger. A lower minimum approach temperature increases the efficiency of heat transfer. Generally, in cryogenic liquefaction plants, the minimum approach temperature is constrained to less than 5 degrees F. However, extremely small min approach temperatures necessitate large heat exchangers, increasing capital cost. This is explored later, in the equipment design section of our presentation. </a:t>
            </a:r>
          </a:p>
          <a:p>
            <a:endParaRPr lang="en-US"/>
          </a:p>
          <a:p>
            <a:r>
              <a:rPr lang="en-US"/>
              <a:t>Next, a decision on the plant’s power source must be made. Regular grid electricity, which is produced through the combustion of natural gas, is the cheapest option. However, this is not “renewable.” Green grid electricity, which is produced through a combination of solar, wind, and other energy sources is only intermittently available and costs a premium. </a:t>
            </a:r>
          </a:p>
          <a:p>
            <a:endParaRPr lang="en-US"/>
          </a:p>
          <a:p>
            <a:r>
              <a:rPr lang="en-US"/>
              <a:t>Lastly, plant operation is dependent on chosen Plant capacity. Chosen plant capacity affects capital cost of equipment, but also can cause different process thermodynamics at different production capacities.  </a:t>
            </a:r>
          </a:p>
        </p:txBody>
      </p:sp>
      <p:sp>
        <p:nvSpPr>
          <p:cNvPr id="4" name="Slide Number Placeholder 3"/>
          <p:cNvSpPr>
            <a:spLocks noGrp="1"/>
          </p:cNvSpPr>
          <p:nvPr>
            <p:ph type="sldNum" sz="quarter" idx="5"/>
          </p:nvPr>
        </p:nvSpPr>
        <p:spPr/>
        <p:txBody>
          <a:bodyPr/>
          <a:lstStyle/>
          <a:p>
            <a:fld id="{7CB5EDBF-326E-41BC-BDAB-9637CC9D0685}" type="slidenum">
              <a:rPr lang="en-US" smtClean="0"/>
              <a:t>17</a:t>
            </a:fld>
            <a:endParaRPr lang="en-US"/>
          </a:p>
        </p:txBody>
      </p:sp>
    </p:spTree>
    <p:extLst>
      <p:ext uri="{BB962C8B-B14F-4D97-AF65-F5344CB8AC3E}">
        <p14:creationId xmlns:p14="http://schemas.microsoft.com/office/powerpoint/2010/main" val="346549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Akash-</a:t>
            </a:r>
          </a:p>
          <a:p>
            <a:r>
              <a:rPr lang="en-US"/>
              <a:t>The combination of design and operation choices for a cryogenic liquefaction plant can be assessed using two metrics of performance: the plant’s ROI and the plant’s specific power requirement (which is a measure of energy efficiency). In general, a higher energy efficiency is associated with high capital cost of equipment and thus, a lower ROI. This is the subject of a later sensitivity analysis.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18</a:t>
            </a:fld>
            <a:endParaRPr lang="en-US"/>
          </a:p>
        </p:txBody>
      </p:sp>
    </p:spTree>
    <p:extLst>
      <p:ext uri="{BB962C8B-B14F-4D97-AF65-F5344CB8AC3E}">
        <p14:creationId xmlns:p14="http://schemas.microsoft.com/office/powerpoint/2010/main" val="1207698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Akash -</a:t>
            </a:r>
          </a:p>
          <a:p>
            <a:r>
              <a:rPr lang="en-US"/>
              <a:t>Our physical H2 liquefaction process design is differentiated by 2 significant choices: The first, our commitment to a fully green process- this means that our feedstock H2 is produced through electrolysis of water and our power source is green grid electricity. The second, large-scale Reverse Brayton refrigeration. Traditionally, Reverse Brayton refrigeration has only been realized for H2 liquefaction processes around 20 MTD. Our 45 MTD plant would be the largest in the world. </a:t>
            </a:r>
          </a:p>
          <a:p>
            <a:r>
              <a:rPr lang="en-US"/>
              <a:t>These process configuration choices result in an energy efficiency of 6.2 kW required/kg LH2 liquefied , which is competitive with theoretical plant designs </a:t>
            </a:r>
          </a:p>
        </p:txBody>
      </p:sp>
      <p:sp>
        <p:nvSpPr>
          <p:cNvPr id="4" name="Slide Number Placeholder 3"/>
          <p:cNvSpPr>
            <a:spLocks noGrp="1"/>
          </p:cNvSpPr>
          <p:nvPr>
            <p:ph type="sldNum" sz="quarter" idx="5"/>
          </p:nvPr>
        </p:nvSpPr>
        <p:spPr/>
        <p:txBody>
          <a:bodyPr/>
          <a:lstStyle/>
          <a:p>
            <a:fld id="{7CB5EDBF-326E-41BC-BDAB-9637CC9D0685}" type="slidenum">
              <a:rPr lang="en-US" smtClean="0"/>
              <a:t>19</a:t>
            </a:fld>
            <a:endParaRPr lang="en-US"/>
          </a:p>
        </p:txBody>
      </p:sp>
    </p:spTree>
    <p:extLst>
      <p:ext uri="{BB962C8B-B14F-4D97-AF65-F5344CB8AC3E}">
        <p14:creationId xmlns:p14="http://schemas.microsoft.com/office/powerpoint/2010/main" val="1131896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solidFill>
                  <a:srgbClr val="000000"/>
                </a:solidFill>
                <a:latin typeface="Calibri"/>
                <a:cs typeface="Calibri"/>
              </a:rPr>
              <a:t>Evan -</a:t>
            </a:r>
          </a:p>
          <a:p>
            <a:pPr algn="l"/>
            <a:r>
              <a:rPr lang="en-US">
                <a:solidFill>
                  <a:srgbClr val="000000"/>
                </a:solidFill>
                <a:latin typeface="Calibri"/>
                <a:cs typeface="Calibri"/>
              </a:rPr>
              <a:t>Our</a:t>
            </a:r>
            <a:r>
              <a:rPr lang="en-US" sz="1200" b="0" i="0">
                <a:solidFill>
                  <a:srgbClr val="000000"/>
                </a:solidFill>
                <a:effectLst/>
                <a:latin typeface="Calibri"/>
                <a:cs typeface="Calibri"/>
              </a:rPr>
              <a:t> hydrogen liquefaction process relies on two refrigeration loops: a hydrogen refrigeration loop and a neon refrigeration loop which we will go through now.</a:t>
            </a:r>
            <a:endParaRPr lang="en-US"/>
          </a:p>
          <a:p>
            <a:pPr algn="l" rtl="0" fontAlgn="base"/>
            <a:endParaRPr lang="en-US" sz="1200" b="0" i="0">
              <a:solidFill>
                <a:srgbClr val="000000"/>
              </a:solidFill>
              <a:effectLst/>
              <a:latin typeface="Calibri" panose="020F0502020204030204" pitchFamily="34" charset="0"/>
            </a:endParaRPr>
          </a:p>
          <a:p>
            <a:pPr algn="l" rtl="0" fontAlgn="base"/>
            <a:endParaRPr lang="en-US" sz="1200" b="0" i="0">
              <a:solidFill>
                <a:srgbClr val="000000"/>
              </a:solidFill>
              <a:effectLst/>
              <a:latin typeface="Calibri" panose="020F0502020204030204" pitchFamily="34" charset="0"/>
            </a:endParaRPr>
          </a:p>
          <a:p>
            <a:pPr algn="l" rtl="0" fontAlgn="base"/>
            <a:endParaRPr lang="en-US" sz="1200" b="0" i="0">
              <a:solidFill>
                <a:srgbClr val="000000"/>
              </a:solidFill>
              <a:effectLst/>
              <a:latin typeface="Calibri" panose="020F0502020204030204" pitchFamily="34" charset="0"/>
            </a:endParaRPr>
          </a:p>
          <a:p>
            <a:pPr algn="l" rtl="0" fontAlgn="base"/>
            <a:endParaRPr lang="en-US" sz="1200" b="0" i="0">
              <a:solidFill>
                <a:srgbClr val="000000"/>
              </a:solidFill>
              <a:effectLst/>
              <a:latin typeface="Calibri" panose="020F0502020204030204" pitchFamily="34" charset="0"/>
            </a:endParaRPr>
          </a:p>
          <a:p>
            <a:pPr algn="l" rtl="0" fontAlgn="base"/>
            <a:endParaRPr lang="en-US" sz="1200" b="0" i="0">
              <a:solidFill>
                <a:srgbClr val="000000"/>
              </a:solidFill>
              <a:effectLst/>
              <a:latin typeface="Calibri" panose="020F0502020204030204" pitchFamily="34" charset="0"/>
            </a:endParaRPr>
          </a:p>
          <a:p>
            <a:pPr algn="l" rtl="0" fontAlgn="base"/>
            <a:endParaRPr lang="en-US" sz="1200" b="0" i="0">
              <a:solidFill>
                <a:srgbClr val="000000"/>
              </a:solidFill>
              <a:effectLst/>
              <a:latin typeface="Calibri" panose="020F0502020204030204" pitchFamily="34" charset="0"/>
            </a:endParaRPr>
          </a:p>
          <a:p>
            <a:pPr algn="l" rtl="0" fontAlgn="base"/>
            <a:endParaRPr lang="en-US" sz="1200" b="0" i="0">
              <a:solidFill>
                <a:srgbClr val="000000"/>
              </a:solidFill>
              <a:effectLst/>
              <a:latin typeface="Calibri" panose="020F0502020204030204" pitchFamily="34" charset="0"/>
            </a:endParaRPr>
          </a:p>
          <a:p>
            <a:pPr algn="l" rtl="0" fontAlgn="base"/>
            <a:r>
              <a:rPr lang="en-US" sz="1200" b="0" i="0">
                <a:solidFill>
                  <a:srgbClr val="000000"/>
                </a:solidFill>
                <a:effectLst/>
                <a:latin typeface="Calibri" panose="020F0502020204030204" pitchFamily="34" charset="0"/>
              </a:rPr>
              <a:t>######</a:t>
            </a:r>
          </a:p>
          <a:p>
            <a:pPr algn="l" rtl="0" fontAlgn="base"/>
            <a:r>
              <a:rPr lang="en-US" sz="1200" b="0" i="0">
                <a:solidFill>
                  <a:srgbClr val="000000"/>
                </a:solidFill>
                <a:effectLst/>
                <a:latin typeface="Calibri" panose="020F0502020204030204" pitchFamily="34" charset="0"/>
              </a:rPr>
              <a:t>hydrogen is </a:t>
            </a:r>
            <a:r>
              <a:rPr lang="en-US" sz="1200" b="0" i="0" err="1">
                <a:solidFill>
                  <a:srgbClr val="000000"/>
                </a:solidFill>
                <a:effectLst/>
                <a:latin typeface="Calibri" panose="020F0502020204030204" pitchFamily="34" charset="0"/>
              </a:rPr>
              <a:t>precompressed</a:t>
            </a:r>
            <a:r>
              <a:rPr lang="en-US" sz="1200" b="0" i="0">
                <a:solidFill>
                  <a:srgbClr val="000000"/>
                </a:solidFill>
                <a:effectLst/>
                <a:latin typeface="Calibri" panose="020F0502020204030204" pitchFamily="34" charset="0"/>
              </a:rPr>
              <a:t> and sent through a series of heat exchangers where it is cooled by saturated nitrogen vapor and liquid nitrogen until it approaches nitrogen’s lowest available temperature. While it would be possible to expand hydrogen after this point to cool it to its boiling point, substantial compressor power and electricity would be required. This process offers a more efficient solution.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Nitrogen is used to cool a neon refrigeration loop which reaches temperatures below Liquid Nitrogen through precompression and expansive cooling. By using this loop, the energy efficiency of the process is increased.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In heat exchangers 26 and 30, the temperature of the hydrogen stream is low enough to begin catalysis of the ortho to para spin isomerization reaction. Heat exchangers play the double function of coolers and reactors for the hydrogen stream, a topic that we will discuss more later.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Hydrogen is then sent to a dense fluid expander, which expands the gaseous stream to a vapor liquid equilibrium that is phase-separated through a catalytic knockout drum. Gas is returned through the heat exchangers as a coolant until it is recompressed and mixed with the feed stream. Liquid flows through a packed bed of catalyst within the knockout drum where residual ortho Hydrogen is converted and then delivered to a cryogenic storage tank.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20</a:t>
            </a:fld>
            <a:endParaRPr lang="en-US"/>
          </a:p>
        </p:txBody>
      </p:sp>
    </p:spTree>
    <p:extLst>
      <p:ext uri="{BB962C8B-B14F-4D97-AF65-F5344CB8AC3E}">
        <p14:creationId xmlns:p14="http://schemas.microsoft.com/office/powerpoint/2010/main" val="3592603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 -</a:t>
            </a:r>
          </a:p>
          <a:p>
            <a:r>
              <a:rPr lang="en-US" dirty="0"/>
              <a:t>In the hydrogen refrigeration loop, feed hydrogen enters the process at 100 degrees Fahrenheit and 265 psia.</a:t>
            </a:r>
            <a:r>
              <a:rPr lang="en-US"/>
              <a:t> </a:t>
            </a:r>
            <a:endParaRPr lang="en-US">
              <a:cs typeface="Calibri"/>
            </a:endParaRPr>
          </a:p>
          <a:p>
            <a:endParaRPr lang="en-US" dirty="0"/>
          </a:p>
          <a:p>
            <a:r>
              <a:rPr lang="en-US" dirty="0"/>
              <a:t>The gas is </a:t>
            </a:r>
            <a:r>
              <a:rPr lang="en-US" dirty="0" err="1"/>
              <a:t>precompressed</a:t>
            </a:r>
            <a:r>
              <a:rPr lang="en-US" dirty="0"/>
              <a:t> to 650 psia before mixing with a </a:t>
            </a:r>
            <a:r>
              <a:rPr lang="en-US" dirty="0" err="1"/>
              <a:t>recyle</a:t>
            </a:r>
            <a:r>
              <a:rPr lang="en-US" dirty="0"/>
              <a:t> stream and passing through a series of 4 heat exchangers. </a:t>
            </a:r>
            <a:r>
              <a:rPr lang="en-US"/>
              <a:t>In Heat </a:t>
            </a:r>
            <a:r>
              <a:rPr lang="en-US" dirty="0"/>
              <a:t>Exchangers 18 and 22</a:t>
            </a:r>
            <a:r>
              <a:rPr lang="en-US"/>
              <a:t>, hydrogen is</a:t>
            </a:r>
            <a:r>
              <a:rPr lang="en-US" dirty="0"/>
              <a:t> cooled by liquid and saturated vapor nitrogen, bringing </a:t>
            </a:r>
            <a:r>
              <a:rPr lang="en-US"/>
              <a:t>its </a:t>
            </a:r>
            <a:r>
              <a:rPr lang="en-US" dirty="0"/>
              <a:t>temperature</a:t>
            </a:r>
            <a:r>
              <a:rPr lang="en-US"/>
              <a:t> </a:t>
            </a:r>
            <a:r>
              <a:rPr lang="en-US" dirty="0"/>
              <a:t>to -310 </a:t>
            </a:r>
            <a:r>
              <a:rPr lang="en-US" dirty="0" err="1"/>
              <a:t>Farenheit</a:t>
            </a:r>
            <a:r>
              <a:rPr lang="en-US" dirty="0"/>
              <a:t>. At this temperature, residual stream impurities such as carbon dioxide entrapped in feed water and oxygen not separated in electrolysis are adsorbed onto an activated carbon adsorption column. The now pure hydrogen stream is further cooled in heat exchangers 26 and 30 to -404 </a:t>
            </a:r>
            <a:r>
              <a:rPr lang="en-US" dirty="0" err="1"/>
              <a:t>farenheit</a:t>
            </a:r>
            <a:r>
              <a:rPr lang="en-US" dirty="0"/>
              <a:t> by a process refrigerant, neon, which we will discuss soon. </a:t>
            </a:r>
            <a:endParaRPr lang="en-US">
              <a:cs typeface="Calibri"/>
            </a:endParaRPr>
          </a:p>
          <a:p>
            <a:endParaRPr lang="en-US" dirty="0"/>
          </a:p>
          <a:p>
            <a:r>
              <a:rPr lang="en-US" dirty="0"/>
              <a:t>This pure hydrogen stream is comprised of 75% o-H2 spin isomer and 25% p-H2 spin isomer. As this mixture passes through exchangers 26 and 30, ortho-hydrogen is reacted over hydrous ferric oxide catalyst to an end concentration of 95% para-hydrogen, 5% o-H2. Energy is then recovered from the high pressure, supercritical hydrogen stream using a dense fluid expander, creating a vapor liquid equilibrium at -414 F. The final ortho-para reaction is performed alongside phase separation in a catalytic phase separator, which is a knockout drum packed with catalyst. The vapor phase from this catalytic separator returns as a cold stream to the previous heat exchangers, and the liquid phase is taken as product.</a:t>
            </a:r>
            <a:r>
              <a:rPr lang="en-US"/>
              <a:t> </a:t>
            </a:r>
            <a:endParaRPr lang="en-US">
              <a:cs typeface="Calibri"/>
            </a:endParaRPr>
          </a:p>
          <a:p>
            <a:endParaRPr lang="en-US" dirty="0"/>
          </a:p>
        </p:txBody>
      </p:sp>
      <p:sp>
        <p:nvSpPr>
          <p:cNvPr id="4" name="Slide Number Placeholder 3"/>
          <p:cNvSpPr>
            <a:spLocks noGrp="1"/>
          </p:cNvSpPr>
          <p:nvPr>
            <p:ph type="sldNum" sz="quarter" idx="5"/>
          </p:nvPr>
        </p:nvSpPr>
        <p:spPr/>
        <p:txBody>
          <a:bodyPr/>
          <a:lstStyle/>
          <a:p>
            <a:fld id="{7CB5EDBF-326E-41BC-BDAB-9637CC9D0685}" type="slidenum">
              <a:rPr lang="en-US" smtClean="0"/>
              <a:t>21</a:t>
            </a:fld>
            <a:endParaRPr lang="en-US"/>
          </a:p>
        </p:txBody>
      </p:sp>
    </p:spTree>
    <p:extLst>
      <p:ext uri="{BB962C8B-B14F-4D97-AF65-F5344CB8AC3E}">
        <p14:creationId xmlns:p14="http://schemas.microsoft.com/office/powerpoint/2010/main" val="67553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err="1">
                <a:cs typeface="Calibri"/>
              </a:rPr>
              <a:t>Guille</a:t>
            </a:r>
            <a:endParaRPr lang="en-US"/>
          </a:p>
          <a:p>
            <a:pPr>
              <a:defRPr/>
            </a:pPr>
            <a:endParaRPr lang="en-US"/>
          </a:p>
          <a:p>
            <a:pPr marL="0" marR="0" lvl="0" indent="0" algn="l" defTabSz="914400">
              <a:lnSpc>
                <a:spcPct val="100000"/>
              </a:lnSpc>
              <a:spcBef>
                <a:spcPts val="0"/>
              </a:spcBef>
              <a:spcAft>
                <a:spcPts val="0"/>
              </a:spcAft>
              <a:buClrTx/>
              <a:buSzTx/>
              <a:buFontTx/>
              <a:buNone/>
              <a:tabLst/>
              <a:defRPr/>
            </a:pPr>
            <a:r>
              <a:rPr lang="en-US"/>
              <a:t>Carbon emissions result in accumulation of greenhouse gases in the atmosphere</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Script: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Human-caused carbon dioxide emissions have accumulated in the atmosphere, and </a:t>
            </a:r>
            <a:r>
              <a:rPr lang="en-US" sz="1200">
                <a:effectLst/>
                <a:latin typeface="Calibri" panose="020F0502020204030204" pitchFamily="34" charset="0"/>
                <a:cs typeface="Arial" panose="020B0604020202020204" pitchFamily="34" charset="0"/>
              </a:rPr>
              <a:t>h</a:t>
            </a:r>
            <a:r>
              <a:rPr lang="en-US" sz="1200">
                <a:effectLst/>
                <a:latin typeface="Calibri" panose="020F0502020204030204" pitchFamily="34" charset="0"/>
                <a:ea typeface="Calibri" panose="020F0502020204030204" pitchFamily="34" charset="0"/>
                <a:cs typeface="Arial" panose="020B0604020202020204" pitchFamily="34" charset="0"/>
              </a:rPr>
              <a:t>istorical data shows that carbon dioxide concentration correlates strongly with the average global surface temperature. This has created a global anxiety surrounding climate change.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3</a:t>
            </a:fld>
            <a:endParaRPr lang="en-US"/>
          </a:p>
        </p:txBody>
      </p:sp>
    </p:spTree>
    <p:extLst>
      <p:ext uri="{BB962C8B-B14F-4D97-AF65-F5344CB8AC3E}">
        <p14:creationId xmlns:p14="http://schemas.microsoft.com/office/powerpoint/2010/main" val="1683184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Evan -</a:t>
            </a:r>
          </a:p>
          <a:p>
            <a:r>
              <a:rPr lang="en-US"/>
              <a:t>As previously mentioned, heat exchangers 26 and 30 require a neon refrigerant to reach temperatures below -310F (80K). These cryogenic temperatures are reached through a reverse </a:t>
            </a:r>
            <a:r>
              <a:rPr lang="en-US" err="1"/>
              <a:t>brayton</a:t>
            </a:r>
            <a:r>
              <a:rPr lang="en-US"/>
              <a:t> cycle, whereby neon is compressed, cooled by nitrogen in heat exchangers 18 and 22, and split into two streams that expand at different powers to provide cooling at different temperature intervals to heat exchangers 26 and 30.</a:t>
            </a:r>
          </a:p>
        </p:txBody>
      </p:sp>
      <p:sp>
        <p:nvSpPr>
          <p:cNvPr id="4" name="Slide Number Placeholder 3"/>
          <p:cNvSpPr>
            <a:spLocks noGrp="1"/>
          </p:cNvSpPr>
          <p:nvPr>
            <p:ph type="sldNum" sz="quarter" idx="5"/>
          </p:nvPr>
        </p:nvSpPr>
        <p:spPr/>
        <p:txBody>
          <a:bodyPr/>
          <a:lstStyle/>
          <a:p>
            <a:fld id="{7CB5EDBF-326E-41BC-BDAB-9637CC9D0685}" type="slidenum">
              <a:rPr lang="en-US" smtClean="0"/>
              <a:t>22</a:t>
            </a:fld>
            <a:endParaRPr lang="en-US"/>
          </a:p>
        </p:txBody>
      </p:sp>
    </p:spTree>
    <p:extLst>
      <p:ext uri="{BB962C8B-B14F-4D97-AF65-F5344CB8AC3E}">
        <p14:creationId xmlns:p14="http://schemas.microsoft.com/office/powerpoint/2010/main" val="1606031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Akash -</a:t>
            </a:r>
            <a:endParaRPr lang="en-US"/>
          </a:p>
          <a:p>
            <a:r>
              <a:rPr lang="en-US"/>
              <a:t>In our preliminary process design, the team selected the Peng-Robinson EOS to model cryogenic hydrogen. The Peng-Robinson EOS is primarily used in natural gas liquefaction processes, so the design team believed it was a logical choice of equation of state. However, upon comparison to NIST data on p-H2, the team discovered that the heat capacity of para hydrogen was up to 50% off at cryogenic temperatures. </a:t>
            </a:r>
            <a:endParaRPr lang="en-US">
              <a:cs typeface="Calibri" panose="020F0502020204030204"/>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important because the Cp/</a:t>
            </a:r>
            <a:r>
              <a:rPr lang="en-US" err="1"/>
              <a:t>Cv</a:t>
            </a:r>
            <a:r>
              <a:rPr lang="en-US"/>
              <a:t> ratio is important for equipment sizing</a:t>
            </a:r>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23</a:t>
            </a:fld>
            <a:endParaRPr lang="en-US"/>
          </a:p>
        </p:txBody>
      </p:sp>
    </p:spTree>
    <p:extLst>
      <p:ext uri="{BB962C8B-B14F-4D97-AF65-F5344CB8AC3E}">
        <p14:creationId xmlns:p14="http://schemas.microsoft.com/office/powerpoint/2010/main" val="2746023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Akash -</a:t>
            </a:r>
            <a:endParaRPr lang="en-US"/>
          </a:p>
          <a:p>
            <a:r>
              <a:rPr lang="en-US"/>
              <a:t>REFPROP is not an Equation of State.  It is a databank, so it performs linear interpolation between recorded values. Because REFPROP is a databank, it lacks mixing parameters. This is a problem because there are mixed ortho-para hydrogen streams throughout the process. Creative flowsheeting techniques used to model mixed o-H2 and p-H2 streams are discussed next.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24</a:t>
            </a:fld>
            <a:endParaRPr lang="en-US"/>
          </a:p>
        </p:txBody>
      </p:sp>
    </p:spTree>
    <p:extLst>
      <p:ext uri="{BB962C8B-B14F-4D97-AF65-F5344CB8AC3E}">
        <p14:creationId xmlns:p14="http://schemas.microsoft.com/office/powerpoint/2010/main" val="296799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cs typeface="Calibri"/>
              </a:rPr>
              <a:t>Akash - </a:t>
            </a:r>
            <a:endParaRPr lang="en-US" sz="1800" dirty="0"/>
          </a:p>
          <a:p>
            <a:r>
              <a:rPr lang="en-US" sz="1800" i="0" baseline="0" dirty="0"/>
              <a:t>The reaction from o-H2 to p-H2 happens gradually, beginning in heat exchanger 26 when cryogenic temperatures are reached, through heat exchanger 30, up to the catalytic phase separator (block 38). Since REFPROP does not contain mixing parameters, the progression of this reaction cannot be modeled through the process using reactors. This is because using reactors would create mixed-species streams. The compressed feed (Stream 16) enters as 100% Normal hydrogen (which contains 75% ortho spin isomer and 25% para spin isomer). It then runs through Heat Exchangers 18 and 22, exiting at around 66% o-H2 and 34% p-H2. Our ASPEN model regards the hot hydrogen stream exiting heat exchanger 22 as 100% NH2 (which is again 75% ortho spin isomer and 25% para spin isomer). So far, this approximation is reasonable. This stream is taken out and a new tear stream that is 100% p-H2 is introduced going into HX 26. After HX 26, there is a significant deviation between our ASPEN model’s composition (100% p-H2) and the actual composition (36% o-H2 and 64% p-H2). After HX 30 and the dense fluid expander, ASPEN compositions essentially match actual compositions.</a:t>
            </a:r>
            <a:r>
              <a:rPr lang="en-US" sz="1800" dirty="0"/>
              <a:t> </a:t>
            </a:r>
            <a:endParaRPr lang="en-US" dirty="0"/>
          </a:p>
          <a:p>
            <a:endParaRPr lang="en-US" sz="1800" i="0" baseline="0" dirty="0"/>
          </a:p>
          <a:p>
            <a:r>
              <a:rPr lang="en-US" sz="1800" i="0" baseline="0" dirty="0"/>
              <a:t>The tear stream model is selected because it is the only way to take advantage of REFPROP’s accurate physical data on cryogenic hydrogen. </a:t>
            </a:r>
          </a:p>
          <a:p>
            <a:endParaRPr lang="en-US" sz="1800" i="0" baseline="0" dirty="0"/>
          </a:p>
          <a:p>
            <a:endParaRPr lang="en-US" i="1" baseline="-25000" dirty="0"/>
          </a:p>
        </p:txBody>
      </p:sp>
      <p:sp>
        <p:nvSpPr>
          <p:cNvPr id="4" name="Slide Number Placeholder 3"/>
          <p:cNvSpPr>
            <a:spLocks noGrp="1"/>
          </p:cNvSpPr>
          <p:nvPr>
            <p:ph type="sldNum" sz="quarter" idx="5"/>
          </p:nvPr>
        </p:nvSpPr>
        <p:spPr/>
        <p:txBody>
          <a:bodyPr/>
          <a:lstStyle/>
          <a:p>
            <a:fld id="{7CB5EDBF-326E-41BC-BDAB-9637CC9D0685}" type="slidenum">
              <a:rPr lang="en-US" smtClean="0"/>
              <a:t>25</a:t>
            </a:fld>
            <a:endParaRPr lang="en-US"/>
          </a:p>
        </p:txBody>
      </p:sp>
    </p:spTree>
    <p:extLst>
      <p:ext uri="{BB962C8B-B14F-4D97-AF65-F5344CB8AC3E}">
        <p14:creationId xmlns:p14="http://schemas.microsoft.com/office/powerpoint/2010/main" val="3773581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Akash -</a:t>
            </a:r>
          </a:p>
          <a:p>
            <a:r>
              <a:rPr lang="en-US" dirty="0"/>
              <a:t>The </a:t>
            </a:r>
            <a:r>
              <a:rPr lang="en-US" sz="1200" i="0" baseline="0" dirty="0"/>
              <a:t>reaction from o-H2 to p-H2 happens gradually, beginning in heat exchanger 26 when cryogenic temperatures are reached, through heat exchanger 30, up to the catalytic phase separator (block 38).</a:t>
            </a:r>
            <a:r>
              <a:rPr lang="en-US" dirty="0"/>
              <a:t> </a:t>
            </a:r>
            <a:r>
              <a:rPr lang="en-US" sz="1200" i="0" baseline="0" dirty="0"/>
              <a:t> The reaction from o-H2 to p-H2 is exothermic, with a heat of reaction according to the curve shown. The heat released from the reaction of o-H2 to p-H2 is modeled as a heat leak in HXs 26 and 30 using two separate Calculator blocks. This is calculated by multiplying the actual change in o-H2, shown in Table 1, by the average heat of reaction over the temperature ranges of HX 26 and 30.</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26</a:t>
            </a:fld>
            <a:endParaRPr lang="en-US"/>
          </a:p>
        </p:txBody>
      </p:sp>
    </p:spTree>
    <p:extLst>
      <p:ext uri="{BB962C8B-B14F-4D97-AF65-F5344CB8AC3E}">
        <p14:creationId xmlns:p14="http://schemas.microsoft.com/office/powerpoint/2010/main" val="4131979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Evan -</a:t>
            </a:r>
            <a:endParaRPr lang="en-US"/>
          </a:p>
          <a:p>
            <a:r>
              <a:rPr lang="en-US">
                <a:cs typeface="Calibri" panose="020F0502020204030204"/>
              </a:rPr>
              <a:t>Short Version, If Time Is Not Allowed: To validate the previously described assumptions and guide exchanger sizing, a detailed Packed Bed Reactor model was produced for both heat exchangers 26 and 30 using publicly available catalyst specifications and first order reaction kinetics, showing exit compositions of 65 and 97% para hydrogen, respectively. Heat exchanger 26 exhibits a high conversion and heat load within the first foot of its length, requiring an adjacent heat sink for even temperature distribution. Heat exchanger 30's composition change remains relatively linear across the length of the exchanger, showing the heat leak assumption discussed before as a viable solution to our modeling difficulties.</a:t>
            </a:r>
          </a:p>
          <a:p>
            <a:endParaRPr lang="en-US"/>
          </a:p>
          <a:p>
            <a:endParaRPr lang="en-US"/>
          </a:p>
          <a:p>
            <a:r>
              <a:rPr lang="en-US"/>
              <a:t>Detailed Version, I Would Prefer To Do: Heat exchanger 26 is modeled as having an entering concentration equal to that of the process feed, 25% para hydrogen, and exit concentration of roughly 65% para hydrogen. The red curve demonstrates the model when assuming a circular area for each space between fins, to align better with the PBR model. The blue curve represents the total cross-sectional area caused by passage fin geometry, here assumed to be sinusoidal. Fluid flow patterns along this complex geometry are not considered due to the small passage size and turbulent flow regime. Between the two curves, conversion change across the exchanger length is nearly identical. An important phenomenon to observe in this graph is the inlet concentration at Heat Exchanger 26. Here, feed hydrogen enters at approximately normal hydrogen composition, and due to a large gap between actual and equilibrium composition, reacts at a faster rate than any subsequent length increment of the exchanger. In reality, such a fast reaction would lead to a large heat release in this section of the heat exchanger that our model does not directly account for. Without any heat removal, this section would result in temperature rising by approximately 10 degrees.  However, adjacent cold streams are designed to absorb the total heat of reaction across their length of the reactor. This section may decrease the exchanger efficiency marginally, and could be resolved by the addition of a cold sink at this section of the exchanger, but overall exchanger sizing and performance is not expected to change significantly. Another resolution to this complication that may be worth future investigation is the packing of catalyst at the end of Exchanger 22.</a:t>
            </a:r>
            <a:endParaRPr lang="en-US">
              <a:cs typeface="Calibri" panose="020F0502020204030204"/>
            </a:endParaRPr>
          </a:p>
          <a:p>
            <a:endParaRPr lang="en-US"/>
          </a:p>
          <a:p>
            <a:r>
              <a:rPr lang="en-US"/>
              <a:t>Heat exchanger 30 on the other hand, with an entering feed composition closer to the equilibrium hydrogen composition at its entering temperature, linearly distributes conversion across the length of the exchanger, thus linearly distributing heat in line with the Aspen model, with some tapering in reaction rate at the end of the reactor. </a:t>
            </a:r>
          </a:p>
        </p:txBody>
      </p:sp>
      <p:sp>
        <p:nvSpPr>
          <p:cNvPr id="4" name="Slide Number Placeholder 3"/>
          <p:cNvSpPr>
            <a:spLocks noGrp="1"/>
          </p:cNvSpPr>
          <p:nvPr>
            <p:ph type="sldNum" sz="quarter" idx="5"/>
          </p:nvPr>
        </p:nvSpPr>
        <p:spPr/>
        <p:txBody>
          <a:bodyPr/>
          <a:lstStyle/>
          <a:p>
            <a:fld id="{7CB5EDBF-326E-41BC-BDAB-9637CC9D0685}" type="slidenum">
              <a:rPr lang="en-US" smtClean="0"/>
              <a:t>27</a:t>
            </a:fld>
            <a:endParaRPr lang="en-US"/>
          </a:p>
        </p:txBody>
      </p:sp>
    </p:spTree>
    <p:extLst>
      <p:ext uri="{BB962C8B-B14F-4D97-AF65-F5344CB8AC3E}">
        <p14:creationId xmlns:p14="http://schemas.microsoft.com/office/powerpoint/2010/main" val="4193069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panose="020F0502020204030204"/>
              </a:rPr>
              <a:t>Guille</a:t>
            </a:r>
            <a:r>
              <a:rPr lang="en-US">
                <a:cs typeface="Calibri" panose="020F0502020204030204"/>
              </a:rPr>
              <a:t> -</a:t>
            </a:r>
          </a:p>
          <a:p>
            <a:r>
              <a:rPr lang="en-US">
                <a:cs typeface="Calibri" panose="020F0502020204030204"/>
              </a:rPr>
              <a:t>(Evan here, moved the old version of this slide to the very bottom of the </a:t>
            </a:r>
            <a:r>
              <a:rPr lang="en-US" err="1">
                <a:cs typeface="Calibri"/>
              </a:rPr>
              <a:t>slidedeck</a:t>
            </a:r>
            <a:r>
              <a:rPr lang="en-US">
                <a:cs typeface="Calibri"/>
              </a:rPr>
              <a:t>)</a:t>
            </a:r>
            <a:endParaRPr lang="en-US"/>
          </a:p>
          <a:p>
            <a:pPr marL="0" indent="0">
              <a:buFontTx/>
              <a:buNone/>
            </a:pPr>
            <a:r>
              <a:rPr lang="en-US"/>
              <a:t>Script:</a:t>
            </a:r>
          </a:p>
          <a:p>
            <a:pPr marL="0" indent="0">
              <a:buFontTx/>
              <a:buNone/>
            </a:pPr>
            <a:r>
              <a:rPr lang="en-US"/>
              <a:t>The core of the process is comprised of heat exchangers: units 18, 22, 26, and 30. You cannot make a refrigeration cycle without the medium that transfers heat from hot reservoirs to cold reservoirs.</a:t>
            </a:r>
          </a:p>
          <a:p>
            <a:pPr marL="0" indent="0">
              <a:buFontTx/>
              <a:buNone/>
            </a:pPr>
            <a:endParaRPr lang="en-US"/>
          </a:p>
          <a:p>
            <a:pPr marL="0" indent="0">
              <a:buFontTx/>
              <a:buNone/>
            </a:pPr>
            <a:r>
              <a:rPr lang="en-US"/>
              <a:t>In the case of cryogenic processes, the type of heat exchanger used is the brazed aluminum plate fin heat exchanger. </a:t>
            </a:r>
          </a:p>
          <a:p>
            <a:pPr marL="0" indent="0">
              <a:buFontTx/>
              <a:buNone/>
            </a:pPr>
            <a:endParaRPr lang="en-US"/>
          </a:p>
          <a:p>
            <a:pPr marL="0" indent="0">
              <a:buFontTx/>
              <a:buNone/>
            </a:pPr>
            <a:r>
              <a:rPr lang="en-US"/>
              <a:t>The brazed aluminum heat exchanger, or BAHX for short, provides several advantages to the shell and tube heat exchangers used in other process industries. </a:t>
            </a:r>
          </a:p>
          <a:p>
            <a:pPr marL="0" indent="0">
              <a:buFontTx/>
              <a:buNone/>
            </a:pPr>
            <a:endParaRPr lang="en-US"/>
          </a:p>
          <a:p>
            <a:pPr marL="0" indent="0">
              <a:buFontTx/>
              <a:buNone/>
            </a:pPr>
            <a:r>
              <a:rPr lang="en-US"/>
              <a:t>First of all, they are more compact, which increases the heat transfer efficiency and lowers cost. </a:t>
            </a:r>
          </a:p>
          <a:p>
            <a:pPr marL="0" indent="0">
              <a:buFontTx/>
              <a:buNone/>
            </a:pPr>
            <a:endParaRPr lang="en-US"/>
          </a:p>
          <a:p>
            <a:pPr marL="0" indent="0">
              <a:buFontTx/>
              <a:buNone/>
            </a:pPr>
            <a:r>
              <a:rPr lang="en-US"/>
              <a:t>Most importantly, they have the capability of taking in multiple streams and transferring heat between all of them simultaneously. This provides an enormous capital cost advantage over a network of two-stream shell and tube heat exchangers. </a:t>
            </a:r>
          </a:p>
          <a:p>
            <a:pPr marL="0" indent="0">
              <a:buFontTx/>
              <a:buNone/>
            </a:pPr>
            <a:endParaRPr lang="en-US"/>
          </a:p>
          <a:p>
            <a:pPr marL="0" indent="0">
              <a:buFontTx/>
              <a:buNone/>
            </a:pPr>
            <a:r>
              <a:rPr lang="en-US"/>
              <a:t>By taking in multiple streams and splitting them up into narrow passages, the brazed aluminum heat exchangers are able to transfer heat between streams that are as little as two to three degrees Fahrenheit apart. In cryogenic processes where the temperatures get very low, about 30 to 80 Kelvin, it is actually necessary for the temperature gradient between hot and cold streams to be this small in order to minimize lost work from irreversible entropic processes.</a:t>
            </a:r>
          </a:p>
        </p:txBody>
      </p:sp>
      <p:sp>
        <p:nvSpPr>
          <p:cNvPr id="4" name="Slide Number Placeholder 3"/>
          <p:cNvSpPr>
            <a:spLocks noGrp="1"/>
          </p:cNvSpPr>
          <p:nvPr>
            <p:ph type="sldNum" sz="quarter" idx="5"/>
          </p:nvPr>
        </p:nvSpPr>
        <p:spPr/>
        <p:txBody>
          <a:bodyPr/>
          <a:lstStyle/>
          <a:p>
            <a:fld id="{7CB5EDBF-326E-41BC-BDAB-9637CC9D0685}" type="slidenum">
              <a:rPr lang="en-US" smtClean="0"/>
              <a:t>28</a:t>
            </a:fld>
            <a:endParaRPr lang="en-US"/>
          </a:p>
        </p:txBody>
      </p:sp>
    </p:spTree>
    <p:extLst>
      <p:ext uri="{BB962C8B-B14F-4D97-AF65-F5344CB8AC3E}">
        <p14:creationId xmlns:p14="http://schemas.microsoft.com/office/powerpoint/2010/main" val="2241862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 - </a:t>
            </a:r>
            <a:endParaRPr lang="en-US"/>
          </a:p>
          <a:p>
            <a:r>
              <a:rPr lang="en-US"/>
              <a:t>Script:</a:t>
            </a:r>
            <a:endParaRPr lang="en-US">
              <a:cs typeface="Calibri"/>
            </a:endParaRPr>
          </a:p>
          <a:p>
            <a:r>
              <a:rPr lang="en-US"/>
              <a:t>This figure shows the inlet and outlet streams to heat exchanger 18. The hot streams in orange and red flow oppositely to the cold streams in purple, blue, and green. Once the streams enter the heat exchanger they are distributed into a series of narrow passages (point out on slide).</a:t>
            </a:r>
          </a:p>
        </p:txBody>
      </p:sp>
      <p:sp>
        <p:nvSpPr>
          <p:cNvPr id="4" name="Slide Number Placeholder 3"/>
          <p:cNvSpPr>
            <a:spLocks noGrp="1"/>
          </p:cNvSpPr>
          <p:nvPr>
            <p:ph type="sldNum" sz="quarter" idx="5"/>
          </p:nvPr>
        </p:nvSpPr>
        <p:spPr/>
        <p:txBody>
          <a:bodyPr/>
          <a:lstStyle/>
          <a:p>
            <a:fld id="{7CB5EDBF-326E-41BC-BDAB-9637CC9D0685}" type="slidenum">
              <a:rPr lang="en-US" smtClean="0"/>
              <a:t>29</a:t>
            </a:fld>
            <a:endParaRPr lang="en-US"/>
          </a:p>
        </p:txBody>
      </p:sp>
    </p:spTree>
    <p:extLst>
      <p:ext uri="{BB962C8B-B14F-4D97-AF65-F5344CB8AC3E}">
        <p14:creationId xmlns:p14="http://schemas.microsoft.com/office/powerpoint/2010/main" val="3048734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 - </a:t>
            </a:r>
            <a:endParaRPr lang="en-US"/>
          </a:p>
          <a:p>
            <a:r>
              <a:rPr lang="en-US"/>
              <a:t>Script:</a:t>
            </a:r>
            <a:endParaRPr lang="en-US">
              <a:cs typeface="Calibri" panose="020F0502020204030204"/>
            </a:endParaRPr>
          </a:p>
          <a:p>
            <a:r>
              <a:rPr lang="en-US"/>
              <a:t>This is the composite curve for heat exchanger 18. This heat exchanger contains two hot streams spread out across 31 passages and three cold streams spread out across 76 passages. Both hot streams share the same temperature along the length of the exchanger, and so do all three cold streams.</a:t>
            </a:r>
          </a:p>
          <a:p>
            <a:endParaRPr lang="en-US"/>
          </a:p>
          <a:p>
            <a:r>
              <a:rPr lang="en-US"/>
              <a:t>This heat exchanger has a minimum approach temperature of ten degrees Fahrenheit, which occurs at the hot stream inlet in the upper right corner of this figure.</a:t>
            </a:r>
          </a:p>
          <a:p>
            <a:endParaRPr lang="en-US"/>
          </a:p>
          <a:p>
            <a:r>
              <a:rPr lang="en-US"/>
              <a:t>The deep cryogenic heat exchangers, 26 and 30, have minimum approach temperatures of two degrees Fahrenheit.</a:t>
            </a:r>
          </a:p>
        </p:txBody>
      </p:sp>
      <p:sp>
        <p:nvSpPr>
          <p:cNvPr id="4" name="Slide Number Placeholder 3"/>
          <p:cNvSpPr>
            <a:spLocks noGrp="1"/>
          </p:cNvSpPr>
          <p:nvPr>
            <p:ph type="sldNum" sz="quarter" idx="5"/>
          </p:nvPr>
        </p:nvSpPr>
        <p:spPr/>
        <p:txBody>
          <a:bodyPr/>
          <a:lstStyle/>
          <a:p>
            <a:fld id="{7CB5EDBF-326E-41BC-BDAB-9637CC9D0685}" type="slidenum">
              <a:rPr lang="en-US" smtClean="0"/>
              <a:t>30</a:t>
            </a:fld>
            <a:endParaRPr lang="en-US"/>
          </a:p>
        </p:txBody>
      </p:sp>
    </p:spTree>
    <p:extLst>
      <p:ext uri="{BB962C8B-B14F-4D97-AF65-F5344CB8AC3E}">
        <p14:creationId xmlns:p14="http://schemas.microsoft.com/office/powerpoint/2010/main" val="1973834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Giulle</a:t>
            </a:r>
            <a:r>
              <a:rPr lang="en-US">
                <a:cs typeface="Calibri"/>
              </a:rPr>
              <a:t> -</a:t>
            </a:r>
            <a:endParaRPr lang="en-US"/>
          </a:p>
          <a:p>
            <a:endParaRPr lang="en-US"/>
          </a:p>
          <a:p>
            <a:r>
              <a:rPr lang="en-US"/>
              <a:t>what do we get from this that wasn't on slide 29</a:t>
            </a:r>
            <a:endParaRPr lang="en-US">
              <a:cs typeface="Calibri" panose="020F0502020204030204"/>
            </a:endParaRPr>
          </a:p>
          <a:p>
            <a:endParaRPr lang="en-US"/>
          </a:p>
          <a:p>
            <a:r>
              <a:rPr lang="en-US"/>
              <a:t>Script:</a:t>
            </a:r>
            <a:endParaRPr lang="en-US">
              <a:cs typeface="Calibri"/>
            </a:endParaRPr>
          </a:p>
          <a:p>
            <a:r>
              <a:rPr lang="en-US"/>
              <a:t>Here you can see how the passages inside the heat exchanger are distributed. Each of these passages are about 0.2 inches in height. In heat exchanger 18 there are 107 total passages, and the passages are arranged in an alternating pattern of hot streams and cold streams that maximizes heat transfer efficiency by making the temperature gradient along the heat exchanger as uniform as possible. Each passage is fitted with aluminum fins that augment heat transfer.</a:t>
            </a:r>
          </a:p>
          <a:p>
            <a:r>
              <a:rPr lang="en-US"/>
              <a:t>All of the detailed specifications of the heat exchanger, like its size, number of passages, types of fins, and the spacing of fins, were calculated according to an algorithmic method taught to us by Professor Leonard Fabiano.</a:t>
            </a:r>
          </a:p>
        </p:txBody>
      </p:sp>
      <p:sp>
        <p:nvSpPr>
          <p:cNvPr id="4" name="Slide Number Placeholder 3"/>
          <p:cNvSpPr>
            <a:spLocks noGrp="1"/>
          </p:cNvSpPr>
          <p:nvPr>
            <p:ph type="sldNum" sz="quarter" idx="5"/>
          </p:nvPr>
        </p:nvSpPr>
        <p:spPr/>
        <p:txBody>
          <a:bodyPr/>
          <a:lstStyle/>
          <a:p>
            <a:fld id="{7CB5EDBF-326E-41BC-BDAB-9637CC9D0685}" type="slidenum">
              <a:rPr lang="en-US" smtClean="0"/>
              <a:t>31</a:t>
            </a:fld>
            <a:endParaRPr lang="en-US"/>
          </a:p>
        </p:txBody>
      </p:sp>
    </p:spTree>
    <p:extLst>
      <p:ext uri="{BB962C8B-B14F-4D97-AF65-F5344CB8AC3E}">
        <p14:creationId xmlns:p14="http://schemas.microsoft.com/office/powerpoint/2010/main" val="203774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 -</a:t>
            </a:r>
            <a:endParaRPr lang="en-US"/>
          </a:p>
          <a:p>
            <a:endParaRPr lang="en-US"/>
          </a:p>
          <a:p>
            <a:r>
              <a:rPr lang="en-US"/>
              <a:t>Script:</a:t>
            </a:r>
            <a:endParaRPr lang="en-US">
              <a:cs typeface="Calibri" panose="020F0502020204030204"/>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 order to combust fewer fossil fuels, renewable energy like solar, wind, and hydroelectric power can replace them. However, these energy sources can only be converted into usable energy in the form of electricity. Renewable electricity will not be enough to replace fossil fuels because there will always be a need for on demand combustibles. </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Hydrogen provides a clean burning fuel alternative. Combustion of hydrogen only produces water vapor, and zero carbon dioxide. </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Renewable energy like solar, wind, and hydroelectric power can replace carbon emitting fossil fuels, in order to combust fewer fossil fuels. However, these energy sources can only be converted into usable energy in the form of electricity.</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 </a:t>
            </a:r>
            <a:r>
              <a:rPr lang="en-US" sz="1200">
                <a:effectLst/>
                <a:latin typeface="Times New Roman"/>
                <a:ea typeface="Times New Roman" panose="02020603050405020304" pitchFamily="18" charset="0"/>
                <a:cs typeface="Times New Roman"/>
              </a:rPr>
              <a:t>National governments have set personal benchmarks for green hydrogen because they have realized that their goals for carbon neutrality by 2050 are not possible without clean burning fuels. Renewable electricity will not be enough. By 2030, the International Energy Association (IEA) </a:t>
            </a:r>
            <a:r>
              <a:rPr lang="en-US" sz="1200">
                <a:effectLst/>
                <a:latin typeface="Times New Roman"/>
                <a:ea typeface="Calibri" panose="020F0502020204030204" pitchFamily="34" charset="0"/>
                <a:cs typeface="Times New Roman"/>
              </a:rPr>
              <a:t> </a:t>
            </a:r>
            <a:r>
              <a:rPr lang="en-US" sz="1200">
                <a:effectLst/>
                <a:latin typeface="Times New Roman"/>
                <a:ea typeface="Times New Roman" panose="02020603050405020304" pitchFamily="18" charset="0"/>
                <a:cs typeface="Times New Roman"/>
              </a:rPr>
              <a:t>projects a demand for green hydrogen of over 60 million tons, about one third of the total hydrogen demand projection for that same year. In anticipation of the future importance of green hydrogen in the global energy picture, the industry estimates that $150 billion has already been allocated by governments towards the development of hydrogen production technologies in the form of loan subsidies and research funding. To get a sense of scale, that is the size of the entire global hydrogen market in 2020.</a:t>
            </a:r>
            <a:r>
              <a:rPr lang="en-US">
                <a:latin typeface="Times New Roman"/>
                <a:ea typeface="Times New Roman" panose="02020603050405020304" pitchFamily="18" charset="0"/>
                <a:cs typeface="Times New Roman"/>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4</a:t>
            </a:fld>
            <a:endParaRPr lang="en-US"/>
          </a:p>
        </p:txBody>
      </p:sp>
    </p:spTree>
    <p:extLst>
      <p:ext uri="{BB962C8B-B14F-4D97-AF65-F5344CB8AC3E}">
        <p14:creationId xmlns:p14="http://schemas.microsoft.com/office/powerpoint/2010/main" val="3748804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 -</a:t>
            </a:r>
            <a:endParaRPr lang="en-US"/>
          </a:p>
          <a:p>
            <a:r>
              <a:rPr lang="en-US"/>
              <a:t>Script:</a:t>
            </a:r>
            <a:endParaRPr lang="en-US">
              <a:cs typeface="Calibri" panose="020F0502020204030204"/>
            </a:endParaRPr>
          </a:p>
          <a:p>
            <a:r>
              <a:rPr lang="en-US"/>
              <a:t>The brazed aluminum heat exchangers were designed according to an algorithmic method taught to us by Professor Leonard Fabiano. The details are not too important. The important detail to remember is that the pressure drop of streams along the length of the heat exchanger is informed by the heat exchanger design. Because of this, the design of the BAHX is not independent of the process model, modeled in ASPEN. The pressure drops that the BAHX design spits out have to match the pressure drops in the ASPEN model. The iterative algorithm shown here describes how to get the ASPEN model to converge with the BAHX design.</a:t>
            </a:r>
          </a:p>
          <a:p>
            <a:r>
              <a:rPr lang="en-US"/>
              <a:t>In practice the algorithm took three iterations to converge. The takeaway result was that there were certain limits to how small the pressure drops in the heat exchanger could be, which led to constraints on the upper limit of efficiency for the design process. </a:t>
            </a:r>
          </a:p>
          <a:p>
            <a:r>
              <a:rPr lang="en-US"/>
              <a:t>For example, if we could use pressure drops of zero in the ASPEN model we could achieve an efficiency </a:t>
            </a:r>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32</a:t>
            </a:fld>
            <a:endParaRPr lang="en-US"/>
          </a:p>
        </p:txBody>
      </p:sp>
    </p:spTree>
    <p:extLst>
      <p:ext uri="{BB962C8B-B14F-4D97-AF65-F5344CB8AC3E}">
        <p14:creationId xmlns:p14="http://schemas.microsoft.com/office/powerpoint/2010/main" val="72141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Akash -  </a:t>
            </a:r>
          </a:p>
          <a:p>
            <a:r>
              <a:rPr lang="en-US" dirty="0"/>
              <a:t>Script:</a:t>
            </a:r>
          </a:p>
          <a:p>
            <a:r>
              <a:rPr lang="en-US" dirty="0"/>
              <a:t>We compared the profitability and energy efficiency metrics of our process design over different liquid hydrogen production rates, from fifteen to ninety metric tons per day. Additionally, we compared the metrics over these rates for three different working fluids: neon, helium, and hydrogen. Initially we wanted to analyze mixed refrigerants as well, but due to the limitations of our thermodynamic modeling that Akash discussed earlier, we unfortunately had to scrap this analysis.</a:t>
            </a:r>
          </a:p>
          <a:p>
            <a:endParaRPr lang="en-US" dirty="0"/>
          </a:p>
          <a:p>
            <a:r>
              <a:rPr lang="en-US" dirty="0"/>
              <a:t>For all three working fluids, we observed an economy of scale, in which the financial profitability of the plant generally increases with the amount of hydrogen production. </a:t>
            </a:r>
          </a:p>
          <a:p>
            <a:endParaRPr lang="en-US" dirty="0"/>
          </a:p>
          <a:p>
            <a:r>
              <a:rPr lang="en-US" dirty="0"/>
              <a:t>The efficiency is generally constant with the amount of hydrogen production. The hydrogen refrigerant is the most efficient refrigerant and helium is the least efficient.</a:t>
            </a:r>
            <a:endParaRPr lang="en-US" dirty="0">
              <a:cs typeface="Calibri" panose="020F0502020204030204"/>
            </a:endParaRPr>
          </a:p>
          <a:p>
            <a:endParaRPr lang="en-US" dirty="0"/>
          </a:p>
          <a:p>
            <a:r>
              <a:rPr lang="en-US" dirty="0"/>
              <a:t>This sensitivity analysis informed our final design choice of a forty five metric ton per day plant using neon refrigerant. The neon refrigerant was chosen because it resulted in the most profitable design. The production rate was selected because it provided a large ROI, but we did not select a larger production rate with a larger ROI because the largest liquefaction plant in the world does thirty metric tons per day, and we did not want to risk overstepping this boundary.</a:t>
            </a:r>
          </a:p>
        </p:txBody>
      </p:sp>
      <p:sp>
        <p:nvSpPr>
          <p:cNvPr id="4" name="Slide Number Placeholder 3"/>
          <p:cNvSpPr>
            <a:spLocks noGrp="1"/>
          </p:cNvSpPr>
          <p:nvPr>
            <p:ph type="sldNum" sz="quarter" idx="5"/>
          </p:nvPr>
        </p:nvSpPr>
        <p:spPr/>
        <p:txBody>
          <a:bodyPr/>
          <a:lstStyle/>
          <a:p>
            <a:fld id="{7CB5EDBF-326E-41BC-BDAB-9637CC9D0685}" type="slidenum">
              <a:rPr lang="en-US" smtClean="0"/>
              <a:t>34</a:t>
            </a:fld>
            <a:endParaRPr lang="en-US"/>
          </a:p>
        </p:txBody>
      </p:sp>
    </p:spTree>
    <p:extLst>
      <p:ext uri="{BB962C8B-B14F-4D97-AF65-F5344CB8AC3E}">
        <p14:creationId xmlns:p14="http://schemas.microsoft.com/office/powerpoint/2010/main" val="3905729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Akash - </a:t>
            </a:r>
          </a:p>
          <a:p>
            <a:r>
              <a:rPr lang="en-US"/>
              <a:t> In summary ….. </a:t>
            </a:r>
            <a:r>
              <a:rPr lang="en-US">
                <a:sym typeface="Wingdings" panose="05000000000000000000" pitchFamily="2" charset="2"/>
              </a:rPr>
              <a:t> </a:t>
            </a:r>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35</a:t>
            </a:fld>
            <a:endParaRPr lang="en-US"/>
          </a:p>
        </p:txBody>
      </p:sp>
    </p:spTree>
    <p:extLst>
      <p:ext uri="{BB962C8B-B14F-4D97-AF65-F5344CB8AC3E}">
        <p14:creationId xmlns:p14="http://schemas.microsoft.com/office/powerpoint/2010/main" val="2717050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Akash or Evan – My name was listed here and there wasn't a title any script written here. Happy to hand this off if someone prefers doing it. I think Akash did slides like this in the SEAS challenge file?</a:t>
            </a:r>
          </a:p>
          <a:p>
            <a:endParaRPr lang="en-US">
              <a:cs typeface="Calibri"/>
            </a:endParaRPr>
          </a:p>
          <a:p>
            <a:r>
              <a:rPr lang="en-US">
                <a:cs typeface="Calibri"/>
              </a:rPr>
              <a:t>As you can see, the </a:t>
            </a:r>
            <a:r>
              <a:rPr lang="en-US" err="1">
                <a:cs typeface="Calibri"/>
              </a:rPr>
              <a:t>electroylzer</a:t>
            </a:r>
            <a:r>
              <a:rPr lang="en-US">
                <a:cs typeface="Calibri"/>
              </a:rPr>
              <a:t> bare module cost represents over two thirds of the cost of equipment for the plant, which can only be reduced through innovation. The cryogenic process equipment cost, however, is driven primarily by compressors. Compressors costs may be reduced by further driving down approach temperatures, </a:t>
            </a:r>
            <a:r>
              <a:rPr lang="en-US" err="1">
                <a:cs typeface="Calibri"/>
              </a:rPr>
              <a:t>specificallly</a:t>
            </a:r>
            <a:r>
              <a:rPr lang="en-US">
                <a:cs typeface="Calibri"/>
              </a:rPr>
              <a:t> on exchanger 18. However, to do this would require a buffer in temperature difference between feed hydrogen and liquid nitrogen, possible by adding an additional exchanger before exchanger 18 with a warmer refrigerant.</a:t>
            </a:r>
          </a:p>
        </p:txBody>
      </p:sp>
      <p:sp>
        <p:nvSpPr>
          <p:cNvPr id="4" name="Slide Number Placeholder 3"/>
          <p:cNvSpPr>
            <a:spLocks noGrp="1"/>
          </p:cNvSpPr>
          <p:nvPr>
            <p:ph type="sldNum" sz="quarter" idx="5"/>
          </p:nvPr>
        </p:nvSpPr>
        <p:spPr/>
        <p:txBody>
          <a:bodyPr/>
          <a:lstStyle/>
          <a:p>
            <a:fld id="{7CB5EDBF-326E-41BC-BDAB-9637CC9D0685}" type="slidenum">
              <a:rPr lang="en-US" smtClean="0"/>
              <a:t>36</a:t>
            </a:fld>
            <a:endParaRPr lang="en-US"/>
          </a:p>
        </p:txBody>
      </p:sp>
    </p:spTree>
    <p:extLst>
      <p:ext uri="{BB962C8B-B14F-4D97-AF65-F5344CB8AC3E}">
        <p14:creationId xmlns:p14="http://schemas.microsoft.com/office/powerpoint/2010/main" val="2854241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Evan – My name was listed here and there wasn't a title any script written here. Happy to hand this off if someone prefers doing it. I think Akash did slides like this in the SEAS challenge file?</a:t>
            </a:r>
          </a:p>
          <a:p>
            <a:endParaRPr lang="en-US">
              <a:cs typeface="Calibri"/>
            </a:endParaRPr>
          </a:p>
          <a:p>
            <a:r>
              <a:rPr lang="en-US">
                <a:cs typeface="Calibri"/>
              </a:rPr>
              <a:t>Similar to the previous figures of capital costs, operating costs are driven primarily by electrolysis and compression. As process automation increases, other cost centers such as general expenses and maintenance may be reduced, but are not significant engineering considerations.</a:t>
            </a:r>
          </a:p>
          <a:p>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37</a:t>
            </a:fld>
            <a:endParaRPr lang="en-US"/>
          </a:p>
        </p:txBody>
      </p:sp>
    </p:spTree>
    <p:extLst>
      <p:ext uri="{BB962C8B-B14F-4D97-AF65-F5344CB8AC3E}">
        <p14:creationId xmlns:p14="http://schemas.microsoft.com/office/powerpoint/2010/main" val="1727994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process </a:t>
            </a:r>
            <a:endParaRPr lang="en-US" dirty="0"/>
          </a:p>
        </p:txBody>
      </p:sp>
      <p:sp>
        <p:nvSpPr>
          <p:cNvPr id="4" name="Slide Number Placeholder 3"/>
          <p:cNvSpPr>
            <a:spLocks noGrp="1"/>
          </p:cNvSpPr>
          <p:nvPr>
            <p:ph type="sldNum" sz="quarter" idx="5"/>
          </p:nvPr>
        </p:nvSpPr>
        <p:spPr/>
        <p:txBody>
          <a:bodyPr/>
          <a:lstStyle/>
          <a:p>
            <a:fld id="{7CB5EDBF-326E-41BC-BDAB-9637CC9D0685}" type="slidenum">
              <a:rPr lang="en-US" smtClean="0"/>
              <a:t>38</a:t>
            </a:fld>
            <a:endParaRPr lang="en-US"/>
          </a:p>
        </p:txBody>
      </p:sp>
    </p:spTree>
    <p:extLst>
      <p:ext uri="{BB962C8B-B14F-4D97-AF65-F5344CB8AC3E}">
        <p14:creationId xmlns:p14="http://schemas.microsoft.com/office/powerpoint/2010/main" val="953666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Guille</a:t>
            </a:r>
            <a:r>
              <a:rPr lang="en-US"/>
              <a:t> or Akash? I forget</a:t>
            </a:r>
          </a:p>
          <a:p>
            <a:r>
              <a:rPr lang="en-US"/>
              <a:t>Slides 38 and 39 are two jewels of this presentation. Let’s make sure this is communicated clearly.</a:t>
            </a:r>
          </a:p>
          <a:p>
            <a:r>
              <a:rPr lang="en-US"/>
              <a:t>We should probably explain how energy efficiency and ROI are both calculated before this slide. So after slide 46. Also what the fuck a minimum approach temperature is lol (best to talk about this in slides 27-31; actually, including a composite curve may be the best way to do this).</a:t>
            </a:r>
          </a:p>
          <a:p>
            <a:endParaRPr lang="en-US"/>
          </a:p>
          <a:p>
            <a:r>
              <a:rPr lang="en-US"/>
              <a:t>Script:</a:t>
            </a:r>
          </a:p>
          <a:p>
            <a:r>
              <a:rPr lang="en-US"/>
              <a:t>We completed a sensitivity analysis on the effect of the heat exchanger approach temperatures on the energy efficiency and on the return on investment in the third year of plant operation.</a:t>
            </a:r>
          </a:p>
          <a:p>
            <a:endParaRPr lang="en-US"/>
          </a:p>
          <a:p>
            <a:r>
              <a:rPr lang="en-US"/>
              <a:t>The chart on the left shows that the efficiency of the plant increases as the approach temperatures tighten. By tighten we mean that they get smaller. Any chemical engineer that has worked in cryogenics will know that this is an expected result. When the approach temperatures tighten, the outlet pressures of the neon streams coming out of the turboexpanders in the refrigeration loop increase. When the outlet pressures of the neon streams coming out of the turboexpanders in the refrigeration loop increase, the pressure of the neon stream that is compressed by the neon recycle compressor (94) increases. Since the outlet pressure of the neon recycle compressor (94) is fixed at 150 psi, if the inlet pressure increases, then the compressor has a smaller change in pressure, which means that the compressor has a smaller power requirement. By reducing the power requirement on the most energy intensive unit operation in the process, the efficiency increases.</a:t>
            </a:r>
          </a:p>
          <a:p>
            <a:endParaRPr lang="en-US"/>
          </a:p>
          <a:p>
            <a:r>
              <a:rPr lang="en-US"/>
              <a:t>It is interesting to note that the efficiency increases linearly with a decrease in the minimum approach temperature. Evidently, because the second law of thermodynamics stops us from having negative approach temperatures, there is an upper limit to the energy efficiency of this process design of about forty six to forty seven percent. For reference, the most energy efficient design in the literature has an efficiency of sixty seven percent, and most hydrogen liquefaction plants in operation today run at an efficiency of twenty to twenty seven percent.</a:t>
            </a:r>
          </a:p>
          <a:p>
            <a:endParaRPr lang="en-US"/>
          </a:p>
          <a:p>
            <a:r>
              <a:rPr lang="en-US"/>
              <a:t>The chart on the right shows that the return on investment in the third year of plant operation also increases as the approach temperatures tighten. Actually, it turns out that this is a noteworthy result. There is a tradeoff between the operating and the capital expenses of the plant that occurs. On one hand, the operating cost decreases as a result of the reduction in the power requirement. Also, the capital cost decreases because more powerful compressors are more expensive. On the other hand, the capital cost decreases because the heat exchanger gets larger when the approach temperatures decrease, and larger heat exchangers are more expensive. When there are contradictory effects like these, we expect to see a plot that is concave and has a maximum.</a:t>
            </a:r>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39</a:t>
            </a:fld>
            <a:endParaRPr lang="en-US"/>
          </a:p>
        </p:txBody>
      </p:sp>
    </p:spTree>
    <p:extLst>
      <p:ext uri="{BB962C8B-B14F-4D97-AF65-F5344CB8AC3E}">
        <p14:creationId xmlns:p14="http://schemas.microsoft.com/office/powerpoint/2010/main" val="45048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err="1"/>
              <a:t>Guille</a:t>
            </a:r>
            <a:r>
              <a:rPr lang="en-US"/>
              <a:t> or Akash? I forget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fact, if we combine these two graphs then we can see that indeed something of a maximum that occurs, just that it occurs at the very upper limit of efficiency. This occurs because the size of the heat exchanger blows up to infinity as the approach temperature goes to zero degrees Fahrenheit. In practice this never occurs because the approach temperatures in deep cryogenics are usually constrained to be above about two degrees Fahrenheit. So for these practical purposes, whether we optimize our process design for energy efficiency or for return on investment, we end up with the same design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r>
              <a:rPr lang="en-US"/>
              <a:t>For most process designs of hydrogen liquefaction systems, this maximum occurs earlier and there is a decision that has to be made between optimizing for financial profitability and energy efficiency. In the real world, the MBAs have won and any hydrogen liquefaction plant operating today has an efficiency between twenty to twenty seven percent because that is the most financially profitable solution to the process design. We don’t know exactly what these processes look like, but most likely these plants are not operating at the upper limit of efficiency the way our process design is.</a:t>
            </a:r>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40</a:t>
            </a:fld>
            <a:endParaRPr lang="en-US"/>
          </a:p>
        </p:txBody>
      </p:sp>
    </p:spTree>
    <p:extLst>
      <p:ext uri="{BB962C8B-B14F-4D97-AF65-F5344CB8AC3E}">
        <p14:creationId xmlns:p14="http://schemas.microsoft.com/office/powerpoint/2010/main" val="3789709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Evan:</a:t>
            </a:r>
          </a:p>
          <a:p>
            <a:r>
              <a:rPr lang="en-US"/>
              <a:t>We compared various scenarios that varied the source of the hydrogen feed to the liquefaction plant. At our planned operating conditions, one hundred percent of the hydrogen feed is sourced by way of water electrolysis. In this scenario, the breakeven price of green liquid hydrogen is nine dollars and sixty nine cents. The cost of liquefaction is two dollars and seventy one cents, so the cost of the green hydrogen feed comes out to six dollars and ninety eight cents, which is about what we expected to see. </a:t>
            </a:r>
            <a:endParaRPr lang="en-US">
              <a:cs typeface="Calibri"/>
            </a:endParaRPr>
          </a:p>
          <a:p>
            <a:endParaRPr lang="en-US"/>
          </a:p>
          <a:p>
            <a:r>
              <a:rPr lang="en-US"/>
              <a:t>If the price of wholesale renewable electricity where our plant is located were to drop ninety percent from ten cents per kilowatt hour to one cent per kilowatt hour, the breakeven price would be four dollars and ten cents, which would be cheaper than the current breakeven price for our plant operating at one hundred percent of the hydrogen feed sourced by way of steam methane reforming, four dollars and thirty five cents.</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43</a:t>
            </a:fld>
            <a:endParaRPr lang="en-US"/>
          </a:p>
        </p:txBody>
      </p:sp>
    </p:spTree>
    <p:extLst>
      <p:ext uri="{BB962C8B-B14F-4D97-AF65-F5344CB8AC3E}">
        <p14:creationId xmlns:p14="http://schemas.microsoft.com/office/powerpoint/2010/main" val="2777087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$96.60 is the price we are selling at </a:t>
            </a:r>
          </a:p>
          <a:p>
            <a:endParaRPr lang="en-US" dirty="0"/>
          </a:p>
          <a:p>
            <a:r>
              <a:rPr lang="en-US" dirty="0">
                <a:cs typeface="Calibri"/>
              </a:rPr>
              <a:t>Evan:</a:t>
            </a:r>
            <a:endParaRPr lang="en-US" dirty="0"/>
          </a:p>
          <a:p>
            <a:endParaRPr lang="en-US" dirty="0"/>
          </a:p>
          <a:p>
            <a:r>
              <a:rPr lang="en-US" dirty="0"/>
              <a:t>Script:</a:t>
            </a:r>
            <a:endParaRPr lang="en-US" dirty="0">
              <a:cs typeface="Calibri"/>
            </a:endParaRPr>
          </a:p>
          <a:p>
            <a:r>
              <a:rPr lang="en-US" dirty="0"/>
              <a:t>This table illustrates the competitive economics between liquid hydrogen fuel and other energy sources. The appropriate way to compare the unit economics of fuels is in terms of their dollars per energy; in this case we use dollars per million British thermal units, or BTU. </a:t>
            </a:r>
            <a:endParaRPr lang="en-US" dirty="0">
              <a:cs typeface="Calibri"/>
            </a:endParaRPr>
          </a:p>
          <a:p>
            <a:endParaRPr lang="en-US" dirty="0"/>
          </a:p>
          <a:p>
            <a:r>
              <a:rPr lang="en-US" dirty="0"/>
              <a:t>The thirteen dollar per kilogram sales price of the liquid hydrogen corresponds to a price of ninety six dollars and eighty cents per million BTU. This is forty four times more expensive than the price of the natural gas which is consumed by natural gas power plants that convert natural gas to electricity. This price is in line with the retail price of hydrogen vapor stored at seven hundred times atmospheric pressure, which you can find at hydrogen fueling stations in California. As of this moment nearly all the hydrogen at these fueling stations is grey, sourced by way of SMR. However this retail price is somewhat misleading because it includes the non-trivial costs of the hydrogen supply chain--that is, the cost of getting hydrogen from the plant to the station. This can add between fifty and eighty dollars per million BTU.</a:t>
            </a:r>
            <a:endParaRPr lang="en-US" dirty="0">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44</a:t>
            </a:fld>
            <a:endParaRPr lang="en-US"/>
          </a:p>
        </p:txBody>
      </p:sp>
    </p:spTree>
    <p:extLst>
      <p:ext uri="{BB962C8B-B14F-4D97-AF65-F5344CB8AC3E}">
        <p14:creationId xmlns:p14="http://schemas.microsoft.com/office/powerpoint/2010/main" val="396772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 -</a:t>
            </a:r>
          </a:p>
        </p:txBody>
      </p:sp>
      <p:sp>
        <p:nvSpPr>
          <p:cNvPr id="4" name="Slide Number Placeholder 3"/>
          <p:cNvSpPr>
            <a:spLocks noGrp="1"/>
          </p:cNvSpPr>
          <p:nvPr>
            <p:ph type="sldNum" sz="quarter" idx="5"/>
          </p:nvPr>
        </p:nvSpPr>
        <p:spPr/>
        <p:txBody>
          <a:bodyPr/>
          <a:lstStyle/>
          <a:p>
            <a:fld id="{7CB5EDBF-326E-41BC-BDAB-9637CC9D0685}" type="slidenum">
              <a:rPr lang="en-US" smtClean="0"/>
              <a:t>5</a:t>
            </a:fld>
            <a:endParaRPr lang="en-US"/>
          </a:p>
        </p:txBody>
      </p:sp>
    </p:spTree>
    <p:extLst>
      <p:ext uri="{BB962C8B-B14F-4D97-AF65-F5344CB8AC3E}">
        <p14:creationId xmlns:p14="http://schemas.microsoft.com/office/powerpoint/2010/main" val="397200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Evan </a:t>
            </a:r>
          </a:p>
          <a:p>
            <a:r>
              <a:rPr lang="en-US">
                <a:cs typeface="Calibri"/>
              </a:rPr>
              <a:t>Another Department of Energy projection, like the $1/kilogram of Liquid Hydrogen by 2030 goal, is to have the cost of gridded solar green energy reduced to $0.03 per </a:t>
            </a:r>
            <a:r>
              <a:rPr lang="en-US" err="1">
                <a:cs typeface="Calibri"/>
              </a:rPr>
              <a:t>killowatt</a:t>
            </a:r>
            <a:r>
              <a:rPr lang="en-US">
                <a:cs typeface="Calibri"/>
              </a:rPr>
              <a:t> hour by 2030. Since our plant will be operating well past that deadline, it is important to consider the breakeven price implications of a shrinking electricity cost. While the chosen price of green electricity was set to $0.10 for profitability measures as a conservative estimate, the following sensitivity analysis is shown as a range of possibilities depending on how close grid improvements get to the DOE goal.</a:t>
            </a:r>
          </a:p>
        </p:txBody>
      </p:sp>
      <p:sp>
        <p:nvSpPr>
          <p:cNvPr id="4" name="Slide Number Placeholder 3"/>
          <p:cNvSpPr>
            <a:spLocks noGrp="1"/>
          </p:cNvSpPr>
          <p:nvPr>
            <p:ph type="sldNum" sz="quarter" idx="5"/>
          </p:nvPr>
        </p:nvSpPr>
        <p:spPr/>
        <p:txBody>
          <a:bodyPr/>
          <a:lstStyle/>
          <a:p>
            <a:fld id="{7CB5EDBF-326E-41BC-BDAB-9637CC9D0685}" type="slidenum">
              <a:rPr lang="en-US" smtClean="0"/>
              <a:t>45</a:t>
            </a:fld>
            <a:endParaRPr lang="en-US"/>
          </a:p>
        </p:txBody>
      </p:sp>
    </p:spTree>
    <p:extLst>
      <p:ext uri="{BB962C8B-B14F-4D97-AF65-F5344CB8AC3E}">
        <p14:creationId xmlns:p14="http://schemas.microsoft.com/office/powerpoint/2010/main" val="4059966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in this graph to the left, beyond incremental improvements to unit operation efficiencies and production costs, the principle target area for cost reduction will come from the reduction of green electricity costing the years to come. If the DOE target is reached, the breakeven price of this process will reduce to under $5.50/kg, nearly halving the current price.</a:t>
            </a:r>
          </a:p>
        </p:txBody>
      </p:sp>
      <p:sp>
        <p:nvSpPr>
          <p:cNvPr id="4" name="Slide Number Placeholder 3"/>
          <p:cNvSpPr>
            <a:spLocks noGrp="1"/>
          </p:cNvSpPr>
          <p:nvPr>
            <p:ph type="sldNum" sz="quarter" idx="5"/>
          </p:nvPr>
        </p:nvSpPr>
        <p:spPr/>
        <p:txBody>
          <a:bodyPr/>
          <a:lstStyle/>
          <a:p>
            <a:fld id="{7CB5EDBF-326E-41BC-BDAB-9637CC9D0685}" type="slidenum">
              <a:rPr lang="en-US" smtClean="0"/>
              <a:t>46</a:t>
            </a:fld>
            <a:endParaRPr lang="en-US"/>
          </a:p>
        </p:txBody>
      </p:sp>
    </p:spTree>
    <p:extLst>
      <p:ext uri="{BB962C8B-B14F-4D97-AF65-F5344CB8AC3E}">
        <p14:creationId xmlns:p14="http://schemas.microsoft.com/office/powerpoint/2010/main" val="581072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Moreover, when focusing research towards process improvement and further cost reduction in the future, it is clear from this presentation that a major cost driver is the electrolysis of water, both operationally and in capital expenses. Here you can see the effect of innovation-driven cost reductions in the production of hydrogen. Recent literature has suggested methods of increases </a:t>
            </a:r>
            <a:r>
              <a:rPr lang="en-US" err="1">
                <a:cs typeface="Calibri"/>
              </a:rPr>
              <a:t>electrolyzer</a:t>
            </a:r>
            <a:r>
              <a:rPr lang="en-US">
                <a:cs typeface="Calibri"/>
              </a:rPr>
              <a:t> efficiency to as high as 95% and of decreasing bare module costs by as much as 50%. Should these options prove viable and scalable in the near future, such process improvements would drastically improve the product viability of hydrogen liquefaction in the process proposed. </a:t>
            </a:r>
          </a:p>
        </p:txBody>
      </p:sp>
      <p:sp>
        <p:nvSpPr>
          <p:cNvPr id="4" name="Slide Number Placeholder 3"/>
          <p:cNvSpPr>
            <a:spLocks noGrp="1"/>
          </p:cNvSpPr>
          <p:nvPr>
            <p:ph type="sldNum" sz="quarter" idx="5"/>
          </p:nvPr>
        </p:nvSpPr>
        <p:spPr/>
        <p:txBody>
          <a:bodyPr/>
          <a:lstStyle/>
          <a:p>
            <a:fld id="{7CB5EDBF-326E-41BC-BDAB-9637CC9D0685}" type="slidenum">
              <a:rPr lang="en-US" smtClean="0"/>
              <a:t>47</a:t>
            </a:fld>
            <a:endParaRPr lang="en-US"/>
          </a:p>
        </p:txBody>
      </p:sp>
    </p:spTree>
    <p:extLst>
      <p:ext uri="{BB962C8B-B14F-4D97-AF65-F5344CB8AC3E}">
        <p14:creationId xmlns:p14="http://schemas.microsoft.com/office/powerpoint/2010/main" val="2108461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that, we've discussed the major considerations we've been able to fit into the length of this presentation. We greatly appreciate your engagement and welcome any questions you may have.</a:t>
            </a:r>
          </a:p>
        </p:txBody>
      </p:sp>
      <p:sp>
        <p:nvSpPr>
          <p:cNvPr id="4" name="Slide Number Placeholder 3"/>
          <p:cNvSpPr>
            <a:spLocks noGrp="1"/>
          </p:cNvSpPr>
          <p:nvPr>
            <p:ph type="sldNum" sz="quarter" idx="5"/>
          </p:nvPr>
        </p:nvSpPr>
        <p:spPr/>
        <p:txBody>
          <a:bodyPr/>
          <a:lstStyle/>
          <a:p>
            <a:fld id="{7CB5EDBF-326E-41BC-BDAB-9637CC9D0685}" type="slidenum">
              <a:rPr lang="en-US" smtClean="0"/>
              <a:t>48</a:t>
            </a:fld>
            <a:endParaRPr lang="en-US"/>
          </a:p>
        </p:txBody>
      </p:sp>
    </p:spTree>
    <p:extLst>
      <p:ext uri="{BB962C8B-B14F-4D97-AF65-F5344CB8AC3E}">
        <p14:creationId xmlns:p14="http://schemas.microsoft.com/office/powerpoint/2010/main" val="1392802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49</a:t>
            </a:fld>
            <a:endParaRPr lang="en-US"/>
          </a:p>
        </p:txBody>
      </p:sp>
    </p:spTree>
    <p:extLst>
      <p:ext uri="{BB962C8B-B14F-4D97-AF65-F5344CB8AC3E}">
        <p14:creationId xmlns:p14="http://schemas.microsoft.com/office/powerpoint/2010/main" val="4030275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hydrogen is formed by steam methane reforming and used in chemical industry. The future: water-based hydrogen used as a fuel for mobility and power generation.</a:t>
            </a:r>
          </a:p>
          <a:p>
            <a:endParaRPr lang="en-US"/>
          </a:p>
          <a:p>
            <a:endParaRPr lang="en-US"/>
          </a:p>
          <a:p>
            <a:r>
              <a:rPr lang="en-US"/>
              <a:t>delete this slide. replace with explanation of liquid hydrogen need</a:t>
            </a:r>
          </a:p>
        </p:txBody>
      </p:sp>
      <p:sp>
        <p:nvSpPr>
          <p:cNvPr id="4" name="Slide Number Placeholder 3"/>
          <p:cNvSpPr>
            <a:spLocks noGrp="1"/>
          </p:cNvSpPr>
          <p:nvPr>
            <p:ph type="sldNum" sz="quarter" idx="5"/>
          </p:nvPr>
        </p:nvSpPr>
        <p:spPr/>
        <p:txBody>
          <a:bodyPr/>
          <a:lstStyle/>
          <a:p>
            <a:fld id="{7CB5EDBF-326E-41BC-BDAB-9637CC9D0685}" type="slidenum">
              <a:rPr lang="en-US" smtClean="0"/>
              <a:t>51</a:t>
            </a:fld>
            <a:endParaRPr lang="en-US"/>
          </a:p>
        </p:txBody>
      </p:sp>
    </p:spTree>
    <p:extLst>
      <p:ext uri="{BB962C8B-B14F-4D97-AF65-F5344CB8AC3E}">
        <p14:creationId xmlns:p14="http://schemas.microsoft.com/office/powerpoint/2010/main" val="616441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‘unique differentiation’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hydrogen has no carbon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52</a:t>
            </a:fld>
            <a:endParaRPr lang="en-US"/>
          </a:p>
        </p:txBody>
      </p:sp>
    </p:spTree>
    <p:extLst>
      <p:ext uri="{BB962C8B-B14F-4D97-AF65-F5344CB8AC3E}">
        <p14:creationId xmlns:p14="http://schemas.microsoft.com/office/powerpoint/2010/main" val="378042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Evan or </a:t>
            </a:r>
            <a:r>
              <a:rPr lang="en-US" err="1">
                <a:cs typeface="Calibri"/>
              </a:rPr>
              <a:t>Guille</a:t>
            </a:r>
            <a:r>
              <a:rPr lang="en-US">
                <a:cs typeface="Calibri"/>
              </a:rPr>
              <a:t>? </a:t>
            </a:r>
          </a:p>
          <a:p>
            <a:r>
              <a:rPr lang="en-US">
                <a:cs typeface="Calibri"/>
              </a:rPr>
              <a:t>As you can see here, the transportation of liquid hydrogen is incredibly expensive operationally. Using cryogenic tankers that slowly boil off and vent contents as they absorb heat from their surroundings, transportation costs can be quite low for local travel within hundreds of miles, but scale linearly for interstate to transnational travel. These supply chain costs could be mitigated with an increasing number of well-distributed plants and a well-managed supply chain system.</a:t>
            </a:r>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53</a:t>
            </a:fld>
            <a:endParaRPr lang="en-US"/>
          </a:p>
        </p:txBody>
      </p:sp>
    </p:spTree>
    <p:extLst>
      <p:ext uri="{BB962C8B-B14F-4D97-AF65-F5344CB8AC3E}">
        <p14:creationId xmlns:p14="http://schemas.microsoft.com/office/powerpoint/2010/main" val="2657679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Evan or </a:t>
            </a:r>
            <a:r>
              <a:rPr lang="en-US" err="1">
                <a:cs typeface="Calibri"/>
              </a:rPr>
              <a:t>Guille</a:t>
            </a:r>
            <a:r>
              <a:rPr lang="en-US">
                <a:cs typeface="Calibri"/>
              </a:rPr>
              <a:t>?</a:t>
            </a:r>
            <a:endParaRPr lang="en-US"/>
          </a:p>
          <a:p>
            <a:r>
              <a:rPr lang="en-US"/>
              <a:t>We’ve chosen this region for our plant because it has a large density of high-usage consumers (rocket launch centers and airports) relatively low costs for green electricity, and relaxed plant production regulation.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54</a:t>
            </a:fld>
            <a:endParaRPr lang="en-US"/>
          </a:p>
        </p:txBody>
      </p:sp>
    </p:spTree>
    <p:extLst>
      <p:ext uri="{BB962C8B-B14F-4D97-AF65-F5344CB8AC3E}">
        <p14:creationId xmlns:p14="http://schemas.microsoft.com/office/powerpoint/2010/main" val="726257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t>When a substance is heated, its temperature will rise, and it will expand. Cp/</a:t>
            </a:r>
            <a:r>
              <a:rPr lang="en-US" sz="1200" i="0" err="1"/>
              <a:t>Cv</a:t>
            </a:r>
            <a:r>
              <a:rPr lang="en-US" sz="1200" i="0"/>
              <a:t> (heat capacity ratio) illustrates the relative amount of heat that is lost to expansion when a substance is raised to a certain temperature. An inaccurate Cp/</a:t>
            </a:r>
            <a:r>
              <a:rPr lang="en-US" sz="1200" i="0" err="1"/>
              <a:t>Cv</a:t>
            </a:r>
            <a:r>
              <a:rPr lang="en-US" sz="1200" i="0"/>
              <a:t> ratio will create inaccurate compressor and expander power requirements, messing up equipment sizing and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t>In our process, the refrigerant enters the turboexpanders at a pressure of around 133 psia.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t>A 50% lower C</a:t>
            </a:r>
            <a:r>
              <a:rPr lang="en-US" sz="2400" b="0" i="0" baseline="-25000"/>
              <a:t>p</a:t>
            </a:r>
            <a:r>
              <a:rPr lang="en-US" sz="2400" b="0" i="0"/>
              <a:t>/</a:t>
            </a:r>
            <a:r>
              <a:rPr lang="en-US" sz="2400" b="0" i="0" err="1"/>
              <a:t>C</a:t>
            </a:r>
            <a:r>
              <a:rPr lang="en-US" sz="2400" b="0" i="0" baseline="-25000" err="1"/>
              <a:t>v</a:t>
            </a:r>
            <a:r>
              <a:rPr lang="en-US" sz="2400" b="0" i="0"/>
              <a:t> from PR EOS causes the outlet turboexpander pressure to be lower than it should be. This stream then works its way through the HXs and reaches the refrigerant recycle compressor. Here, an outlet pressure of 150 psia is specified. If the inlet pressure to the compressor is lower than it should be, the compressor will have to do more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t>Refrigerant recycle compressor is most expensive unit operation in process and such deviations have significant implications for cost. For this reason, REFPROP Databank, which references NIST data tables, was chosen.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t>If questions are asked: “While our final process configuration uses Neon as the refrigerant instead of H2, we wanted working PFD where we wouldn’t have to switch EOSs to assess different cases.” </a:t>
            </a:r>
          </a:p>
        </p:txBody>
      </p:sp>
      <p:sp>
        <p:nvSpPr>
          <p:cNvPr id="4" name="Slide Number Placeholder 3"/>
          <p:cNvSpPr>
            <a:spLocks noGrp="1"/>
          </p:cNvSpPr>
          <p:nvPr>
            <p:ph type="sldNum" sz="quarter" idx="5"/>
          </p:nvPr>
        </p:nvSpPr>
        <p:spPr/>
        <p:txBody>
          <a:bodyPr/>
          <a:lstStyle/>
          <a:p>
            <a:fld id="{7CB5EDBF-326E-41BC-BDAB-9637CC9D0685}" type="slidenum">
              <a:rPr lang="en-US" smtClean="0"/>
              <a:t>69</a:t>
            </a:fld>
            <a:endParaRPr lang="en-US"/>
          </a:p>
        </p:txBody>
      </p:sp>
    </p:spTree>
    <p:extLst>
      <p:ext uri="{BB962C8B-B14F-4D97-AF65-F5344CB8AC3E}">
        <p14:creationId xmlns:p14="http://schemas.microsoft.com/office/powerpoint/2010/main" val="301308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a:t>
            </a:r>
            <a:endParaRPr lang="en-US"/>
          </a:p>
          <a:p>
            <a:endParaRPr lang="en-US"/>
          </a:p>
          <a:p>
            <a:pPr marL="0" indent="0">
              <a:buFont typeface="Arial" panose="020B0604020202020204" pitchFamily="34" charset="0"/>
              <a:buNone/>
            </a:pPr>
            <a:r>
              <a:rPr lang="en-US"/>
              <a:t>Previously on slide, now narrated by script:</a:t>
            </a:r>
            <a:endParaRPr lang="en-US">
              <a:cs typeface="Calibri" panose="020F0502020204030204"/>
            </a:endParaRPr>
          </a:p>
          <a:p>
            <a:pPr marL="285750" indent="-285750">
              <a:buFont typeface="Arial" panose="020B0604020202020204" pitchFamily="34" charset="0"/>
              <a:buChar char="•"/>
            </a:pPr>
            <a:r>
              <a:rPr lang="en-US"/>
              <a:t>&gt; 95% of hydrogen production as of 2023</a:t>
            </a:r>
            <a:endParaRPr lang="en-US">
              <a:cs typeface="Calibri" panose="020F0502020204030204"/>
            </a:endParaRPr>
          </a:p>
          <a:p>
            <a:pPr marL="285750" indent="-285750">
              <a:buFont typeface="Arial" panose="020B0604020202020204" pitchFamily="34" charset="0"/>
              <a:buChar char="•"/>
            </a:pPr>
            <a:r>
              <a:rPr lang="en-US"/>
              <a:t>Emits carbon monoxide, dioxide </a:t>
            </a:r>
            <a:r>
              <a:rPr lang="en-US">
                <a:sym typeface="Wingdings" panose="05000000000000000000" pitchFamily="2" charset="2"/>
              </a:rPr>
              <a:t> defeats purpose of using hydrogen as a fuel unless sequestered</a:t>
            </a:r>
            <a:endParaRPr lang="en-US"/>
          </a:p>
          <a:p>
            <a:endParaRPr lang="en-US"/>
          </a:p>
          <a:p>
            <a:r>
              <a:rPr lang="en-US"/>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Ninety-five to ninety-nine percent of today’s hydrogen production is accomplished by a process called steam methane reforming, or SMR. SMR splits methane natural gas into hydrogen, carbon monoxide, and carbon dioxide. As a result, SMR has a similar carbon footprint to burning fossil fuels. </a:t>
            </a:r>
          </a:p>
          <a:p>
            <a:endParaRPr lang="en-US">
              <a:cs typeface="Calibri"/>
            </a:endParaRPr>
          </a:p>
          <a:p>
            <a:endParaRPr lang="en-US">
              <a:cs typeface="Calibri"/>
            </a:endParaRPr>
          </a:p>
          <a:p>
            <a:r>
              <a:rPr lang="en-US"/>
              <a:t>Ninety-five to ninety-nine percent of today’s hydrogen production is accomplished by a process called steam methane reforming, or SMR. SMR splits methane natural gas, emitting carbon monoxide and carbon dioxide, which means that burning SMR-produced hydrogen has a similar carbon footprint as burning fossil fuels. For this reason, hydrogen produced via SMR is also called grey hydrogen.</a:t>
            </a:r>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6</a:t>
            </a:fld>
            <a:endParaRPr lang="en-US"/>
          </a:p>
        </p:txBody>
      </p:sp>
    </p:spTree>
    <p:extLst>
      <p:ext uri="{BB962C8B-B14F-4D97-AF65-F5344CB8AC3E}">
        <p14:creationId xmlns:p14="http://schemas.microsoft.com/office/powerpoint/2010/main" val="1845608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r>
              <a:rPr lang="en-US"/>
              <a:t>The brazed aluminum heat exchangers were designed according to an algorithmic method taught to us by Professor Leonard Fabiano. The details are not too important. One important detail to remember is that the pressure drop of streams along the length of the heat exchanger is informed by </a:t>
            </a:r>
          </a:p>
        </p:txBody>
      </p:sp>
      <p:sp>
        <p:nvSpPr>
          <p:cNvPr id="4" name="Slide Number Placeholder 3"/>
          <p:cNvSpPr>
            <a:spLocks noGrp="1"/>
          </p:cNvSpPr>
          <p:nvPr>
            <p:ph type="sldNum" sz="quarter" idx="5"/>
          </p:nvPr>
        </p:nvSpPr>
        <p:spPr/>
        <p:txBody>
          <a:bodyPr/>
          <a:lstStyle/>
          <a:p>
            <a:fld id="{7CB5EDBF-326E-41BC-BDAB-9637CC9D0685}" type="slidenum">
              <a:rPr lang="en-US" smtClean="0"/>
              <a:t>70</a:t>
            </a:fld>
            <a:endParaRPr lang="en-US"/>
          </a:p>
        </p:txBody>
      </p:sp>
    </p:spTree>
    <p:extLst>
      <p:ext uri="{BB962C8B-B14F-4D97-AF65-F5344CB8AC3E}">
        <p14:creationId xmlns:p14="http://schemas.microsoft.com/office/powerpoint/2010/main" val="51461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B5EDBF-326E-41BC-BDAB-9637CC9D0685}" type="slidenum">
              <a:rPr lang="en-US" smtClean="0"/>
              <a:t>71</a:t>
            </a:fld>
            <a:endParaRPr lang="en-US"/>
          </a:p>
        </p:txBody>
      </p:sp>
    </p:spTree>
    <p:extLst>
      <p:ext uri="{BB962C8B-B14F-4D97-AF65-F5344CB8AC3E}">
        <p14:creationId xmlns:p14="http://schemas.microsoft.com/office/powerpoint/2010/main" val="963603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Evan -</a:t>
            </a:r>
            <a:endParaRPr lang="en-US"/>
          </a:p>
          <a:p>
            <a:r>
              <a:rPr lang="en-US"/>
              <a:t>To confirm conversion assumptions within the heat exchangers and knock-out drum of the process, a Packed Bed Reactor model was employed using literature kinetic reports on our chosen catalyst, </a:t>
            </a:r>
            <a:r>
              <a:rPr lang="en-US" err="1"/>
              <a:t>Ionex</a:t>
            </a:r>
            <a:r>
              <a:rPr lang="en-US"/>
              <a:t>, catalyst property specifications provided by the catalyst vendor, Molecular Products, and discrete stream temperature values recorded along the length of the exchanger from ASPEN models considering the heat of reaction and heat removal from the stream system. In the case of the heat exchanger, catalyst is filled completely between fins of each passage. The void space between each fin is therefore considered as an individual PBR, with the entire passage modeled as a parallel system of reactors. The Knock-Out drum, on the other hand, has two phases. The gas phase leaves the drum without interfacing with the catalyst bed, while the liquid phase drops through a cylinder of catalyst powder before entering cryogenic storage. </a:t>
            </a:r>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72</a:t>
            </a:fld>
            <a:endParaRPr lang="en-US"/>
          </a:p>
        </p:txBody>
      </p:sp>
    </p:spTree>
    <p:extLst>
      <p:ext uri="{BB962C8B-B14F-4D97-AF65-F5344CB8AC3E}">
        <p14:creationId xmlns:p14="http://schemas.microsoft.com/office/powerpoint/2010/main" val="9010115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Evan -</a:t>
            </a:r>
            <a:endParaRPr lang="en-US"/>
          </a:p>
          <a:p>
            <a:r>
              <a:rPr lang="en-US">
                <a:cs typeface="Calibri" panose="020F0502020204030204"/>
              </a:rPr>
              <a:t>Short Version, If Time Is Not Allowed: A detailed PBR model was produced for both heat exchangers 26 and 30, showing exit compositions of 65 and 97% para hydrogen, respectively. Heat exchanger 26 exhibits a high conversion and heat load within the first foot of its length, requiring an adjacent heat sink for even temperature distribution. Heat exchanger 30's composition change remains relatively linear across the length of the exchanger, showing the heat leak assumption discussed before as a viable solution to our modeling difficulties.</a:t>
            </a:r>
          </a:p>
          <a:p>
            <a:endParaRPr lang="en-US"/>
          </a:p>
          <a:p>
            <a:endParaRPr lang="en-US"/>
          </a:p>
          <a:p>
            <a:r>
              <a:rPr lang="en-US"/>
              <a:t>Detailed Version, I Would Prefer To Do: Heat exchanger 26 is modeled as having an entering concentration equal to that of the process feed, 25% para hydrogen, and exit concentration of roughly 65% para hydrogen. The red curve demonstrates the model when assuming a circular area for each space between fins, to align better with the PBR model. The blue curve represents the total cross-sectional area caused by passage fin geometry, here assumed to be sinusoidal. Fluid flow patterns along this complex geometry are not considered due to the small passage size and turbulent flow regime. Between the two curves, conversion change across the exchanger length is nearly identical. An important phenomenon to observe in this graph is the inlet concentration at Heat Exchanger 26. Here, feed hydrogen enters at approximately normal hydrogen composition, and due to a large gap between actual and equilibrium composition, reacts at a faster rate than any subsequent length increment of the exchanger. In reality, such a fast reaction would lead to a large heat release in this section of the heat exchanger that our model does not directly account for. Without any heat removal, this section would result in temperature rising by approximately 10 degrees.  However, adjacent cold streams are designed to absorb the total heat of reaction across their length of the reactor. This section may decrease the exchanger efficiency marginally, and could be resolved by the addition of a cold sink at this section of the exchanger, but overall exchanger sizing and performance is not expected to change significantly. Another resolution to this complication that may be worth future investigation is the packing of catalyst at the end of Exchanger 22.</a:t>
            </a:r>
            <a:endParaRPr lang="en-US">
              <a:cs typeface="Calibri" panose="020F0502020204030204"/>
            </a:endParaRPr>
          </a:p>
          <a:p>
            <a:endParaRPr lang="en-US"/>
          </a:p>
          <a:p>
            <a:r>
              <a:rPr lang="en-US"/>
              <a:t>Heat exchanger 30 on the other hand, with an entering feed composition closer to the equilibrium hydrogen composition at its entering temperature, linearly distributes conversion across the length of the exchanger, thus linearly distributing heat in line with the Aspen model, with some tapering in reaction rate at the end of the reactor. </a:t>
            </a:r>
          </a:p>
        </p:txBody>
      </p:sp>
      <p:sp>
        <p:nvSpPr>
          <p:cNvPr id="4" name="Slide Number Placeholder 3"/>
          <p:cNvSpPr>
            <a:spLocks noGrp="1"/>
          </p:cNvSpPr>
          <p:nvPr>
            <p:ph type="sldNum" sz="quarter" idx="5"/>
          </p:nvPr>
        </p:nvSpPr>
        <p:spPr/>
        <p:txBody>
          <a:bodyPr/>
          <a:lstStyle/>
          <a:p>
            <a:fld id="{7CB5EDBF-326E-41BC-BDAB-9637CC9D0685}" type="slidenum">
              <a:rPr lang="en-US" smtClean="0"/>
              <a:t>73</a:t>
            </a:fld>
            <a:endParaRPr lang="en-US"/>
          </a:p>
        </p:txBody>
      </p:sp>
    </p:spTree>
    <p:extLst>
      <p:ext uri="{BB962C8B-B14F-4D97-AF65-F5344CB8AC3E}">
        <p14:creationId xmlns:p14="http://schemas.microsoft.com/office/powerpoint/2010/main" val="1689371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Evan - </a:t>
            </a:r>
          </a:p>
          <a:p>
            <a:r>
              <a:rPr lang="en-US"/>
              <a:t>The hydrogen stream enters the knockout drum at -414 </a:t>
            </a:r>
            <a:r>
              <a:rPr lang="en-US" err="1"/>
              <a:t>Farenheit</a:t>
            </a:r>
            <a:r>
              <a:rPr lang="en-US"/>
              <a:t>, where the gas phase is sent to the recycle stream as a cold fluid and the liquid phase passes through a packed bed of hydrous ferric oxide. Due to the low cost of knockout drums, there is a fair flexibility in sizing this unit. As such, sufficient catalyst has been designed into the liquid phase to fully react a large variety of inlet concentrations. This ensures the downstream storage tank is not contaminated with low-purity hydrogen which could cause explosive hazards for consumers, at the cost of an increased vapor flow rate out of the drum caused by reactive evaporation. Elevated vapor flows could cause unwanted high mass velocities through the cold hydrogen passages of heat exchangers 18 through 30, and thus the process must be carefully monitored to avoid safety hazards.</a:t>
            </a:r>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74</a:t>
            </a:fld>
            <a:endParaRPr lang="en-US"/>
          </a:p>
        </p:txBody>
      </p:sp>
    </p:spTree>
    <p:extLst>
      <p:ext uri="{BB962C8B-B14F-4D97-AF65-F5344CB8AC3E}">
        <p14:creationId xmlns:p14="http://schemas.microsoft.com/office/powerpoint/2010/main" val="1612656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Evan -</a:t>
            </a:r>
            <a:endParaRPr lang="en-US"/>
          </a:p>
          <a:p>
            <a:r>
              <a:rPr lang="en-US"/>
              <a:t>The cryogenic storage tank, per recommendations from our advisors, is configured to be capable of storing 7 days worth of production, but is expected to hold between 3 and 4 days of production on a normal operating schedule. Since the storage tank is also the hopper for hydrogen delivery to trailers and rail cars, the expected residence time of a unit volume of hydrogen is approximated at 3 days. Using this assumption and literature approximations on spontaneous conversion kinetics between ortho and para hydrogen, a curve comparing pre-containment to post-containment product concentration is plotted to the right, benchmarking the Department of Energy concentration standard at our product temperature. Conversion in tank and heat transfer from the atmosphere leads to a constant but insignificant evaporative rate that is removed from the tank and returned to the feed stream.</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75</a:t>
            </a:fld>
            <a:endParaRPr lang="en-US"/>
          </a:p>
        </p:txBody>
      </p:sp>
    </p:spTree>
    <p:extLst>
      <p:ext uri="{BB962C8B-B14F-4D97-AF65-F5344CB8AC3E}">
        <p14:creationId xmlns:p14="http://schemas.microsoft.com/office/powerpoint/2010/main" val="92467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a:t>
            </a:r>
            <a:endParaRPr lang="en-US"/>
          </a:p>
          <a:p>
            <a:endParaRPr lang="en-US"/>
          </a:p>
          <a:p>
            <a:pPr marL="0" indent="0">
              <a:buFont typeface="Arial" panose="020B0604020202020204" pitchFamily="34" charset="0"/>
              <a:buNone/>
            </a:pPr>
            <a:r>
              <a:rPr lang="en-US"/>
              <a:t>Previously on slide, now narrated by script:</a:t>
            </a:r>
            <a:endParaRPr lang="en-US">
              <a:cs typeface="Calibri" panose="020F0502020204030204"/>
            </a:endParaRPr>
          </a:p>
          <a:p>
            <a:pPr marL="285750" indent="-285750">
              <a:buFont typeface="Arial" panose="020B0604020202020204" pitchFamily="34" charset="0"/>
              <a:buChar char="•"/>
            </a:pPr>
            <a:r>
              <a:rPr lang="en-US"/>
              <a:t>&lt; 1% of hydrogen production as of 2023</a:t>
            </a:r>
            <a:endParaRPr lang="en-US">
              <a:cs typeface="Calibri" panose="020F0502020204030204"/>
            </a:endParaRPr>
          </a:p>
          <a:p>
            <a:pPr marL="285750" indent="-285750">
              <a:buFont typeface="Arial" panose="020B0604020202020204" pitchFamily="34" charset="0"/>
              <a:buChar char="•"/>
            </a:pPr>
            <a:r>
              <a:rPr lang="en-US">
                <a:sym typeface="Wingdings" panose="05000000000000000000" pitchFamily="2" charset="2"/>
              </a:rPr>
              <a:t>Only emits oxygen, which is sequestered and sold as a byproduct  can be used to decarbonize ammonia production, and as a fuel</a:t>
            </a:r>
            <a:endParaRPr lang="en-US">
              <a:cs typeface="Calibri"/>
            </a:endParaRPr>
          </a:p>
          <a:p>
            <a:pPr marL="285750" indent="-285750">
              <a:buFont typeface="Arial" panose="020B0604020202020204" pitchFamily="34" charset="0"/>
              <a:buChar char="•"/>
            </a:pPr>
            <a:endParaRPr lang="en-US">
              <a:sym typeface="Wingdings" panose="05000000000000000000" pitchFamily="2" charset="2"/>
            </a:endParaRPr>
          </a:p>
          <a:p>
            <a:pPr marL="0" indent="0">
              <a:buFont typeface="Arial" panose="020B0604020202020204" pitchFamily="34" charset="0"/>
              <a:buNone/>
            </a:pPr>
            <a:endParaRPr lang="en-US"/>
          </a:p>
          <a:p>
            <a:r>
              <a:rPr lang="en-US"/>
              <a:t>Script:</a:t>
            </a:r>
            <a:endParaRPr lang="en-US">
              <a:cs typeface="Calibri"/>
            </a:endParaRPr>
          </a:p>
          <a:p>
            <a:r>
              <a:rPr lang="en-US"/>
              <a:t>An alternative process to SMR is water electrolysis. In this process, water is split in an electrolytic cell, which functions like a battery in reverse. Hydrogen vapor is produced, with a single byproduct, oxygen vapor. Oxygen is not a greenhouse gas and can be easily sequestered and sold as a byproduct at two cents per pound. </a:t>
            </a:r>
            <a:endParaRPr lang="en-US">
              <a:cs typeface="Calibri"/>
            </a:endParaRPr>
          </a:p>
          <a:p>
            <a:endParaRPr lang="en-US"/>
          </a:p>
          <a:p>
            <a:r>
              <a:rPr lang="en-US"/>
              <a:t>Notice that the reaction taking place in the </a:t>
            </a:r>
            <a:r>
              <a:rPr lang="en-US" err="1"/>
              <a:t>electrolyzer</a:t>
            </a:r>
            <a:r>
              <a:rPr lang="en-US"/>
              <a:t> on the right is exactly the reverse of the reaction that takes place when hydrogen is reacted with oxygen to produce useful energy. This means that water electrolysis does not ever produce any energy. In fact, it can only store electrical energy, and for this process to be completely carbon neutral, the electricity used to run the process must be sourced entirely renewably. Once this is guaranteed, the hydrogen produced by water electrolysis is also called green hydrogen.</a:t>
            </a:r>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7</a:t>
            </a:fld>
            <a:endParaRPr lang="en-US"/>
          </a:p>
        </p:txBody>
      </p:sp>
    </p:spTree>
    <p:extLst>
      <p:ext uri="{BB962C8B-B14F-4D97-AF65-F5344CB8AC3E}">
        <p14:creationId xmlns:p14="http://schemas.microsoft.com/office/powerpoint/2010/main" val="1921060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Guille -</a:t>
            </a:r>
          </a:p>
        </p:txBody>
      </p:sp>
      <p:sp>
        <p:nvSpPr>
          <p:cNvPr id="4" name="Slide Number Placeholder 3"/>
          <p:cNvSpPr>
            <a:spLocks noGrp="1"/>
          </p:cNvSpPr>
          <p:nvPr>
            <p:ph type="sldNum" sz="quarter" idx="5"/>
          </p:nvPr>
        </p:nvSpPr>
        <p:spPr/>
        <p:txBody>
          <a:bodyPr/>
          <a:lstStyle/>
          <a:p>
            <a:fld id="{7CB5EDBF-326E-41BC-BDAB-9637CC9D0685}" type="slidenum">
              <a:rPr lang="en-US" smtClean="0"/>
              <a:t>8</a:t>
            </a:fld>
            <a:endParaRPr lang="en-US"/>
          </a:p>
        </p:txBody>
      </p:sp>
    </p:spTree>
    <p:extLst>
      <p:ext uri="{BB962C8B-B14F-4D97-AF65-F5344CB8AC3E}">
        <p14:creationId xmlns:p14="http://schemas.microsoft.com/office/powerpoint/2010/main" val="3112796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Guille</a:t>
            </a:r>
            <a:r>
              <a:rPr lang="en-US"/>
              <a:t> -</a:t>
            </a:r>
          </a:p>
          <a:p>
            <a:endParaRPr lang="en-US"/>
          </a:p>
          <a:p>
            <a:r>
              <a:rPr lang="en-US"/>
              <a:t>Script: </a:t>
            </a:r>
            <a:endParaRPr lang="en-US">
              <a:cs typeface="Calibri"/>
            </a:endParaRPr>
          </a:p>
          <a:p>
            <a:r>
              <a:rPr lang="en-US"/>
              <a:t>For this reason, green hydrogen is prohibitively expensive. The table here compares the carbon intensity and the production cost between green hydrogen and grey hydrogen. Carbon intensity is measured in kilograms of carbon dioxide released for every kilogram of hydrogen produced, and the production cost is measured in dollars per kilogram of hydrogen produced.</a:t>
            </a:r>
            <a:endParaRPr lang="en-US">
              <a:cs typeface="Calibri"/>
            </a:endParaRPr>
          </a:p>
          <a:p>
            <a:endParaRPr lang="en-US"/>
          </a:p>
          <a:p>
            <a:r>
              <a:rPr lang="en-US"/>
              <a:t>Evidently, grey hydrogen is two to three times cheaper than green hydrogen, at the expense of emitting twelve kilograms of carbon dioxide for every kilogram of hydrogen that is produced.</a:t>
            </a:r>
            <a:endParaRPr lang="en-US">
              <a:cs typeface="Calibri"/>
            </a:endParaRPr>
          </a:p>
          <a:p>
            <a:endParaRPr lang="en-US"/>
          </a:p>
          <a:p>
            <a:r>
              <a:rPr lang="en-US"/>
              <a:t>The last row in the table refers to an ambitious target set by the Department of Energy, to reduce the cost of green hydrogen to one dollar per kilogram, which is lower than the current cost to produce grey hydrogen. This is the price of green hydrogen which international agencies predict is necessary for twelve percent of global energy demand to be satisfied by green hydrogen in 2050. For the price to lower to this extreme, the price of renewable energy has to drop by ninety percent.</a:t>
            </a:r>
            <a:endParaRPr lang="en-US">
              <a:cs typeface="Calibri"/>
            </a:endParaRPr>
          </a:p>
        </p:txBody>
      </p:sp>
      <p:sp>
        <p:nvSpPr>
          <p:cNvPr id="4" name="Slide Number Placeholder 3"/>
          <p:cNvSpPr>
            <a:spLocks noGrp="1"/>
          </p:cNvSpPr>
          <p:nvPr>
            <p:ph type="sldNum" sz="quarter" idx="5"/>
          </p:nvPr>
        </p:nvSpPr>
        <p:spPr/>
        <p:txBody>
          <a:bodyPr/>
          <a:lstStyle/>
          <a:p>
            <a:fld id="{7CB5EDBF-326E-41BC-BDAB-9637CC9D0685}" type="slidenum">
              <a:rPr lang="en-US" smtClean="0"/>
              <a:t>9</a:t>
            </a:fld>
            <a:endParaRPr lang="en-US"/>
          </a:p>
        </p:txBody>
      </p:sp>
    </p:spTree>
    <p:extLst>
      <p:ext uri="{BB962C8B-B14F-4D97-AF65-F5344CB8AC3E}">
        <p14:creationId xmlns:p14="http://schemas.microsoft.com/office/powerpoint/2010/main" val="3493976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Guille</a:t>
            </a:r>
            <a:r>
              <a:rPr lang="en-US">
                <a:cs typeface="Calibri"/>
              </a:rPr>
              <a:t> -</a:t>
            </a:r>
            <a:endParaRPr lang="en-US"/>
          </a:p>
          <a:p>
            <a:endParaRPr lang="en-US"/>
          </a:p>
          <a:p>
            <a:r>
              <a:rPr lang="en-US"/>
              <a:t>Script:</a:t>
            </a:r>
          </a:p>
          <a:p>
            <a:r>
              <a:rPr lang="en-US"/>
              <a:t>In order to stimulate private investment into green hydrogen production, a provision in the Inflation Reduction Act that was signed by President Biden last year offers tax credits for hydrogen plants. The tax credits are tabulated here.</a:t>
            </a:r>
          </a:p>
          <a:p>
            <a:endParaRPr lang="en-US"/>
          </a:p>
          <a:p>
            <a:r>
              <a:rPr lang="en-US"/>
              <a:t>First, consider a hydrogen plant producing one hundred percent of its hydrogen by way of water electrolysis, with one hundred percent of the electricity used to run that plant being renewably sourced. These are the upstream specifications of the green hydrogen liquefaction plant that we designed. In this case, the plant would emit zero kilograms of carbon dioxide for every kilogram of hydrogen that is produced. The plant would receive a generous tax credit of three dollars per kilogram of hydrogen produced. This is more than the cost of grey VAPOR hydrogen produced by steam methane reforming.</a:t>
            </a:r>
          </a:p>
          <a:p>
            <a:endParaRPr lang="en-US"/>
          </a:p>
          <a:p>
            <a:r>
              <a:rPr lang="en-US"/>
              <a:t>Next, recall from the previous slide that a hydrogen plant that produces one hundred percent of its hydrogen by way of steam methane reforming produces 12 kilograms of carbon dioxide for every kilogram of hydrogen that is produced. This plant would receive no tax break, because it does not reduce carbon emissions.</a:t>
            </a:r>
          </a:p>
        </p:txBody>
      </p:sp>
      <p:sp>
        <p:nvSpPr>
          <p:cNvPr id="4" name="Slide Number Placeholder 3"/>
          <p:cNvSpPr>
            <a:spLocks noGrp="1"/>
          </p:cNvSpPr>
          <p:nvPr>
            <p:ph type="sldNum" sz="quarter" idx="5"/>
          </p:nvPr>
        </p:nvSpPr>
        <p:spPr/>
        <p:txBody>
          <a:bodyPr/>
          <a:lstStyle/>
          <a:p>
            <a:fld id="{7CB5EDBF-326E-41BC-BDAB-9637CC9D0685}" type="slidenum">
              <a:rPr lang="en-US" smtClean="0"/>
              <a:t>10</a:t>
            </a:fld>
            <a:endParaRPr lang="en-US"/>
          </a:p>
        </p:txBody>
      </p:sp>
    </p:spTree>
    <p:extLst>
      <p:ext uri="{BB962C8B-B14F-4D97-AF65-F5344CB8AC3E}">
        <p14:creationId xmlns:p14="http://schemas.microsoft.com/office/powerpoint/2010/main" val="3275857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15" name="Rectangle 14"/>
          <p:cNvSpPr/>
          <p:nvPr userDrawn="1"/>
        </p:nvSpPr>
        <p:spPr>
          <a:xfrm>
            <a:off x="-75260" y="10583"/>
            <a:ext cx="12274933"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9" name="Picture 28"/>
          <p:cNvPicPr>
            <a:picLocks noChangeAspect="1"/>
          </p:cNvPicPr>
          <p:nvPr userDrawn="1"/>
        </p:nvPicPr>
        <p:blipFill>
          <a:blip r:embed="rId2">
            <a:alphaModFix amt="9000"/>
            <a:extLst>
              <a:ext uri="{28A0092B-C50C-407E-A947-70E740481C1C}">
                <a14:useLocalDpi xmlns:a14="http://schemas.microsoft.com/office/drawing/2010/main" val="0"/>
              </a:ext>
            </a:extLst>
          </a:blip>
          <a:stretch>
            <a:fillRect/>
          </a:stretch>
        </p:blipFill>
        <p:spPr>
          <a:xfrm>
            <a:off x="265851" y="182006"/>
            <a:ext cx="4582160" cy="3855720"/>
          </a:xfrm>
          <a:prstGeom prst="rect">
            <a:avLst/>
          </a:prstGeom>
        </p:spPr>
      </p:pic>
      <p:grpSp>
        <p:nvGrpSpPr>
          <p:cNvPr id="21" name="Group 20"/>
          <p:cNvGrpSpPr/>
          <p:nvPr userDrawn="1"/>
        </p:nvGrpSpPr>
        <p:grpSpPr>
          <a:xfrm rot="10800000">
            <a:off x="-74500" y="4001461"/>
            <a:ext cx="11079733" cy="76649"/>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25" name="Title 1"/>
          <p:cNvSpPr>
            <a:spLocks noGrp="1"/>
          </p:cNvSpPr>
          <p:nvPr>
            <p:ph type="ctrTitle"/>
          </p:nvPr>
        </p:nvSpPr>
        <p:spPr>
          <a:xfrm>
            <a:off x="1277531" y="1431368"/>
            <a:ext cx="9862719" cy="2329500"/>
          </a:xfrm>
          <a:prstGeom prst="rect">
            <a:avLst/>
          </a:prstGeom>
        </p:spPr>
        <p:txBody>
          <a:bodyPr anchor="b"/>
          <a:lstStyle>
            <a:lvl1pPr>
              <a:defRPr b="1">
                <a:solidFill>
                  <a:schemeClr val="bg1"/>
                </a:solidFill>
              </a:defRPr>
            </a:lvl1pPr>
          </a:lstStyle>
          <a:p>
            <a:r>
              <a:rPr lang="en-US"/>
              <a:t>Click to edit Master title style</a:t>
            </a:r>
          </a:p>
        </p:txBody>
      </p:sp>
      <p:sp>
        <p:nvSpPr>
          <p:cNvPr id="26" name="Subtitle 2"/>
          <p:cNvSpPr>
            <a:spLocks noGrp="1"/>
          </p:cNvSpPr>
          <p:nvPr>
            <p:ph type="subTitle" idx="1"/>
          </p:nvPr>
        </p:nvSpPr>
        <p:spPr>
          <a:xfrm>
            <a:off x="1277531" y="4341056"/>
            <a:ext cx="9862719" cy="877486"/>
          </a:xfrm>
        </p:spPr>
        <p:txBody>
          <a:bodyPr>
            <a:normAutofit/>
          </a:bodyPr>
          <a:lstStyle>
            <a:lvl1pPr marL="0" indent="0" algn="l">
              <a:buNone/>
              <a:defRPr sz="2400">
                <a:solidFill>
                  <a:schemeClr val="bg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27" name="Picture 26" descr="2-line-whitetext-colorshiel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4572" y="5729020"/>
            <a:ext cx="2622117" cy="718873"/>
          </a:xfrm>
          <a:prstGeom prst="rect">
            <a:avLst/>
          </a:prstGeom>
        </p:spPr>
      </p:pic>
    </p:spTree>
    <p:extLst>
      <p:ext uri="{BB962C8B-B14F-4D97-AF65-F5344CB8AC3E}">
        <p14:creationId xmlns:p14="http://schemas.microsoft.com/office/powerpoint/2010/main" val="2342571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sidebar">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327341" y="2377252"/>
            <a:ext cx="3255063" cy="639762"/>
          </a:xfrm>
        </p:spPr>
        <p:txBody>
          <a:bodyPr anchor="b">
            <a:noAutofit/>
          </a:bodyPr>
          <a:lstStyle>
            <a:lvl1pPr marL="0" indent="0">
              <a:buNone/>
              <a:defRPr sz="16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327341" y="3080868"/>
            <a:ext cx="3255063" cy="3043354"/>
          </a:xfrm>
        </p:spPr>
        <p:txBody>
          <a:bodyPr>
            <a:normAutofit/>
          </a:bodyPr>
          <a:lstStyle>
            <a:lvl1pPr marL="342891" marR="0" indent="-342891" algn="l" defTabSz="457189" rtl="0" eaLnBrk="1" fontAlgn="auto" latinLnBrk="0" hangingPunct="1">
              <a:lnSpc>
                <a:spcPct val="100000"/>
              </a:lnSpc>
              <a:spcBef>
                <a:spcPct val="20000"/>
              </a:spcBef>
              <a:spcAft>
                <a:spcPts val="0"/>
              </a:spcAft>
              <a:buClr>
                <a:schemeClr val="tx1"/>
              </a:buClr>
              <a:buSzTx/>
              <a:buFont typeface="Arial"/>
              <a:buChar char="•"/>
              <a:tabLst/>
              <a:defRPr sz="16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marL="342891" marR="0" lvl="0" indent="-342891" algn="l" defTabSz="457189"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marL="342891" marR="0" lvl="0" indent="-342891" algn="l" defTabSz="457189"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marL="342891" marR="0" lvl="0" indent="-342891" algn="l" defTabSz="457189"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lvl="0"/>
            <a:endParaRPr lang="en-US"/>
          </a:p>
        </p:txBody>
      </p:sp>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cxnSp>
        <p:nvCxnSpPr>
          <p:cNvPr id="23" name="Straight Connector 22"/>
          <p:cNvCxnSpPr/>
          <p:nvPr userDrawn="1"/>
        </p:nvCxnSpPr>
        <p:spPr>
          <a:xfrm>
            <a:off x="7878456" y="1466650"/>
            <a:ext cx="0" cy="4798683"/>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4" name="Content Placeholder 5"/>
          <p:cNvSpPr>
            <a:spLocks noGrp="1"/>
          </p:cNvSpPr>
          <p:nvPr>
            <p:ph sz="quarter" idx="14"/>
          </p:nvPr>
        </p:nvSpPr>
        <p:spPr>
          <a:xfrm>
            <a:off x="413539" y="1980204"/>
            <a:ext cx="7059708" cy="430919"/>
          </a:xfrm>
        </p:spPr>
        <p:txBody>
          <a:bodyPr anchor="b">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25" name="Content Placeholder 5"/>
          <p:cNvSpPr>
            <a:spLocks noGrp="1"/>
          </p:cNvSpPr>
          <p:nvPr>
            <p:ph sz="quarter" idx="15"/>
          </p:nvPr>
        </p:nvSpPr>
        <p:spPr>
          <a:xfrm>
            <a:off x="413539" y="2411123"/>
            <a:ext cx="7059708" cy="430919"/>
          </a:xfrm>
        </p:spPr>
        <p:txBody>
          <a:bodyPr>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0"/>
            <a:endParaRPr lang="en-US"/>
          </a:p>
          <a:p>
            <a:pPr lvl="0"/>
            <a:endParaRPr lang="en-US"/>
          </a:p>
        </p:txBody>
      </p:sp>
      <p:sp>
        <p:nvSpPr>
          <p:cNvPr id="26" name="Content Placeholder 5"/>
          <p:cNvSpPr>
            <a:spLocks noGrp="1"/>
          </p:cNvSpPr>
          <p:nvPr>
            <p:ph sz="quarter" idx="16"/>
          </p:nvPr>
        </p:nvSpPr>
        <p:spPr>
          <a:xfrm>
            <a:off x="413539" y="3138258"/>
            <a:ext cx="7059708" cy="430919"/>
          </a:xfrm>
        </p:spPr>
        <p:txBody>
          <a:bodyPr anchor="b">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27" name="Content Placeholder 5"/>
          <p:cNvSpPr>
            <a:spLocks noGrp="1"/>
          </p:cNvSpPr>
          <p:nvPr>
            <p:ph sz="quarter" idx="17"/>
          </p:nvPr>
        </p:nvSpPr>
        <p:spPr>
          <a:xfrm>
            <a:off x="413539" y="3569177"/>
            <a:ext cx="7059708" cy="430919"/>
          </a:xfrm>
        </p:spPr>
        <p:txBody>
          <a:bodyPr>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0"/>
            <a:endParaRPr lang="en-US"/>
          </a:p>
          <a:p>
            <a:pPr lvl="0"/>
            <a:endParaRPr lang="en-US"/>
          </a:p>
        </p:txBody>
      </p:sp>
      <p:sp>
        <p:nvSpPr>
          <p:cNvPr id="28" name="Content Placeholder 5"/>
          <p:cNvSpPr>
            <a:spLocks noGrp="1"/>
          </p:cNvSpPr>
          <p:nvPr>
            <p:ph sz="quarter" idx="18"/>
          </p:nvPr>
        </p:nvSpPr>
        <p:spPr>
          <a:xfrm>
            <a:off x="413539" y="4255858"/>
            <a:ext cx="7059708" cy="430919"/>
          </a:xfrm>
        </p:spPr>
        <p:txBody>
          <a:bodyPr anchor="b">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29" name="Content Placeholder 5"/>
          <p:cNvSpPr>
            <a:spLocks noGrp="1"/>
          </p:cNvSpPr>
          <p:nvPr>
            <p:ph sz="quarter" idx="19"/>
          </p:nvPr>
        </p:nvSpPr>
        <p:spPr>
          <a:xfrm>
            <a:off x="413539" y="4686777"/>
            <a:ext cx="7059708" cy="430919"/>
          </a:xfrm>
        </p:spPr>
        <p:txBody>
          <a:bodyPr>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0"/>
            <a:endParaRPr lang="en-US"/>
          </a:p>
          <a:p>
            <a:pPr lvl="0"/>
            <a:endParaRPr lang="en-US"/>
          </a:p>
        </p:txBody>
      </p:sp>
      <p:sp>
        <p:nvSpPr>
          <p:cNvPr id="7" name="Text Placeholder 6"/>
          <p:cNvSpPr>
            <a:spLocks noGrp="1"/>
          </p:cNvSpPr>
          <p:nvPr>
            <p:ph type="body" sz="quarter" idx="20"/>
          </p:nvPr>
        </p:nvSpPr>
        <p:spPr>
          <a:xfrm>
            <a:off x="412044" y="1287823"/>
            <a:ext cx="7061200" cy="558800"/>
          </a:xfrm>
        </p:spPr>
        <p:txBody>
          <a:bodyPr>
            <a:normAutofit/>
          </a:bodyPr>
          <a:lstStyle>
            <a:lvl1pPr marL="0" indent="0">
              <a:buNone/>
              <a:defRPr sz="2000" b="1">
                <a:solidFill>
                  <a:srgbClr val="00144D"/>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Tree>
    <p:extLst>
      <p:ext uri="{BB962C8B-B14F-4D97-AF65-F5344CB8AC3E}">
        <p14:creationId xmlns:p14="http://schemas.microsoft.com/office/powerpoint/2010/main" val="2183382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trics">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19" name="Rectangle 18"/>
          <p:cNvSpPr/>
          <p:nvPr/>
        </p:nvSpPr>
        <p:spPr>
          <a:xfrm>
            <a:off x="609603" y="1480181"/>
            <a:ext cx="2931007"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latin typeface="Gill Sans"/>
              <a:cs typeface="Gill Sans"/>
            </a:endParaRPr>
          </a:p>
        </p:txBody>
      </p:sp>
      <p:sp>
        <p:nvSpPr>
          <p:cNvPr id="22" name="Rectangle 21"/>
          <p:cNvSpPr/>
          <p:nvPr userDrawn="1"/>
        </p:nvSpPr>
        <p:spPr>
          <a:xfrm>
            <a:off x="609602" y="1480181"/>
            <a:ext cx="2931007"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grpSp>
        <p:nvGrpSpPr>
          <p:cNvPr id="30" name="Group 29"/>
          <p:cNvGrpSpPr/>
          <p:nvPr userDrawn="1"/>
        </p:nvGrpSpPr>
        <p:grpSpPr>
          <a:xfrm>
            <a:off x="609597" y="2947958"/>
            <a:ext cx="4047067" cy="1373065"/>
            <a:chOff x="457198" y="2913323"/>
            <a:chExt cx="3035300" cy="1373065"/>
          </a:xfrm>
        </p:grpSpPr>
        <p:sp>
          <p:nvSpPr>
            <p:cNvPr id="31" name="Rectangle 30"/>
            <p:cNvSpPr/>
            <p:nvPr/>
          </p:nvSpPr>
          <p:spPr>
            <a:xfrm>
              <a:off x="457199" y="2913323"/>
              <a:ext cx="3035299"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latin typeface="Gill Sans"/>
                <a:cs typeface="Gill Sans"/>
              </a:endParaRPr>
            </a:p>
          </p:txBody>
        </p:sp>
        <p:sp>
          <p:nvSpPr>
            <p:cNvPr id="32" name="Rectangle 31"/>
            <p:cNvSpPr/>
            <p:nvPr userDrawn="1"/>
          </p:nvSpPr>
          <p:spPr>
            <a:xfrm>
              <a:off x="457198" y="2913323"/>
              <a:ext cx="3035300"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2"/>
                </a:solidFill>
              </a:endParaRPr>
            </a:p>
          </p:txBody>
        </p:sp>
      </p:grpSp>
      <p:grpSp>
        <p:nvGrpSpPr>
          <p:cNvPr id="33" name="Group 32"/>
          <p:cNvGrpSpPr/>
          <p:nvPr userDrawn="1"/>
        </p:nvGrpSpPr>
        <p:grpSpPr>
          <a:xfrm>
            <a:off x="609600" y="4404679"/>
            <a:ext cx="10909301" cy="1373065"/>
            <a:chOff x="457199" y="4370039"/>
            <a:chExt cx="8181976" cy="1373065"/>
          </a:xfrm>
        </p:grpSpPr>
        <p:sp>
          <p:nvSpPr>
            <p:cNvPr id="34" name="Rectangle 33"/>
            <p:cNvSpPr/>
            <p:nvPr/>
          </p:nvSpPr>
          <p:spPr>
            <a:xfrm>
              <a:off x="457199" y="4370039"/>
              <a:ext cx="8181976"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2"/>
                </a:solidFill>
                <a:latin typeface="Gill Sans"/>
                <a:cs typeface="Gill Sans"/>
              </a:endParaRPr>
            </a:p>
          </p:txBody>
        </p:sp>
        <p:sp>
          <p:nvSpPr>
            <p:cNvPr id="35" name="Rectangle 34"/>
            <p:cNvSpPr/>
            <p:nvPr userDrawn="1"/>
          </p:nvSpPr>
          <p:spPr>
            <a:xfrm>
              <a:off x="457199" y="4370039"/>
              <a:ext cx="8181975" cy="633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bg2"/>
                </a:solidFill>
              </a:endParaRPr>
            </a:p>
          </p:txBody>
        </p:sp>
      </p:grpSp>
      <p:grpSp>
        <p:nvGrpSpPr>
          <p:cNvPr id="36" name="Group 35"/>
          <p:cNvGrpSpPr/>
          <p:nvPr userDrawn="1"/>
        </p:nvGrpSpPr>
        <p:grpSpPr>
          <a:xfrm>
            <a:off x="3661833" y="1480181"/>
            <a:ext cx="3683000" cy="1373065"/>
            <a:chOff x="2746375" y="1480176"/>
            <a:chExt cx="2762250" cy="1373065"/>
          </a:xfrm>
        </p:grpSpPr>
        <p:sp>
          <p:nvSpPr>
            <p:cNvPr id="37" name="Rectangle 36"/>
            <p:cNvSpPr/>
            <p:nvPr/>
          </p:nvSpPr>
          <p:spPr>
            <a:xfrm>
              <a:off x="2746375" y="1480176"/>
              <a:ext cx="2762250"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latin typeface="Gill Sans"/>
                <a:cs typeface="Gill Sans"/>
              </a:endParaRPr>
            </a:p>
          </p:txBody>
        </p:sp>
        <p:sp>
          <p:nvSpPr>
            <p:cNvPr id="38" name="Rectangle 37"/>
            <p:cNvSpPr/>
            <p:nvPr/>
          </p:nvSpPr>
          <p:spPr>
            <a:xfrm>
              <a:off x="2746375" y="1480176"/>
              <a:ext cx="2762250"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grpSp>
      <p:grpSp>
        <p:nvGrpSpPr>
          <p:cNvPr id="39" name="Group 38"/>
          <p:cNvGrpSpPr/>
          <p:nvPr userDrawn="1"/>
        </p:nvGrpSpPr>
        <p:grpSpPr>
          <a:xfrm>
            <a:off x="7481457" y="1480181"/>
            <a:ext cx="4037443" cy="1373065"/>
            <a:chOff x="5556249" y="1480176"/>
            <a:chExt cx="3082926" cy="1373065"/>
          </a:xfrm>
        </p:grpSpPr>
        <p:sp>
          <p:nvSpPr>
            <p:cNvPr id="40" name="Rectangle 39"/>
            <p:cNvSpPr/>
            <p:nvPr/>
          </p:nvSpPr>
          <p:spPr>
            <a:xfrm>
              <a:off x="5556250" y="1480176"/>
              <a:ext cx="308292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latin typeface="Gill Sans"/>
                <a:cs typeface="Gill Sans"/>
              </a:endParaRPr>
            </a:p>
          </p:txBody>
        </p:sp>
        <p:sp>
          <p:nvSpPr>
            <p:cNvPr id="41" name="Rectangle 40"/>
            <p:cNvSpPr/>
            <p:nvPr/>
          </p:nvSpPr>
          <p:spPr>
            <a:xfrm>
              <a:off x="5556249" y="1480176"/>
              <a:ext cx="3082925"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grpSp>
      <p:grpSp>
        <p:nvGrpSpPr>
          <p:cNvPr id="42" name="Group 41"/>
          <p:cNvGrpSpPr/>
          <p:nvPr userDrawn="1"/>
        </p:nvGrpSpPr>
        <p:grpSpPr>
          <a:xfrm>
            <a:off x="4776973" y="2947958"/>
            <a:ext cx="6741928" cy="1373065"/>
            <a:chOff x="3556000" y="2913323"/>
            <a:chExt cx="5083175" cy="1373065"/>
          </a:xfrm>
        </p:grpSpPr>
        <p:sp>
          <p:nvSpPr>
            <p:cNvPr id="43" name="Rectangle 42"/>
            <p:cNvSpPr/>
            <p:nvPr/>
          </p:nvSpPr>
          <p:spPr>
            <a:xfrm>
              <a:off x="3556000" y="2913323"/>
              <a:ext cx="508317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latin typeface="Gill Sans"/>
                <a:cs typeface="Gill Sans"/>
              </a:endParaRPr>
            </a:p>
          </p:txBody>
        </p:sp>
        <p:sp>
          <p:nvSpPr>
            <p:cNvPr id="44" name="Rectangle 43"/>
            <p:cNvSpPr/>
            <p:nvPr/>
          </p:nvSpPr>
          <p:spPr>
            <a:xfrm>
              <a:off x="3556000" y="2913323"/>
              <a:ext cx="5083174"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2"/>
                </a:solidFill>
              </a:endParaRPr>
            </a:p>
          </p:txBody>
        </p:sp>
      </p:grpSp>
      <p:sp>
        <p:nvSpPr>
          <p:cNvPr id="24" name="Content Placeholder 5"/>
          <p:cNvSpPr>
            <a:spLocks noGrp="1"/>
          </p:cNvSpPr>
          <p:nvPr>
            <p:ph sz="quarter" idx="14" hasCustomPrompt="1"/>
          </p:nvPr>
        </p:nvSpPr>
        <p:spPr>
          <a:xfrm>
            <a:off x="609603" y="1597259"/>
            <a:ext cx="2931005"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25" name="Content Placeholder 5"/>
          <p:cNvSpPr>
            <a:spLocks noGrp="1"/>
          </p:cNvSpPr>
          <p:nvPr>
            <p:ph sz="quarter" idx="15"/>
          </p:nvPr>
        </p:nvSpPr>
        <p:spPr>
          <a:xfrm>
            <a:off x="609603" y="2366905"/>
            <a:ext cx="2931007"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45" name="Content Placeholder 5"/>
          <p:cNvSpPr>
            <a:spLocks noGrp="1"/>
          </p:cNvSpPr>
          <p:nvPr>
            <p:ph sz="quarter" idx="21" hasCustomPrompt="1"/>
          </p:nvPr>
        </p:nvSpPr>
        <p:spPr>
          <a:xfrm>
            <a:off x="3661835" y="1597259"/>
            <a:ext cx="3683000"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46" name="Content Placeholder 5"/>
          <p:cNvSpPr>
            <a:spLocks noGrp="1"/>
          </p:cNvSpPr>
          <p:nvPr>
            <p:ph sz="quarter" idx="22"/>
          </p:nvPr>
        </p:nvSpPr>
        <p:spPr>
          <a:xfrm>
            <a:off x="3661837" y="2366905"/>
            <a:ext cx="3683001"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47" name="Content Placeholder 5"/>
          <p:cNvSpPr>
            <a:spLocks noGrp="1"/>
          </p:cNvSpPr>
          <p:nvPr>
            <p:ph sz="quarter" idx="23" hasCustomPrompt="1"/>
          </p:nvPr>
        </p:nvSpPr>
        <p:spPr>
          <a:xfrm>
            <a:off x="7481457" y="1597259"/>
            <a:ext cx="4037440"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48" name="Content Placeholder 5"/>
          <p:cNvSpPr>
            <a:spLocks noGrp="1"/>
          </p:cNvSpPr>
          <p:nvPr>
            <p:ph sz="quarter" idx="24"/>
          </p:nvPr>
        </p:nvSpPr>
        <p:spPr>
          <a:xfrm>
            <a:off x="7481460" y="2366905"/>
            <a:ext cx="4037441"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49" name="Content Placeholder 5"/>
          <p:cNvSpPr>
            <a:spLocks noGrp="1"/>
          </p:cNvSpPr>
          <p:nvPr>
            <p:ph sz="quarter" idx="25" hasCustomPrompt="1"/>
          </p:nvPr>
        </p:nvSpPr>
        <p:spPr>
          <a:xfrm>
            <a:off x="4776977" y="3045167"/>
            <a:ext cx="6741923"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50" name="Content Placeholder 5"/>
          <p:cNvSpPr>
            <a:spLocks noGrp="1"/>
          </p:cNvSpPr>
          <p:nvPr>
            <p:ph sz="quarter" idx="26"/>
          </p:nvPr>
        </p:nvSpPr>
        <p:spPr>
          <a:xfrm>
            <a:off x="4776973" y="3814811"/>
            <a:ext cx="6741928"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51" name="Content Placeholder 5"/>
          <p:cNvSpPr>
            <a:spLocks noGrp="1"/>
          </p:cNvSpPr>
          <p:nvPr>
            <p:ph sz="quarter" idx="27" hasCustomPrompt="1"/>
          </p:nvPr>
        </p:nvSpPr>
        <p:spPr>
          <a:xfrm>
            <a:off x="609600" y="3045167"/>
            <a:ext cx="4047064"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52" name="Content Placeholder 5"/>
          <p:cNvSpPr>
            <a:spLocks noGrp="1"/>
          </p:cNvSpPr>
          <p:nvPr>
            <p:ph sz="quarter" idx="28"/>
          </p:nvPr>
        </p:nvSpPr>
        <p:spPr>
          <a:xfrm>
            <a:off x="609602" y="3814811"/>
            <a:ext cx="4047065"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53" name="Content Placeholder 5"/>
          <p:cNvSpPr>
            <a:spLocks noGrp="1"/>
          </p:cNvSpPr>
          <p:nvPr>
            <p:ph sz="quarter" idx="29" hasCustomPrompt="1"/>
          </p:nvPr>
        </p:nvSpPr>
        <p:spPr>
          <a:xfrm>
            <a:off x="609601" y="4514282"/>
            <a:ext cx="10909296"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bg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54" name="Content Placeholder 5"/>
          <p:cNvSpPr>
            <a:spLocks noGrp="1"/>
          </p:cNvSpPr>
          <p:nvPr>
            <p:ph sz="quarter" idx="30"/>
          </p:nvPr>
        </p:nvSpPr>
        <p:spPr>
          <a:xfrm>
            <a:off x="609597" y="5283923"/>
            <a:ext cx="10909307"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bg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Tree>
    <p:extLst>
      <p:ext uri="{BB962C8B-B14F-4D97-AF65-F5344CB8AC3E}">
        <p14:creationId xmlns:p14="http://schemas.microsoft.com/office/powerpoint/2010/main" val="2655586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8"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9" name="Group 8"/>
          <p:cNvGrpSpPr/>
          <p:nvPr userDrawn="1"/>
        </p:nvGrpSpPr>
        <p:grpSpPr>
          <a:xfrm>
            <a:off x="-6771" y="945083"/>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3987902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Tree>
    <p:extLst>
      <p:ext uri="{BB962C8B-B14F-4D97-AF65-F5344CB8AC3E}">
        <p14:creationId xmlns:p14="http://schemas.microsoft.com/office/powerpoint/2010/main" val="3317593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7" name="Oval 6"/>
          <p:cNvSpPr/>
          <p:nvPr/>
        </p:nvSpPr>
        <p:spPr>
          <a:xfrm>
            <a:off x="1529006" y="1595941"/>
            <a:ext cx="6306639" cy="47299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a:cs typeface="Calibri"/>
            </a:endParaRPr>
          </a:p>
        </p:txBody>
      </p:sp>
      <p:sp>
        <p:nvSpPr>
          <p:cNvPr id="9" name="Oval 8"/>
          <p:cNvSpPr/>
          <p:nvPr/>
        </p:nvSpPr>
        <p:spPr>
          <a:xfrm>
            <a:off x="4553328" y="1582070"/>
            <a:ext cx="6306639" cy="4729982"/>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a:cs typeface="Calibri"/>
            </a:endParaRPr>
          </a:p>
        </p:txBody>
      </p:sp>
      <p:sp>
        <p:nvSpPr>
          <p:cNvPr id="2" name="Title 1"/>
          <p:cNvSpPr>
            <a:spLocks noGrp="1"/>
          </p:cNvSpPr>
          <p:nvPr>
            <p:ph type="title" hasCustomPrompt="1"/>
          </p:nvPr>
        </p:nvSpPr>
        <p:spPr>
          <a:xfrm>
            <a:off x="1768359" y="3453267"/>
            <a:ext cx="2596680" cy="869672"/>
          </a:xfrm>
          <a:prstGeom prst="rect">
            <a:avLst/>
          </a:prstGeom>
        </p:spPr>
        <p:txBody>
          <a:bodyPr anchor="ctr">
            <a:noAutofit/>
          </a:bodyPr>
          <a:lstStyle>
            <a:lvl1pPr algn="ctr">
              <a:defRPr sz="1800" b="0">
                <a:solidFill>
                  <a:schemeClr val="bg1"/>
                </a:solidFill>
              </a:defRPr>
            </a:lvl1pPr>
          </a:lstStyle>
          <a:p>
            <a:r>
              <a:rPr lang="en-US"/>
              <a:t>CLICK TO EDIT MASTER TITLE STYLE</a:t>
            </a:r>
          </a:p>
        </p:txBody>
      </p:sp>
      <p:grpSp>
        <p:nvGrpSpPr>
          <p:cNvPr id="16" name="Group 15"/>
          <p:cNvGrpSpPr/>
          <p:nvPr userDrawn="1"/>
        </p:nvGrpSpPr>
        <p:grpSpPr>
          <a:xfrm>
            <a:off x="-6770" y="945086"/>
            <a:ext cx="11589172" cy="63343"/>
            <a:chOff x="685800" y="1794746"/>
            <a:chExt cx="7772400" cy="179475"/>
          </a:xfrm>
        </p:grpSpPr>
        <p:sp>
          <p:nvSpPr>
            <p:cNvPr id="17" name="Rectangle 16"/>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Rectangle 18"/>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23" name="Text Placeholder 22"/>
          <p:cNvSpPr>
            <a:spLocks noGrp="1"/>
          </p:cNvSpPr>
          <p:nvPr>
            <p:ph type="body" sz="quarter" idx="13"/>
          </p:nvPr>
        </p:nvSpPr>
        <p:spPr>
          <a:xfrm>
            <a:off x="413539" y="1"/>
            <a:ext cx="10648951" cy="944563"/>
          </a:xfrm>
        </p:spPr>
        <p:txBody>
          <a:bodyPr anchor="ctr">
            <a:normAutofit/>
          </a:bodyPr>
          <a:lstStyle>
            <a:lvl1pPr marL="0" indent="0">
              <a:buNone/>
              <a:defRPr sz="360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26" name="Text Placeholder 25"/>
          <p:cNvSpPr>
            <a:spLocks noGrp="1"/>
          </p:cNvSpPr>
          <p:nvPr>
            <p:ph type="body" sz="quarter" idx="14" hasCustomPrompt="1"/>
          </p:nvPr>
        </p:nvSpPr>
        <p:spPr>
          <a:xfrm>
            <a:off x="4881973" y="3452813"/>
            <a:ext cx="2624667" cy="869950"/>
          </a:xfrm>
        </p:spPr>
        <p:txBody>
          <a:bodyPr anchor="ctr">
            <a:noAutofit/>
          </a:bodyPr>
          <a:lstStyle>
            <a:lvl1pPr marL="0" indent="0" algn="ctr">
              <a:buNone/>
              <a:defRPr sz="1800">
                <a:solidFill>
                  <a:schemeClr val="bg1"/>
                </a:solidFill>
              </a:defRPr>
            </a:lvl1pPr>
          </a:lstStyle>
          <a:p>
            <a:pPr lvl="0"/>
            <a:r>
              <a:rPr lang="en-US"/>
              <a:t>CLICK TO EDIT MASTER TEXT STYLE</a:t>
            </a:r>
          </a:p>
        </p:txBody>
      </p:sp>
      <p:sp>
        <p:nvSpPr>
          <p:cNvPr id="28" name="Text Placeholder 27"/>
          <p:cNvSpPr>
            <a:spLocks noGrp="1"/>
          </p:cNvSpPr>
          <p:nvPr>
            <p:ph type="body" sz="quarter" idx="15" hasCustomPrompt="1"/>
          </p:nvPr>
        </p:nvSpPr>
        <p:spPr>
          <a:xfrm>
            <a:off x="8004293" y="3452813"/>
            <a:ext cx="2624667" cy="869950"/>
          </a:xfrm>
        </p:spPr>
        <p:txBody>
          <a:bodyPr anchor="ctr">
            <a:noAutofit/>
          </a:bodyPr>
          <a:lstStyle>
            <a:lvl1pPr marL="0" indent="0" algn="ctr">
              <a:buNone/>
              <a:defRPr sz="18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a:t>
            </a:r>
          </a:p>
        </p:txBody>
      </p:sp>
    </p:spTree>
    <p:extLst>
      <p:ext uri="{BB962C8B-B14F-4D97-AF65-F5344CB8AC3E}">
        <p14:creationId xmlns:p14="http://schemas.microsoft.com/office/powerpoint/2010/main" val="1294630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319855" y="6110112"/>
            <a:ext cx="2972740" cy="520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Picture Placeholder 2"/>
          <p:cNvSpPr>
            <a:spLocks noGrp="1"/>
          </p:cNvSpPr>
          <p:nvPr>
            <p:ph type="pic" idx="1"/>
          </p:nvPr>
        </p:nvSpPr>
        <p:spPr>
          <a:xfrm>
            <a:off x="-33867" y="5"/>
            <a:ext cx="12248445" cy="5581101"/>
          </a:xfrm>
          <a:ln>
            <a:noFill/>
          </a:ln>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9" name="Rectangle 8"/>
          <p:cNvSpPr/>
          <p:nvPr userDrawn="1"/>
        </p:nvSpPr>
        <p:spPr>
          <a:xfrm>
            <a:off x="-56445" y="5644444"/>
            <a:ext cx="12323704" cy="122209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 Placeholder 3"/>
          <p:cNvSpPr>
            <a:spLocks noGrp="1"/>
          </p:cNvSpPr>
          <p:nvPr>
            <p:ph type="body" sz="half" idx="2"/>
          </p:nvPr>
        </p:nvSpPr>
        <p:spPr>
          <a:xfrm>
            <a:off x="621125" y="5961491"/>
            <a:ext cx="7751467" cy="607691"/>
          </a:xfrm>
        </p:spPr>
        <p:txBody>
          <a:bodyPr anchor="ctr">
            <a:normAutofit/>
          </a:bodyPr>
          <a:lstStyle>
            <a:lvl1pPr marL="0" indent="0">
              <a:buNone/>
              <a:defRPr sz="18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12" name="Group 11"/>
          <p:cNvGrpSpPr/>
          <p:nvPr userDrawn="1"/>
        </p:nvGrpSpPr>
        <p:grpSpPr>
          <a:xfrm>
            <a:off x="-56444" y="5581106"/>
            <a:ext cx="12271023"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521537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p:cNvSpPr/>
          <p:nvPr userDrawn="1"/>
        </p:nvSpPr>
        <p:spPr>
          <a:xfrm>
            <a:off x="319855" y="6110112"/>
            <a:ext cx="2972740" cy="520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Picture Placeholder 2"/>
          <p:cNvSpPr>
            <a:spLocks noGrp="1"/>
          </p:cNvSpPr>
          <p:nvPr>
            <p:ph type="pic" idx="1"/>
          </p:nvPr>
        </p:nvSpPr>
        <p:spPr>
          <a:xfrm>
            <a:off x="-19756" y="5"/>
            <a:ext cx="12248445" cy="5581101"/>
          </a:xfrm>
          <a:ln>
            <a:noFill/>
          </a:ln>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621125" y="5961491"/>
            <a:ext cx="7751467" cy="607691"/>
          </a:xfrm>
        </p:spPr>
        <p:txBody>
          <a:bodyPr anchor="ctr">
            <a:normAutofit/>
          </a:bodyPr>
          <a:lstStyle>
            <a:lvl1pPr marL="0" indent="0">
              <a:buNone/>
              <a:defRPr sz="1800">
                <a:solidFill>
                  <a:schemeClr val="accent6"/>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21" name="Group 20"/>
          <p:cNvGrpSpPr/>
          <p:nvPr userDrawn="1"/>
        </p:nvGrpSpPr>
        <p:grpSpPr>
          <a:xfrm>
            <a:off x="-56444" y="5581106"/>
            <a:ext cx="12271023"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406163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Rectangle 9"/>
          <p:cNvSpPr/>
          <p:nvPr userDrawn="1"/>
        </p:nvSpPr>
        <p:spPr>
          <a:xfrm>
            <a:off x="319855" y="6110112"/>
            <a:ext cx="2972740" cy="520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Picture Placeholder 2"/>
          <p:cNvSpPr>
            <a:spLocks noGrp="1"/>
          </p:cNvSpPr>
          <p:nvPr>
            <p:ph type="pic" idx="1"/>
          </p:nvPr>
        </p:nvSpPr>
        <p:spPr>
          <a:xfrm>
            <a:off x="-33867" y="1348780"/>
            <a:ext cx="12248445" cy="5517758"/>
          </a:xfrm>
          <a:ln>
            <a:noFill/>
          </a:ln>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9" name="Rectangle 8"/>
          <p:cNvSpPr/>
          <p:nvPr userDrawn="1"/>
        </p:nvSpPr>
        <p:spPr>
          <a:xfrm>
            <a:off x="-28223" y="-4389"/>
            <a:ext cx="12238357" cy="128982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 Placeholder 3"/>
          <p:cNvSpPr>
            <a:spLocks noGrp="1"/>
          </p:cNvSpPr>
          <p:nvPr>
            <p:ph type="body" sz="half" idx="2"/>
          </p:nvPr>
        </p:nvSpPr>
        <p:spPr>
          <a:xfrm>
            <a:off x="621125" y="308579"/>
            <a:ext cx="10961275" cy="607691"/>
          </a:xfrm>
        </p:spPr>
        <p:txBody>
          <a:bodyPr anchor="ctr">
            <a:normAutofit/>
          </a:bodyPr>
          <a:lstStyle>
            <a:lvl1pPr marL="0" indent="0">
              <a:buNone/>
              <a:defRPr sz="28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12" name="Group 11"/>
          <p:cNvGrpSpPr/>
          <p:nvPr userDrawn="1"/>
        </p:nvGrpSpPr>
        <p:grpSpPr>
          <a:xfrm>
            <a:off x="-28224" y="1285442"/>
            <a:ext cx="12234445"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02412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15" name="Rectangle 14"/>
          <p:cNvSpPr/>
          <p:nvPr userDrawn="1"/>
        </p:nvSpPr>
        <p:spPr>
          <a:xfrm>
            <a:off x="-75260" y="7"/>
            <a:ext cx="12274933" cy="686858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14" name="Picture 13" descr="2-line-whitetext-colorshield.pn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780799" y="5729016"/>
            <a:ext cx="2359903" cy="866851"/>
          </a:xfrm>
          <a:prstGeom prst="rect">
            <a:avLst/>
          </a:prstGeom>
        </p:spPr>
      </p:pic>
      <p:pic>
        <p:nvPicPr>
          <p:cNvPr id="13" name="Picture 12"/>
          <p:cNvPicPr>
            <a:picLocks/>
          </p:cNvPicPr>
          <p:nvPr userDrawn="1"/>
        </p:nvPicPr>
        <p:blipFill>
          <a:blip r:embed="rId3">
            <a:alphaModFix amt="9000"/>
            <a:extLst>
              <a:ext uri="{28A0092B-C50C-407E-A947-70E740481C1C}">
                <a14:useLocalDpi xmlns:a14="http://schemas.microsoft.com/office/drawing/2010/main" val="0"/>
              </a:ext>
            </a:extLst>
          </a:blip>
          <a:stretch>
            <a:fillRect/>
          </a:stretch>
        </p:blipFill>
        <p:spPr>
          <a:xfrm>
            <a:off x="265851" y="202233"/>
            <a:ext cx="4107755" cy="4610299"/>
          </a:xfrm>
          <a:prstGeom prst="rect">
            <a:avLst/>
          </a:prstGeom>
        </p:spPr>
      </p:pic>
      <p:sp>
        <p:nvSpPr>
          <p:cNvPr id="25" name="Title 1"/>
          <p:cNvSpPr>
            <a:spLocks noGrp="1"/>
          </p:cNvSpPr>
          <p:nvPr userDrawn="1">
            <p:ph type="ctrTitle"/>
          </p:nvPr>
        </p:nvSpPr>
        <p:spPr>
          <a:xfrm>
            <a:off x="1277535" y="1431369"/>
            <a:ext cx="9862719" cy="2329500"/>
          </a:xfrm>
          <a:prstGeom prst="rect">
            <a:avLst/>
          </a:prstGeom>
        </p:spPr>
        <p:txBody>
          <a:bodyPr anchor="b"/>
          <a:lstStyle>
            <a:lvl1pPr>
              <a:defRPr b="1">
                <a:solidFill>
                  <a:schemeClr val="bg1"/>
                </a:solidFill>
              </a:defRPr>
            </a:lvl1pPr>
          </a:lstStyle>
          <a:p>
            <a:r>
              <a:rPr lang="en-US"/>
              <a:t>Click to edit Master title style</a:t>
            </a:r>
          </a:p>
        </p:txBody>
      </p:sp>
      <p:sp>
        <p:nvSpPr>
          <p:cNvPr id="26" name="Subtitle 2"/>
          <p:cNvSpPr>
            <a:spLocks noGrp="1"/>
          </p:cNvSpPr>
          <p:nvPr userDrawn="1">
            <p:ph type="subTitle" idx="1"/>
          </p:nvPr>
        </p:nvSpPr>
        <p:spPr>
          <a:xfrm>
            <a:off x="1277535" y="4341056"/>
            <a:ext cx="9862719" cy="975360"/>
          </a:xfrm>
        </p:spPr>
        <p:txBody>
          <a:bodyPr>
            <a:normAutofit/>
          </a:bodyPr>
          <a:lstStyle>
            <a:lvl1pPr marL="0" indent="0" algn="l">
              <a:buNone/>
              <a:defRPr sz="3200">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grpSp>
        <p:nvGrpSpPr>
          <p:cNvPr id="34" name="Group 33"/>
          <p:cNvGrpSpPr/>
          <p:nvPr userDrawn="1"/>
        </p:nvGrpSpPr>
        <p:grpSpPr>
          <a:xfrm rot="10800000">
            <a:off x="0" y="4001457"/>
            <a:ext cx="11140701" cy="76649"/>
            <a:chOff x="685800" y="1794746"/>
            <a:chExt cx="7772400" cy="179475"/>
          </a:xfrm>
        </p:grpSpPr>
        <p:sp>
          <p:nvSpPr>
            <p:cNvPr id="35" name="Rectangle 34"/>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Rectangle 35"/>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37" name="Rectangle 36"/>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62042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12" name="Picture 11" descr="2-line-bluetext-colorshield.png"/>
          <p:cNvPicPr>
            <a:picLocks/>
          </p:cNvPicPr>
          <p:nvPr userDrawn="1"/>
        </p:nvPicPr>
        <p:blipFill rotWithShape="1">
          <a:blip r:embed="rId2" cstate="print">
            <a:extLst>
              <a:ext uri="{28A0092B-C50C-407E-A947-70E740481C1C}">
                <a14:useLocalDpi xmlns:a14="http://schemas.microsoft.com/office/drawing/2010/main" val="0"/>
              </a:ext>
            </a:extLst>
          </a:blip>
          <a:srcRect l="-1" r="-157" b="-1906"/>
          <a:stretch/>
        </p:blipFill>
        <p:spPr>
          <a:xfrm>
            <a:off x="8780799" y="5729015"/>
            <a:ext cx="2359903" cy="875951"/>
          </a:xfrm>
          <a:prstGeom prst="rect">
            <a:avLst/>
          </a:prstGeom>
        </p:spPr>
      </p:pic>
      <p:pic>
        <p:nvPicPr>
          <p:cNvPr id="14" name="Picture 13" descr="upennwatermark.pdf"/>
          <p:cNvPicPr>
            <a:picLocks/>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265851" y="182013"/>
            <a:ext cx="4107755" cy="4630520"/>
          </a:xfrm>
          <a:prstGeom prst="rect">
            <a:avLst/>
          </a:prstGeom>
        </p:spPr>
      </p:pic>
      <p:sp>
        <p:nvSpPr>
          <p:cNvPr id="2" name="Title 1"/>
          <p:cNvSpPr>
            <a:spLocks noGrp="1"/>
          </p:cNvSpPr>
          <p:nvPr>
            <p:ph type="ctrTitle"/>
          </p:nvPr>
        </p:nvSpPr>
        <p:spPr>
          <a:xfrm>
            <a:off x="1277535" y="1431369"/>
            <a:ext cx="9862719" cy="2329500"/>
          </a:xfrm>
          <a:prstGeom prst="rect">
            <a:avLst/>
          </a:prstGeom>
        </p:spPr>
        <p:txBody>
          <a:bodyPr anchor="b"/>
          <a:lstStyle>
            <a:lvl1pPr>
              <a:defRPr b="1"/>
            </a:lvl1pPr>
          </a:lstStyle>
          <a:p>
            <a:r>
              <a:rPr lang="en-US"/>
              <a:t>Click to edit Master title style</a:t>
            </a:r>
          </a:p>
        </p:txBody>
      </p:sp>
      <p:sp>
        <p:nvSpPr>
          <p:cNvPr id="3" name="Subtitle 2"/>
          <p:cNvSpPr>
            <a:spLocks noGrp="1"/>
          </p:cNvSpPr>
          <p:nvPr>
            <p:ph type="subTitle" idx="1"/>
          </p:nvPr>
        </p:nvSpPr>
        <p:spPr>
          <a:xfrm>
            <a:off x="1277535" y="4341056"/>
            <a:ext cx="9862719" cy="877485"/>
          </a:xfrm>
        </p:spPr>
        <p:txBody>
          <a:bodyPr>
            <a:normAutofit/>
          </a:bodyPr>
          <a:lstStyle>
            <a:lvl1pPr marL="0" indent="0" algn="l">
              <a:buNone/>
              <a:defRPr sz="320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grpSp>
        <p:nvGrpSpPr>
          <p:cNvPr id="10" name="Group 9"/>
          <p:cNvGrpSpPr/>
          <p:nvPr userDrawn="1"/>
        </p:nvGrpSpPr>
        <p:grpSpPr>
          <a:xfrm rot="10800000">
            <a:off x="0" y="4001457"/>
            <a:ext cx="11140701" cy="76649"/>
            <a:chOff x="685800" y="1794746"/>
            <a:chExt cx="7772400" cy="179475"/>
          </a:xfrm>
        </p:grpSpPr>
        <p:sp>
          <p:nvSpPr>
            <p:cNvPr id="7" name="Rectangle 6"/>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Rectangle 7"/>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Rectangle 8"/>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6" name="Rectangle 5"/>
          <p:cNvSpPr/>
          <p:nvPr userDrawn="1"/>
        </p:nvSpPr>
        <p:spPr>
          <a:xfrm>
            <a:off x="338681" y="6096000"/>
            <a:ext cx="2991556"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32278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14" name="Picture 13" descr="upennwatermark.pd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265851" y="182006"/>
            <a:ext cx="4582160" cy="3855720"/>
          </a:xfrm>
          <a:prstGeom prst="rect">
            <a:avLst/>
          </a:prstGeom>
        </p:spPr>
      </p:pic>
      <p:sp>
        <p:nvSpPr>
          <p:cNvPr id="2" name="Title 1"/>
          <p:cNvSpPr>
            <a:spLocks noGrp="1"/>
          </p:cNvSpPr>
          <p:nvPr>
            <p:ph type="ctrTitle"/>
          </p:nvPr>
        </p:nvSpPr>
        <p:spPr>
          <a:xfrm>
            <a:off x="1277531" y="1431368"/>
            <a:ext cx="9862719" cy="2329500"/>
          </a:xfrm>
          <a:prstGeom prst="rect">
            <a:avLst/>
          </a:prstGeom>
        </p:spPr>
        <p:txBody>
          <a:bodyPr anchor="b"/>
          <a:lstStyle>
            <a:lvl1pPr>
              <a:defRPr b="1"/>
            </a:lvl1pPr>
          </a:lstStyle>
          <a:p>
            <a:r>
              <a:rPr lang="en-US"/>
              <a:t>Click to edit Master title style</a:t>
            </a:r>
          </a:p>
        </p:txBody>
      </p:sp>
      <p:sp>
        <p:nvSpPr>
          <p:cNvPr id="3" name="Subtitle 2"/>
          <p:cNvSpPr>
            <a:spLocks noGrp="1"/>
          </p:cNvSpPr>
          <p:nvPr>
            <p:ph type="subTitle" idx="1"/>
          </p:nvPr>
        </p:nvSpPr>
        <p:spPr>
          <a:xfrm>
            <a:off x="1277531" y="4341056"/>
            <a:ext cx="9862719" cy="877486"/>
          </a:xfrm>
        </p:spPr>
        <p:txBody>
          <a:bodyPr>
            <a:normAutofit/>
          </a:bodyPr>
          <a:lstStyle>
            <a:lvl1pPr marL="0" indent="0" algn="l">
              <a:buNone/>
              <a:defRPr sz="2400">
                <a:solidFill>
                  <a:schemeClr val="accent3"/>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grpSp>
        <p:nvGrpSpPr>
          <p:cNvPr id="10" name="Group 9"/>
          <p:cNvGrpSpPr/>
          <p:nvPr userDrawn="1"/>
        </p:nvGrpSpPr>
        <p:grpSpPr>
          <a:xfrm rot="10800000">
            <a:off x="0" y="4001461"/>
            <a:ext cx="11140701" cy="76649"/>
            <a:chOff x="685800" y="1794746"/>
            <a:chExt cx="7772400" cy="179475"/>
          </a:xfrm>
        </p:grpSpPr>
        <p:sp>
          <p:nvSpPr>
            <p:cNvPr id="7" name="Rectangle 6"/>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Rectangle 8"/>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6" name="Rectangle 5"/>
          <p:cNvSpPr/>
          <p:nvPr userDrawn="1"/>
        </p:nvSpPr>
        <p:spPr>
          <a:xfrm>
            <a:off x="338667" y="6096000"/>
            <a:ext cx="2991556"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5" name="Picture 14" descr="2-line-bluetext-colorshield.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57" b="-1906"/>
          <a:stretch/>
        </p:blipFill>
        <p:spPr>
          <a:xfrm>
            <a:off x="8636317" y="5779909"/>
            <a:ext cx="2266411" cy="632191"/>
          </a:xfrm>
          <a:prstGeom prst="rect">
            <a:avLst/>
          </a:prstGeom>
        </p:spPr>
      </p:pic>
    </p:spTree>
    <p:extLst>
      <p:ext uri="{BB962C8B-B14F-4D97-AF65-F5344CB8AC3E}">
        <p14:creationId xmlns:p14="http://schemas.microsoft.com/office/powerpoint/2010/main" val="2963670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sp>
        <p:nvSpPr>
          <p:cNvPr id="20" name="Content Placeholder 2"/>
          <p:cNvSpPr>
            <a:spLocks noGrp="1"/>
          </p:cNvSpPr>
          <p:nvPr>
            <p:ph idx="1"/>
          </p:nvPr>
        </p:nvSpPr>
        <p:spPr>
          <a:xfrm>
            <a:off x="573952" y="1203159"/>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4195815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p:cNvSpPr/>
          <p:nvPr userDrawn="1"/>
        </p:nvSpPr>
        <p:spPr>
          <a:xfrm>
            <a:off x="13" y="0"/>
            <a:ext cx="12191999"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sp>
        <p:nvSpPr>
          <p:cNvPr id="20" name="Content Placeholder 2"/>
          <p:cNvSpPr>
            <a:spLocks noGrp="1"/>
          </p:cNvSpPr>
          <p:nvPr>
            <p:ph idx="1"/>
          </p:nvPr>
        </p:nvSpPr>
        <p:spPr>
          <a:xfrm>
            <a:off x="573952" y="1203159"/>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pic>
        <p:nvPicPr>
          <p:cNvPr id="13" name="Picture 12" descr="1-line-bluetext-colorshield.pn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65337"/>
            <a:ext cx="2412123" cy="463296"/>
          </a:xfrm>
          <a:prstGeom prst="rect">
            <a:avLst/>
          </a:prstGeom>
        </p:spPr>
      </p:pic>
    </p:spTree>
    <p:extLst>
      <p:ext uri="{BB962C8B-B14F-4D97-AF65-F5344CB8AC3E}">
        <p14:creationId xmlns:p14="http://schemas.microsoft.com/office/powerpoint/2010/main" val="2115622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5" name="Picture 14" descr="upennwatermark.pdf"/>
          <p:cNvPicPr>
            <a:picLocks/>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265851" y="140709"/>
            <a:ext cx="4448208" cy="4994617"/>
          </a:xfrm>
          <a:prstGeom prst="rect">
            <a:avLst/>
          </a:prstGeom>
        </p:spPr>
      </p:pic>
      <p:sp>
        <p:nvSpPr>
          <p:cNvPr id="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a:xfrm>
            <a:off x="573952" y="1203159"/>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grpSp>
        <p:nvGrpSpPr>
          <p:cNvPr id="11" name="Group 10"/>
          <p:cNvGrpSpPr/>
          <p:nvPr userDrawn="1"/>
        </p:nvGrpSpPr>
        <p:grpSpPr>
          <a:xfrm>
            <a:off x="-6771" y="945083"/>
            <a:ext cx="11589172" cy="63343"/>
            <a:chOff x="685800" y="1794746"/>
            <a:chExt cx="7772400" cy="179475"/>
          </a:xfrm>
        </p:grpSpPr>
        <p:sp>
          <p:nvSpPr>
            <p:cNvPr id="12" name="Rectangle 1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ectangle 1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ectangle 1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2329013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Picture Placeholder 2"/>
          <p:cNvSpPr>
            <a:spLocks noGrp="1"/>
          </p:cNvSpPr>
          <p:nvPr>
            <p:ph type="pic" idx="13"/>
          </p:nvPr>
        </p:nvSpPr>
        <p:spPr>
          <a:xfrm>
            <a:off x="6415852" y="1422228"/>
            <a:ext cx="5166549" cy="470393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3" name="Text Placeholder 2"/>
          <p:cNvSpPr>
            <a:spLocks noGrp="1"/>
          </p:cNvSpPr>
          <p:nvPr>
            <p:ph type="body" idx="1"/>
          </p:nvPr>
        </p:nvSpPr>
        <p:spPr>
          <a:xfrm>
            <a:off x="609600" y="1422225"/>
            <a:ext cx="5386917" cy="639763"/>
          </a:xfrm>
        </p:spPr>
        <p:txBody>
          <a:bodyPr anchor="b"/>
          <a:lstStyle>
            <a:lvl1pPr marL="0" indent="0">
              <a:buNone/>
              <a:defRPr sz="3200"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1"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1478710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18" name="Picture 17" descr="upennwatermark.pd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265851" y="140708"/>
            <a:ext cx="4451861" cy="4998720"/>
          </a:xfrm>
          <a:prstGeom prst="rect">
            <a:avLst/>
          </a:prstGeom>
        </p:spPr>
      </p:pic>
      <p:sp>
        <p:nvSpPr>
          <p:cNvPr id="16" name="Picture Placeholder 2"/>
          <p:cNvSpPr>
            <a:spLocks noGrp="1"/>
          </p:cNvSpPr>
          <p:nvPr>
            <p:ph type="pic" idx="13"/>
          </p:nvPr>
        </p:nvSpPr>
        <p:spPr>
          <a:xfrm>
            <a:off x="6415852" y="1422228"/>
            <a:ext cx="5166549" cy="470393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3" name="Text Placeholder 2"/>
          <p:cNvSpPr>
            <a:spLocks noGrp="1"/>
          </p:cNvSpPr>
          <p:nvPr>
            <p:ph type="body" idx="1"/>
          </p:nvPr>
        </p:nvSpPr>
        <p:spPr>
          <a:xfrm>
            <a:off x="609600" y="1422225"/>
            <a:ext cx="5386917" cy="639763"/>
          </a:xfrm>
        </p:spPr>
        <p:txBody>
          <a:bodyPr anchor="b"/>
          <a:lstStyle>
            <a:lvl1pPr marL="0" indent="0">
              <a:buNone/>
              <a:defRPr sz="3200"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1672225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73205"/>
            <a:ext cx="5384800" cy="4652963"/>
          </a:xfrm>
        </p:spPr>
        <p:txBody>
          <a:bodyPr>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3"/>
            <a:ext cx="5384800" cy="4652961"/>
          </a:xfrm>
        </p:spPr>
        <p:txBody>
          <a:bodyPr>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0"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1" name="Group 10"/>
          <p:cNvGrpSpPr/>
          <p:nvPr userDrawn="1"/>
        </p:nvGrpSpPr>
        <p:grpSpPr>
          <a:xfrm>
            <a:off x="-6771" y="945083"/>
            <a:ext cx="11589172"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1311181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23989"/>
            <a:ext cx="5386917" cy="639763"/>
          </a:xfrm>
        </p:spPr>
        <p:txBody>
          <a:bodyPr anchor="b"/>
          <a:lstStyle>
            <a:lvl1pPr marL="0" indent="0">
              <a:buNone/>
              <a:defRPr sz="3200"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061993"/>
            <a:ext cx="5386917" cy="4064176"/>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422225"/>
            <a:ext cx="5389033" cy="639763"/>
          </a:xfrm>
        </p:spPr>
        <p:txBody>
          <a:bodyPr anchor="b"/>
          <a:lstStyle>
            <a:lvl1pPr marL="0" indent="0">
              <a:buNone/>
              <a:defRPr sz="3200"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061993"/>
            <a:ext cx="5389033" cy="4064176"/>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297296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sidebar">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189577" y="2377252"/>
            <a:ext cx="3392828" cy="639763"/>
          </a:xfrm>
        </p:spPr>
        <p:txBody>
          <a:bodyPr anchor="b">
            <a:noAutofit/>
          </a:bodyPr>
          <a:lstStyle>
            <a:lvl1pPr marL="0" indent="0">
              <a:buNone/>
              <a:defRPr sz="2133"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189577" y="3080869"/>
            <a:ext cx="3392828" cy="3043353"/>
          </a:xfrm>
        </p:spPr>
        <p:txBody>
          <a:bodyPr>
            <a:normAutofit/>
          </a:bodyPr>
          <a:lstStyle>
            <a:lvl1pPr marL="457189" marR="0" indent="-457189" algn="l" defTabSz="609585" rtl="0" eaLnBrk="1" fontAlgn="auto" latinLnBrk="0" hangingPunct="1">
              <a:lnSpc>
                <a:spcPct val="100000"/>
              </a:lnSpc>
              <a:spcBef>
                <a:spcPct val="20000"/>
              </a:spcBef>
              <a:spcAft>
                <a:spcPts val="0"/>
              </a:spcAft>
              <a:buClr>
                <a:schemeClr val="tx1"/>
              </a:buClr>
              <a:buSzTx/>
              <a:buFont typeface="Arial"/>
              <a:buChar char="•"/>
              <a:tabLst/>
              <a:defRPr sz="2133"/>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marL="457189" marR="0" lvl="0" indent="-457189" algn="l" defTabSz="609585"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marL="457189" marR="0" lvl="0" indent="-457189" algn="l" defTabSz="609585"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marL="457189" marR="0" lvl="0" indent="-457189" algn="l" defTabSz="609585"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lvl="0"/>
            <a:endParaRPr lang="en-US"/>
          </a:p>
        </p:txBody>
      </p:sp>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cxnSp>
        <p:nvCxnSpPr>
          <p:cNvPr id="23" name="Straight Connector 22"/>
          <p:cNvCxnSpPr/>
          <p:nvPr userDrawn="1"/>
        </p:nvCxnSpPr>
        <p:spPr>
          <a:xfrm>
            <a:off x="7878456" y="1466657"/>
            <a:ext cx="0" cy="4798684"/>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4" name="Content Placeholder 5"/>
          <p:cNvSpPr>
            <a:spLocks noGrp="1"/>
          </p:cNvSpPr>
          <p:nvPr>
            <p:ph sz="quarter" idx="14"/>
          </p:nvPr>
        </p:nvSpPr>
        <p:spPr>
          <a:xfrm>
            <a:off x="413550" y="1980206"/>
            <a:ext cx="7059708" cy="430919"/>
          </a:xfrm>
        </p:spPr>
        <p:txBody>
          <a:bodyPr anchor="b">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21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p:txBody>
      </p:sp>
      <p:sp>
        <p:nvSpPr>
          <p:cNvPr id="25" name="Content Placeholder 5"/>
          <p:cNvSpPr>
            <a:spLocks noGrp="1"/>
          </p:cNvSpPr>
          <p:nvPr>
            <p:ph sz="quarter" idx="15"/>
          </p:nvPr>
        </p:nvSpPr>
        <p:spPr>
          <a:xfrm>
            <a:off x="413550" y="2411126"/>
            <a:ext cx="7059708" cy="430919"/>
          </a:xfrm>
        </p:spPr>
        <p:txBody>
          <a:bodyPr>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1867" b="0">
                <a:solidFill>
                  <a:schemeClr val="tx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0"/>
            <a:endParaRPr lang="en-US"/>
          </a:p>
          <a:p>
            <a:pPr lvl="0"/>
            <a:endParaRPr lang="en-US"/>
          </a:p>
        </p:txBody>
      </p:sp>
      <p:sp>
        <p:nvSpPr>
          <p:cNvPr id="26" name="Content Placeholder 5"/>
          <p:cNvSpPr>
            <a:spLocks noGrp="1"/>
          </p:cNvSpPr>
          <p:nvPr>
            <p:ph sz="quarter" idx="16"/>
          </p:nvPr>
        </p:nvSpPr>
        <p:spPr>
          <a:xfrm>
            <a:off x="413550" y="3138259"/>
            <a:ext cx="7059708" cy="430919"/>
          </a:xfrm>
        </p:spPr>
        <p:txBody>
          <a:bodyPr anchor="b">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21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p:txBody>
      </p:sp>
      <p:sp>
        <p:nvSpPr>
          <p:cNvPr id="27" name="Content Placeholder 5"/>
          <p:cNvSpPr>
            <a:spLocks noGrp="1"/>
          </p:cNvSpPr>
          <p:nvPr>
            <p:ph sz="quarter" idx="17"/>
          </p:nvPr>
        </p:nvSpPr>
        <p:spPr>
          <a:xfrm>
            <a:off x="413550" y="3569179"/>
            <a:ext cx="7059708" cy="430919"/>
          </a:xfrm>
        </p:spPr>
        <p:txBody>
          <a:bodyPr>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1867" b="0">
                <a:solidFill>
                  <a:schemeClr val="tx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0"/>
            <a:endParaRPr lang="en-US"/>
          </a:p>
          <a:p>
            <a:pPr lvl="0"/>
            <a:endParaRPr lang="en-US"/>
          </a:p>
        </p:txBody>
      </p:sp>
      <p:sp>
        <p:nvSpPr>
          <p:cNvPr id="28" name="Content Placeholder 5"/>
          <p:cNvSpPr>
            <a:spLocks noGrp="1"/>
          </p:cNvSpPr>
          <p:nvPr>
            <p:ph sz="quarter" idx="18"/>
          </p:nvPr>
        </p:nvSpPr>
        <p:spPr>
          <a:xfrm>
            <a:off x="413550" y="4255861"/>
            <a:ext cx="7059708" cy="430919"/>
          </a:xfrm>
        </p:spPr>
        <p:txBody>
          <a:bodyPr anchor="b">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21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p:txBody>
      </p:sp>
      <p:sp>
        <p:nvSpPr>
          <p:cNvPr id="29" name="Content Placeholder 5"/>
          <p:cNvSpPr>
            <a:spLocks noGrp="1"/>
          </p:cNvSpPr>
          <p:nvPr>
            <p:ph sz="quarter" idx="19"/>
          </p:nvPr>
        </p:nvSpPr>
        <p:spPr>
          <a:xfrm>
            <a:off x="413550" y="4686779"/>
            <a:ext cx="7059708" cy="430919"/>
          </a:xfrm>
        </p:spPr>
        <p:txBody>
          <a:bodyPr>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1867" b="0">
                <a:solidFill>
                  <a:schemeClr val="tx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0"/>
            <a:endParaRPr lang="en-US"/>
          </a:p>
          <a:p>
            <a:pPr lvl="0"/>
            <a:endParaRPr lang="en-US"/>
          </a:p>
        </p:txBody>
      </p:sp>
      <p:sp>
        <p:nvSpPr>
          <p:cNvPr id="7" name="Text Placeholder 6"/>
          <p:cNvSpPr>
            <a:spLocks noGrp="1"/>
          </p:cNvSpPr>
          <p:nvPr>
            <p:ph type="body" sz="quarter" idx="20"/>
          </p:nvPr>
        </p:nvSpPr>
        <p:spPr>
          <a:xfrm>
            <a:off x="412044" y="1287829"/>
            <a:ext cx="7061200" cy="558800"/>
          </a:xfrm>
        </p:spPr>
        <p:txBody>
          <a:bodyPr>
            <a:normAutofit/>
          </a:bodyPr>
          <a:lstStyle>
            <a:lvl1pPr marL="0" indent="0">
              <a:buNone/>
              <a:defRPr sz="2667" b="1">
                <a:solidFill>
                  <a:srgbClr val="00144D"/>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Tree>
    <p:extLst>
      <p:ext uri="{BB962C8B-B14F-4D97-AF65-F5344CB8AC3E}">
        <p14:creationId xmlns:p14="http://schemas.microsoft.com/office/powerpoint/2010/main" val="1922924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trics">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9" name="Rectangle 18"/>
          <p:cNvSpPr/>
          <p:nvPr/>
        </p:nvSpPr>
        <p:spPr>
          <a:xfrm>
            <a:off x="609614" y="1480182"/>
            <a:ext cx="2931007"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95001A"/>
              </a:solidFill>
              <a:effectLst/>
              <a:uLnTx/>
              <a:uFillTx/>
              <a:latin typeface="Gill Sans"/>
              <a:ea typeface="+mn-ea"/>
              <a:cs typeface="Gill Sans"/>
            </a:endParaRPr>
          </a:p>
        </p:txBody>
      </p:sp>
      <p:sp>
        <p:nvSpPr>
          <p:cNvPr id="22" name="Rectangle 21"/>
          <p:cNvSpPr/>
          <p:nvPr userDrawn="1"/>
        </p:nvSpPr>
        <p:spPr>
          <a:xfrm>
            <a:off x="609613" y="1480177"/>
            <a:ext cx="2931007"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5001A"/>
              </a:solidFill>
              <a:effectLst/>
              <a:uLnTx/>
              <a:uFillTx/>
              <a:latin typeface="Gill Sans MT"/>
              <a:ea typeface="+mn-ea"/>
              <a:cs typeface="+mn-cs"/>
            </a:endParaRPr>
          </a:p>
        </p:txBody>
      </p:sp>
      <p:grpSp>
        <p:nvGrpSpPr>
          <p:cNvPr id="30" name="Group 29"/>
          <p:cNvGrpSpPr/>
          <p:nvPr userDrawn="1"/>
        </p:nvGrpSpPr>
        <p:grpSpPr>
          <a:xfrm>
            <a:off x="609597" y="2947965"/>
            <a:ext cx="4047067" cy="1373065"/>
            <a:chOff x="457198" y="2913323"/>
            <a:chExt cx="3035300" cy="1373065"/>
          </a:xfrm>
        </p:grpSpPr>
        <p:sp>
          <p:nvSpPr>
            <p:cNvPr id="31" name="Rectangle 30"/>
            <p:cNvSpPr/>
            <p:nvPr/>
          </p:nvSpPr>
          <p:spPr>
            <a:xfrm>
              <a:off x="457199" y="2913323"/>
              <a:ext cx="3035299"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7000A"/>
                </a:solidFill>
                <a:effectLst/>
                <a:uLnTx/>
                <a:uFillTx/>
                <a:latin typeface="Gill Sans"/>
                <a:ea typeface="+mn-ea"/>
                <a:cs typeface="Gill Sans"/>
              </a:endParaRPr>
            </a:p>
          </p:txBody>
        </p:sp>
        <p:sp>
          <p:nvSpPr>
            <p:cNvPr id="32" name="Rectangle 31"/>
            <p:cNvSpPr/>
            <p:nvPr userDrawn="1"/>
          </p:nvSpPr>
          <p:spPr>
            <a:xfrm>
              <a:off x="457198" y="2913323"/>
              <a:ext cx="3035300"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57000A"/>
                </a:solidFill>
                <a:effectLst/>
                <a:uLnTx/>
                <a:uFillTx/>
                <a:latin typeface="Gill Sans MT"/>
                <a:ea typeface="+mn-ea"/>
                <a:cs typeface="+mn-cs"/>
              </a:endParaRPr>
            </a:p>
          </p:txBody>
        </p:sp>
      </p:grpSp>
      <p:grpSp>
        <p:nvGrpSpPr>
          <p:cNvPr id="33" name="Group 32"/>
          <p:cNvGrpSpPr/>
          <p:nvPr userDrawn="1"/>
        </p:nvGrpSpPr>
        <p:grpSpPr>
          <a:xfrm>
            <a:off x="609599" y="4404681"/>
            <a:ext cx="10909301" cy="1373065"/>
            <a:chOff x="457199" y="4370039"/>
            <a:chExt cx="8181976" cy="1373065"/>
          </a:xfrm>
        </p:grpSpPr>
        <p:sp>
          <p:nvSpPr>
            <p:cNvPr id="34" name="Rectangle 33"/>
            <p:cNvSpPr/>
            <p:nvPr/>
          </p:nvSpPr>
          <p:spPr>
            <a:xfrm>
              <a:off x="457199" y="4370039"/>
              <a:ext cx="8181976"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82AFD3"/>
                </a:solidFill>
                <a:effectLst/>
                <a:uLnTx/>
                <a:uFillTx/>
                <a:latin typeface="Gill Sans"/>
                <a:ea typeface="+mn-ea"/>
                <a:cs typeface="Gill Sans"/>
              </a:endParaRPr>
            </a:p>
          </p:txBody>
        </p:sp>
        <p:sp>
          <p:nvSpPr>
            <p:cNvPr id="35" name="Rectangle 34"/>
            <p:cNvSpPr/>
            <p:nvPr userDrawn="1"/>
          </p:nvSpPr>
          <p:spPr>
            <a:xfrm>
              <a:off x="457199" y="4370039"/>
              <a:ext cx="8181975" cy="633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82AFD3"/>
                </a:solidFill>
                <a:effectLst/>
                <a:uLnTx/>
                <a:uFillTx/>
                <a:latin typeface="Gill Sans MT"/>
                <a:ea typeface="+mn-ea"/>
                <a:cs typeface="+mn-cs"/>
              </a:endParaRPr>
            </a:p>
          </p:txBody>
        </p:sp>
      </p:grpSp>
      <p:grpSp>
        <p:nvGrpSpPr>
          <p:cNvPr id="36" name="Group 35"/>
          <p:cNvGrpSpPr/>
          <p:nvPr userDrawn="1"/>
        </p:nvGrpSpPr>
        <p:grpSpPr>
          <a:xfrm>
            <a:off x="3661833" y="1480182"/>
            <a:ext cx="3683000" cy="1373065"/>
            <a:chOff x="2746375" y="1480176"/>
            <a:chExt cx="2762250" cy="1373065"/>
          </a:xfrm>
        </p:grpSpPr>
        <p:sp>
          <p:nvSpPr>
            <p:cNvPr id="37" name="Rectangle 36"/>
            <p:cNvSpPr/>
            <p:nvPr/>
          </p:nvSpPr>
          <p:spPr>
            <a:xfrm>
              <a:off x="2746375" y="1480176"/>
              <a:ext cx="2762250"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95001A"/>
                </a:solidFill>
                <a:effectLst/>
                <a:uLnTx/>
                <a:uFillTx/>
                <a:latin typeface="Gill Sans"/>
                <a:ea typeface="+mn-ea"/>
                <a:cs typeface="Gill Sans"/>
              </a:endParaRPr>
            </a:p>
          </p:txBody>
        </p:sp>
        <p:sp>
          <p:nvSpPr>
            <p:cNvPr id="38" name="Rectangle 37"/>
            <p:cNvSpPr/>
            <p:nvPr/>
          </p:nvSpPr>
          <p:spPr>
            <a:xfrm>
              <a:off x="2746375" y="1480176"/>
              <a:ext cx="2762250"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5001A"/>
                </a:solidFill>
                <a:effectLst/>
                <a:uLnTx/>
                <a:uFillTx/>
                <a:latin typeface="Gill Sans MT"/>
                <a:ea typeface="+mn-ea"/>
                <a:cs typeface="+mn-cs"/>
              </a:endParaRPr>
            </a:p>
          </p:txBody>
        </p:sp>
      </p:grpSp>
      <p:grpSp>
        <p:nvGrpSpPr>
          <p:cNvPr id="39" name="Group 38"/>
          <p:cNvGrpSpPr/>
          <p:nvPr userDrawn="1"/>
        </p:nvGrpSpPr>
        <p:grpSpPr>
          <a:xfrm>
            <a:off x="7481456" y="1480182"/>
            <a:ext cx="4037443" cy="1373065"/>
            <a:chOff x="5556249" y="1480176"/>
            <a:chExt cx="3082926" cy="1373065"/>
          </a:xfrm>
        </p:grpSpPr>
        <p:sp>
          <p:nvSpPr>
            <p:cNvPr id="40" name="Rectangle 39"/>
            <p:cNvSpPr/>
            <p:nvPr/>
          </p:nvSpPr>
          <p:spPr>
            <a:xfrm>
              <a:off x="5556250" y="1480176"/>
              <a:ext cx="308292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95001A"/>
                </a:solidFill>
                <a:effectLst/>
                <a:uLnTx/>
                <a:uFillTx/>
                <a:latin typeface="Gill Sans"/>
                <a:ea typeface="+mn-ea"/>
                <a:cs typeface="Gill Sans"/>
              </a:endParaRPr>
            </a:p>
          </p:txBody>
        </p:sp>
        <p:sp>
          <p:nvSpPr>
            <p:cNvPr id="41" name="Rectangle 40"/>
            <p:cNvSpPr/>
            <p:nvPr/>
          </p:nvSpPr>
          <p:spPr>
            <a:xfrm>
              <a:off x="5556249" y="1480176"/>
              <a:ext cx="3082925"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5001A"/>
                </a:solidFill>
                <a:effectLst/>
                <a:uLnTx/>
                <a:uFillTx/>
                <a:latin typeface="Gill Sans MT"/>
                <a:ea typeface="+mn-ea"/>
                <a:cs typeface="+mn-cs"/>
              </a:endParaRPr>
            </a:p>
          </p:txBody>
        </p:sp>
      </p:grpSp>
      <p:grpSp>
        <p:nvGrpSpPr>
          <p:cNvPr id="42" name="Group 41"/>
          <p:cNvGrpSpPr/>
          <p:nvPr userDrawn="1"/>
        </p:nvGrpSpPr>
        <p:grpSpPr>
          <a:xfrm>
            <a:off x="4776973" y="2947965"/>
            <a:ext cx="6741928" cy="1373065"/>
            <a:chOff x="3556000" y="2913323"/>
            <a:chExt cx="5083175" cy="1373065"/>
          </a:xfrm>
        </p:grpSpPr>
        <p:sp>
          <p:nvSpPr>
            <p:cNvPr id="43" name="Rectangle 42"/>
            <p:cNvSpPr/>
            <p:nvPr/>
          </p:nvSpPr>
          <p:spPr>
            <a:xfrm>
              <a:off x="3556000" y="2913323"/>
              <a:ext cx="508317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7000A"/>
                </a:solidFill>
                <a:effectLst/>
                <a:uLnTx/>
                <a:uFillTx/>
                <a:latin typeface="Gill Sans"/>
                <a:ea typeface="+mn-ea"/>
                <a:cs typeface="Gill Sans"/>
              </a:endParaRPr>
            </a:p>
          </p:txBody>
        </p:sp>
        <p:sp>
          <p:nvSpPr>
            <p:cNvPr id="44" name="Rectangle 43"/>
            <p:cNvSpPr/>
            <p:nvPr/>
          </p:nvSpPr>
          <p:spPr>
            <a:xfrm>
              <a:off x="3556000" y="2913323"/>
              <a:ext cx="5083174"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57000A"/>
                </a:solidFill>
                <a:effectLst/>
                <a:uLnTx/>
                <a:uFillTx/>
                <a:latin typeface="Gill Sans MT"/>
                <a:ea typeface="+mn-ea"/>
                <a:cs typeface="+mn-cs"/>
              </a:endParaRPr>
            </a:p>
          </p:txBody>
        </p:sp>
      </p:grpSp>
      <p:sp>
        <p:nvSpPr>
          <p:cNvPr id="24" name="Content Placeholder 5"/>
          <p:cNvSpPr>
            <a:spLocks noGrp="1"/>
          </p:cNvSpPr>
          <p:nvPr>
            <p:ph sz="quarter" idx="14" hasCustomPrompt="1"/>
          </p:nvPr>
        </p:nvSpPr>
        <p:spPr>
          <a:xfrm>
            <a:off x="609602" y="1597259"/>
            <a:ext cx="2931005"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25" name="Content Placeholder 5"/>
          <p:cNvSpPr>
            <a:spLocks noGrp="1"/>
          </p:cNvSpPr>
          <p:nvPr>
            <p:ph sz="quarter" idx="15"/>
          </p:nvPr>
        </p:nvSpPr>
        <p:spPr>
          <a:xfrm>
            <a:off x="609614" y="2366907"/>
            <a:ext cx="2931007"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45" name="Content Placeholder 5"/>
          <p:cNvSpPr>
            <a:spLocks noGrp="1"/>
          </p:cNvSpPr>
          <p:nvPr>
            <p:ph sz="quarter" idx="21" hasCustomPrompt="1"/>
          </p:nvPr>
        </p:nvSpPr>
        <p:spPr>
          <a:xfrm>
            <a:off x="3661835" y="1597259"/>
            <a:ext cx="3683000"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46" name="Content Placeholder 5"/>
          <p:cNvSpPr>
            <a:spLocks noGrp="1"/>
          </p:cNvSpPr>
          <p:nvPr>
            <p:ph sz="quarter" idx="22"/>
          </p:nvPr>
        </p:nvSpPr>
        <p:spPr>
          <a:xfrm>
            <a:off x="3661838" y="2366907"/>
            <a:ext cx="3683001"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47" name="Content Placeholder 5"/>
          <p:cNvSpPr>
            <a:spLocks noGrp="1"/>
          </p:cNvSpPr>
          <p:nvPr>
            <p:ph sz="quarter" idx="23" hasCustomPrompt="1"/>
          </p:nvPr>
        </p:nvSpPr>
        <p:spPr>
          <a:xfrm>
            <a:off x="7481457" y="1597259"/>
            <a:ext cx="4037440"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48" name="Content Placeholder 5"/>
          <p:cNvSpPr>
            <a:spLocks noGrp="1"/>
          </p:cNvSpPr>
          <p:nvPr>
            <p:ph sz="quarter" idx="24"/>
          </p:nvPr>
        </p:nvSpPr>
        <p:spPr>
          <a:xfrm>
            <a:off x="7481466" y="2366907"/>
            <a:ext cx="4037441"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49" name="Content Placeholder 5"/>
          <p:cNvSpPr>
            <a:spLocks noGrp="1"/>
          </p:cNvSpPr>
          <p:nvPr>
            <p:ph sz="quarter" idx="25" hasCustomPrompt="1"/>
          </p:nvPr>
        </p:nvSpPr>
        <p:spPr>
          <a:xfrm>
            <a:off x="4776975" y="3045167"/>
            <a:ext cx="6741923"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tx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50" name="Content Placeholder 5"/>
          <p:cNvSpPr>
            <a:spLocks noGrp="1"/>
          </p:cNvSpPr>
          <p:nvPr>
            <p:ph sz="quarter" idx="26"/>
          </p:nvPr>
        </p:nvSpPr>
        <p:spPr>
          <a:xfrm>
            <a:off x="4776973" y="3814812"/>
            <a:ext cx="6741928"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tx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51" name="Content Placeholder 5"/>
          <p:cNvSpPr>
            <a:spLocks noGrp="1"/>
          </p:cNvSpPr>
          <p:nvPr>
            <p:ph sz="quarter" idx="27" hasCustomPrompt="1"/>
          </p:nvPr>
        </p:nvSpPr>
        <p:spPr>
          <a:xfrm>
            <a:off x="609600" y="3045167"/>
            <a:ext cx="4047064"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tx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52" name="Content Placeholder 5"/>
          <p:cNvSpPr>
            <a:spLocks noGrp="1"/>
          </p:cNvSpPr>
          <p:nvPr>
            <p:ph sz="quarter" idx="28"/>
          </p:nvPr>
        </p:nvSpPr>
        <p:spPr>
          <a:xfrm>
            <a:off x="609609" y="3814812"/>
            <a:ext cx="4047065"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tx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53" name="Content Placeholder 5"/>
          <p:cNvSpPr>
            <a:spLocks noGrp="1"/>
          </p:cNvSpPr>
          <p:nvPr>
            <p:ph sz="quarter" idx="29" hasCustomPrompt="1"/>
          </p:nvPr>
        </p:nvSpPr>
        <p:spPr>
          <a:xfrm>
            <a:off x="609601" y="4514278"/>
            <a:ext cx="10909296"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bg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54" name="Content Placeholder 5"/>
          <p:cNvSpPr>
            <a:spLocks noGrp="1"/>
          </p:cNvSpPr>
          <p:nvPr>
            <p:ph sz="quarter" idx="30"/>
          </p:nvPr>
        </p:nvSpPr>
        <p:spPr>
          <a:xfrm>
            <a:off x="609596" y="5283926"/>
            <a:ext cx="10909307"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bg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Tree>
    <p:extLst>
      <p:ext uri="{BB962C8B-B14F-4D97-AF65-F5344CB8AC3E}">
        <p14:creationId xmlns:p14="http://schemas.microsoft.com/office/powerpoint/2010/main" val="47642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9" name="Group 8"/>
          <p:cNvGrpSpPr/>
          <p:nvPr userDrawn="1"/>
        </p:nvGrpSpPr>
        <p:grpSpPr>
          <a:xfrm>
            <a:off x="-6771" y="945083"/>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234152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9"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sp>
        <p:nvSpPr>
          <p:cNvPr id="20" name="Content Placeholder 2"/>
          <p:cNvSpPr>
            <a:spLocks noGrp="1"/>
          </p:cNvSpPr>
          <p:nvPr>
            <p:ph idx="1"/>
          </p:nvPr>
        </p:nvSpPr>
        <p:spPr>
          <a:xfrm>
            <a:off x="573952" y="1203158"/>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252536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Tree>
    <p:extLst>
      <p:ext uri="{BB962C8B-B14F-4D97-AF65-F5344CB8AC3E}">
        <p14:creationId xmlns:p14="http://schemas.microsoft.com/office/powerpoint/2010/main" val="3671935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40" name="Oval 39"/>
          <p:cNvSpPr/>
          <p:nvPr userDrawn="1"/>
        </p:nvSpPr>
        <p:spPr>
          <a:xfrm>
            <a:off x="2136053" y="1345419"/>
            <a:ext cx="4990355" cy="4988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Calibri"/>
            </a:endParaRPr>
          </a:p>
        </p:txBody>
      </p:sp>
      <p:sp>
        <p:nvSpPr>
          <p:cNvPr id="41" name="Oval 40"/>
          <p:cNvSpPr/>
          <p:nvPr userDrawn="1"/>
        </p:nvSpPr>
        <p:spPr>
          <a:xfrm>
            <a:off x="5018700" y="1330052"/>
            <a:ext cx="4990355" cy="4990352"/>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Calibri"/>
            </a:endParaRPr>
          </a:p>
        </p:txBody>
      </p:sp>
      <p:sp>
        <p:nvSpPr>
          <p:cNvPr id="8"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2" name="Title 1"/>
          <p:cNvSpPr>
            <a:spLocks noGrp="1"/>
          </p:cNvSpPr>
          <p:nvPr>
            <p:ph type="title" hasCustomPrompt="1"/>
          </p:nvPr>
        </p:nvSpPr>
        <p:spPr>
          <a:xfrm>
            <a:off x="2163040" y="3453267"/>
            <a:ext cx="2596680" cy="869672"/>
          </a:xfrm>
          <a:prstGeom prst="rect">
            <a:avLst/>
          </a:prstGeom>
        </p:spPr>
        <p:txBody>
          <a:bodyPr anchor="ctr">
            <a:noAutofit/>
          </a:bodyPr>
          <a:lstStyle>
            <a:lvl1pPr algn="ctr">
              <a:defRPr sz="2400" b="0">
                <a:solidFill>
                  <a:schemeClr val="bg1"/>
                </a:solidFill>
              </a:defRPr>
            </a:lvl1pPr>
          </a:lstStyle>
          <a:p>
            <a:r>
              <a:rPr lang="en-US"/>
              <a:t>CLICK TO EDIT MASTER TITLE STYLE</a:t>
            </a:r>
          </a:p>
        </p:txBody>
      </p:sp>
      <p:grpSp>
        <p:nvGrpSpPr>
          <p:cNvPr id="16" name="Group 15"/>
          <p:cNvGrpSpPr/>
          <p:nvPr userDrawn="1"/>
        </p:nvGrpSpPr>
        <p:grpSpPr>
          <a:xfrm>
            <a:off x="-6771" y="945083"/>
            <a:ext cx="11589172" cy="63343"/>
            <a:chOff x="685800" y="1794746"/>
            <a:chExt cx="7772400" cy="179475"/>
          </a:xfrm>
        </p:grpSpPr>
        <p:sp>
          <p:nvSpPr>
            <p:cNvPr id="17" name="Rectangle 16"/>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Rectangle 17"/>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19" name="Rectangle 18"/>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23" name="Text Placeholder 22"/>
          <p:cNvSpPr>
            <a:spLocks noGrp="1"/>
          </p:cNvSpPr>
          <p:nvPr>
            <p:ph type="body" sz="quarter" idx="13"/>
          </p:nvPr>
        </p:nvSpPr>
        <p:spPr>
          <a:xfrm>
            <a:off x="413550" y="0"/>
            <a:ext cx="10648951" cy="944563"/>
          </a:xfrm>
        </p:spPr>
        <p:txBody>
          <a:bodyPr anchor="ctr">
            <a:normAutofit/>
          </a:bodyPr>
          <a:lstStyle>
            <a:lvl1pPr marL="0" indent="0">
              <a:buNone/>
              <a:defRPr sz="4800">
                <a:solidFill>
                  <a:schemeClr val="accent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26" name="Text Placeholder 25"/>
          <p:cNvSpPr>
            <a:spLocks noGrp="1"/>
          </p:cNvSpPr>
          <p:nvPr>
            <p:ph type="body" sz="quarter" idx="14" hasCustomPrompt="1"/>
          </p:nvPr>
        </p:nvSpPr>
        <p:spPr>
          <a:xfrm>
            <a:off x="4759720" y="3452814"/>
            <a:ext cx="2624667" cy="869949"/>
          </a:xfrm>
        </p:spPr>
        <p:txBody>
          <a:bodyPr anchor="ctr">
            <a:noAutofit/>
          </a:bodyPr>
          <a:lstStyle>
            <a:lvl1pPr marL="0" indent="0" algn="ctr">
              <a:buNone/>
              <a:defRPr sz="2400">
                <a:solidFill>
                  <a:schemeClr val="bg1"/>
                </a:solidFill>
              </a:defRPr>
            </a:lvl1pPr>
          </a:lstStyle>
          <a:p>
            <a:pPr lvl="0"/>
            <a:r>
              <a:rPr lang="en-US"/>
              <a:t>CLICK TO EDIT MASTER TEXT STYLE</a:t>
            </a:r>
          </a:p>
        </p:txBody>
      </p:sp>
      <p:sp>
        <p:nvSpPr>
          <p:cNvPr id="28" name="Text Placeholder 27"/>
          <p:cNvSpPr>
            <a:spLocks noGrp="1"/>
          </p:cNvSpPr>
          <p:nvPr>
            <p:ph type="body" sz="quarter" idx="15" hasCustomPrompt="1"/>
          </p:nvPr>
        </p:nvSpPr>
        <p:spPr>
          <a:xfrm>
            <a:off x="7384387" y="3452814"/>
            <a:ext cx="2624667" cy="869949"/>
          </a:xfrm>
        </p:spPr>
        <p:txBody>
          <a:bodyPr anchor="ctr">
            <a:noAutofit/>
          </a:bodyPr>
          <a:lstStyle>
            <a:lvl1pPr marL="0" indent="0" algn="ctr">
              <a:buNone/>
              <a:defRPr sz="240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a:t>
            </a:r>
          </a:p>
        </p:txBody>
      </p:sp>
    </p:spTree>
    <p:extLst>
      <p:ext uri="{BB962C8B-B14F-4D97-AF65-F5344CB8AC3E}">
        <p14:creationId xmlns:p14="http://schemas.microsoft.com/office/powerpoint/2010/main" val="3640328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319866" y="6110112"/>
            <a:ext cx="2972740" cy="520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Picture Placeholder 2"/>
          <p:cNvSpPr>
            <a:spLocks noGrp="1"/>
          </p:cNvSpPr>
          <p:nvPr>
            <p:ph type="pic" idx="1"/>
          </p:nvPr>
        </p:nvSpPr>
        <p:spPr>
          <a:xfrm>
            <a:off x="-20100" y="0"/>
            <a:ext cx="12248445" cy="5581101"/>
          </a:xfrm>
          <a:ln>
            <a:noFill/>
          </a:ln>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9" name="Rectangle 8"/>
          <p:cNvSpPr/>
          <p:nvPr userDrawn="1"/>
        </p:nvSpPr>
        <p:spPr>
          <a:xfrm>
            <a:off x="-56445" y="5644446"/>
            <a:ext cx="12323704" cy="122209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 Placeholder 3"/>
          <p:cNvSpPr>
            <a:spLocks noGrp="1"/>
          </p:cNvSpPr>
          <p:nvPr>
            <p:ph type="body" sz="half" idx="2"/>
          </p:nvPr>
        </p:nvSpPr>
        <p:spPr>
          <a:xfrm>
            <a:off x="621125" y="5961493"/>
            <a:ext cx="7751467" cy="607691"/>
          </a:xfrm>
        </p:spPr>
        <p:txBody>
          <a:bodyPr anchor="ctr">
            <a:normAutofit/>
          </a:bodyPr>
          <a:lstStyle>
            <a:lvl1pPr marL="0" indent="0">
              <a:buNone/>
              <a:defRPr sz="24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Slide Number Placeholder 5"/>
          <p:cNvSpPr>
            <a:spLocks noGrp="1"/>
          </p:cNvSpPr>
          <p:nvPr>
            <p:ph type="sldNum" sz="quarter" idx="12"/>
          </p:nvPr>
        </p:nvSpPr>
        <p:spPr>
          <a:xfrm>
            <a:off x="8737600" y="6265332"/>
            <a:ext cx="2844800" cy="365125"/>
          </a:xfrm>
        </p:spPr>
        <p:txBody>
          <a:bodyPr/>
          <a:lstStyle>
            <a:lvl1pPr>
              <a:defRPr>
                <a:solidFill>
                  <a:schemeClr val="bg1"/>
                </a:solidFill>
              </a:defRPr>
            </a:lvl1pPr>
          </a:lstStyle>
          <a:p>
            <a:pPr defTabSz="609585"/>
            <a:fld id="{8A758EFE-665F-4341-B5B8-2DAEADA52F6C}" type="slidenum">
              <a:rPr lang="en-US" smtClean="0">
                <a:solidFill>
                  <a:prstClr val="white"/>
                </a:solidFill>
              </a:rPr>
              <a:pPr defTabSz="609585"/>
              <a:t>‹#›</a:t>
            </a:fld>
            <a:endParaRPr lang="en-US">
              <a:solidFill>
                <a:prstClr val="white"/>
              </a:solidFill>
            </a:endParaRPr>
          </a:p>
        </p:txBody>
      </p:sp>
      <p:grpSp>
        <p:nvGrpSpPr>
          <p:cNvPr id="12" name="Group 11"/>
          <p:cNvGrpSpPr/>
          <p:nvPr userDrawn="1"/>
        </p:nvGrpSpPr>
        <p:grpSpPr>
          <a:xfrm>
            <a:off x="-56445" y="5581102"/>
            <a:ext cx="12271023"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2396497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p:cNvSpPr/>
          <p:nvPr userDrawn="1"/>
        </p:nvSpPr>
        <p:spPr>
          <a:xfrm>
            <a:off x="416626" y="6124625"/>
            <a:ext cx="2972740" cy="704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Picture Placeholder 2"/>
          <p:cNvSpPr>
            <a:spLocks noGrp="1"/>
          </p:cNvSpPr>
          <p:nvPr>
            <p:ph type="pic" idx="1"/>
          </p:nvPr>
        </p:nvSpPr>
        <p:spPr>
          <a:xfrm>
            <a:off x="-19756" y="0"/>
            <a:ext cx="12248445" cy="5581101"/>
          </a:xfrm>
          <a:ln>
            <a:noFill/>
          </a:ln>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621125" y="5961493"/>
            <a:ext cx="7751467" cy="607691"/>
          </a:xfrm>
        </p:spPr>
        <p:txBody>
          <a:bodyPr anchor="ctr">
            <a:normAutofit/>
          </a:bodyPr>
          <a:lstStyle>
            <a:lvl1pPr marL="0" indent="0">
              <a:buNone/>
              <a:defRPr sz="2400">
                <a:solidFill>
                  <a:schemeClr val="accent6"/>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grpSp>
        <p:nvGrpSpPr>
          <p:cNvPr id="21" name="Group 20"/>
          <p:cNvGrpSpPr/>
          <p:nvPr userDrawn="1"/>
        </p:nvGrpSpPr>
        <p:grpSpPr>
          <a:xfrm>
            <a:off x="-56445" y="5581102"/>
            <a:ext cx="12271023"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3936402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Rectangle 9"/>
          <p:cNvSpPr/>
          <p:nvPr userDrawn="1"/>
        </p:nvSpPr>
        <p:spPr>
          <a:xfrm>
            <a:off x="485065" y="6071525"/>
            <a:ext cx="2972740" cy="786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Picture Placeholder 2"/>
          <p:cNvSpPr>
            <a:spLocks noGrp="1"/>
          </p:cNvSpPr>
          <p:nvPr>
            <p:ph type="pic" idx="1"/>
          </p:nvPr>
        </p:nvSpPr>
        <p:spPr>
          <a:xfrm>
            <a:off x="-33867" y="1348782"/>
            <a:ext cx="12248445" cy="5517759"/>
          </a:xfrm>
          <a:ln>
            <a:noFill/>
          </a:ln>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9" name="Rectangle 8"/>
          <p:cNvSpPr/>
          <p:nvPr userDrawn="1"/>
        </p:nvSpPr>
        <p:spPr>
          <a:xfrm>
            <a:off x="-28223" y="-4390"/>
            <a:ext cx="12238357" cy="12898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 Placeholder 3"/>
          <p:cNvSpPr>
            <a:spLocks noGrp="1"/>
          </p:cNvSpPr>
          <p:nvPr>
            <p:ph type="body" sz="half" idx="2"/>
          </p:nvPr>
        </p:nvSpPr>
        <p:spPr>
          <a:xfrm>
            <a:off x="621125" y="308580"/>
            <a:ext cx="10961275" cy="607691"/>
          </a:xfrm>
        </p:spPr>
        <p:txBody>
          <a:bodyPr anchor="ctr">
            <a:normAutofit/>
          </a:bodyPr>
          <a:lstStyle>
            <a:lvl1pPr marL="0" indent="0">
              <a:buNone/>
              <a:defRPr sz="3733">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grpSp>
        <p:nvGrpSpPr>
          <p:cNvPr id="12" name="Group 11"/>
          <p:cNvGrpSpPr/>
          <p:nvPr userDrawn="1"/>
        </p:nvGrpSpPr>
        <p:grpSpPr>
          <a:xfrm>
            <a:off x="-28224" y="1285438"/>
            <a:ext cx="12234445"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1202188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7801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15" name="Rectangle 14"/>
          <p:cNvSpPr/>
          <p:nvPr userDrawn="1"/>
        </p:nvSpPr>
        <p:spPr>
          <a:xfrm>
            <a:off x="-75260" y="7"/>
            <a:ext cx="12274933" cy="686858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14" name="Picture 13" descr="2-line-whitetext-colorshield.pn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780799" y="5729016"/>
            <a:ext cx="2359903" cy="866851"/>
          </a:xfrm>
          <a:prstGeom prst="rect">
            <a:avLst/>
          </a:prstGeom>
        </p:spPr>
      </p:pic>
      <p:pic>
        <p:nvPicPr>
          <p:cNvPr id="13" name="Picture 12"/>
          <p:cNvPicPr>
            <a:picLocks/>
          </p:cNvPicPr>
          <p:nvPr userDrawn="1"/>
        </p:nvPicPr>
        <p:blipFill>
          <a:blip r:embed="rId3">
            <a:alphaModFix amt="9000"/>
            <a:extLst>
              <a:ext uri="{28A0092B-C50C-407E-A947-70E740481C1C}">
                <a14:useLocalDpi xmlns:a14="http://schemas.microsoft.com/office/drawing/2010/main" val="0"/>
              </a:ext>
            </a:extLst>
          </a:blip>
          <a:stretch>
            <a:fillRect/>
          </a:stretch>
        </p:blipFill>
        <p:spPr>
          <a:xfrm>
            <a:off x="265851" y="202233"/>
            <a:ext cx="4107755" cy="4610299"/>
          </a:xfrm>
          <a:prstGeom prst="rect">
            <a:avLst/>
          </a:prstGeom>
        </p:spPr>
      </p:pic>
      <p:sp>
        <p:nvSpPr>
          <p:cNvPr id="25" name="Title 1"/>
          <p:cNvSpPr>
            <a:spLocks noGrp="1"/>
          </p:cNvSpPr>
          <p:nvPr userDrawn="1">
            <p:ph type="ctrTitle"/>
          </p:nvPr>
        </p:nvSpPr>
        <p:spPr>
          <a:xfrm>
            <a:off x="1277535" y="1431369"/>
            <a:ext cx="9862719" cy="2329500"/>
          </a:xfrm>
          <a:prstGeom prst="rect">
            <a:avLst/>
          </a:prstGeom>
        </p:spPr>
        <p:txBody>
          <a:bodyPr anchor="b"/>
          <a:lstStyle>
            <a:lvl1pPr>
              <a:defRPr b="1">
                <a:solidFill>
                  <a:schemeClr val="bg1"/>
                </a:solidFill>
              </a:defRPr>
            </a:lvl1pPr>
          </a:lstStyle>
          <a:p>
            <a:r>
              <a:rPr lang="en-US"/>
              <a:t>Click to edit Master title style</a:t>
            </a:r>
          </a:p>
        </p:txBody>
      </p:sp>
      <p:sp>
        <p:nvSpPr>
          <p:cNvPr id="26" name="Subtitle 2"/>
          <p:cNvSpPr>
            <a:spLocks noGrp="1"/>
          </p:cNvSpPr>
          <p:nvPr userDrawn="1">
            <p:ph type="subTitle" idx="1"/>
          </p:nvPr>
        </p:nvSpPr>
        <p:spPr>
          <a:xfrm>
            <a:off x="1277535" y="4341056"/>
            <a:ext cx="9862719" cy="975360"/>
          </a:xfrm>
        </p:spPr>
        <p:txBody>
          <a:bodyPr>
            <a:normAutofit/>
          </a:bodyPr>
          <a:lstStyle>
            <a:lvl1pPr marL="0" indent="0" algn="l">
              <a:buNone/>
              <a:defRPr sz="3200">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grpSp>
        <p:nvGrpSpPr>
          <p:cNvPr id="34" name="Group 33"/>
          <p:cNvGrpSpPr/>
          <p:nvPr userDrawn="1"/>
        </p:nvGrpSpPr>
        <p:grpSpPr>
          <a:xfrm rot="10800000">
            <a:off x="0" y="4001457"/>
            <a:ext cx="11140701" cy="76649"/>
            <a:chOff x="685800" y="1794746"/>
            <a:chExt cx="7772400" cy="179475"/>
          </a:xfrm>
        </p:grpSpPr>
        <p:sp>
          <p:nvSpPr>
            <p:cNvPr id="35" name="Rectangle 34"/>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Rectangle 35"/>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37" name="Rectangle 36"/>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125142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sp>
        <p:nvSpPr>
          <p:cNvPr id="20" name="Content Placeholder 2"/>
          <p:cNvSpPr>
            <a:spLocks noGrp="1"/>
          </p:cNvSpPr>
          <p:nvPr>
            <p:ph idx="1"/>
          </p:nvPr>
        </p:nvSpPr>
        <p:spPr>
          <a:xfrm>
            <a:off x="573952" y="1203159"/>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2344589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p:cNvSpPr/>
          <p:nvPr userDrawn="1"/>
        </p:nvSpPr>
        <p:spPr>
          <a:xfrm>
            <a:off x="13" y="0"/>
            <a:ext cx="12191999"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sp>
        <p:nvSpPr>
          <p:cNvPr id="20" name="Content Placeholder 2"/>
          <p:cNvSpPr>
            <a:spLocks noGrp="1"/>
          </p:cNvSpPr>
          <p:nvPr>
            <p:ph idx="1"/>
          </p:nvPr>
        </p:nvSpPr>
        <p:spPr>
          <a:xfrm>
            <a:off x="573952" y="1203159"/>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pic>
        <p:nvPicPr>
          <p:cNvPr id="13" name="Picture 12" descr="1-line-bluetext-colorshield.pn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65337"/>
            <a:ext cx="2412123" cy="463296"/>
          </a:xfrm>
          <a:prstGeom prst="rect">
            <a:avLst/>
          </a:prstGeom>
        </p:spPr>
      </p:pic>
    </p:spTree>
    <p:extLst>
      <p:ext uri="{BB962C8B-B14F-4D97-AF65-F5344CB8AC3E}">
        <p14:creationId xmlns:p14="http://schemas.microsoft.com/office/powerpoint/2010/main" val="5002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6" name="Picture Placeholder 2"/>
          <p:cNvSpPr>
            <a:spLocks noGrp="1"/>
          </p:cNvSpPr>
          <p:nvPr>
            <p:ph type="pic" idx="13"/>
          </p:nvPr>
        </p:nvSpPr>
        <p:spPr>
          <a:xfrm>
            <a:off x="6415852" y="1422228"/>
            <a:ext cx="5166549" cy="470393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3" name="Text Placeholder 2"/>
          <p:cNvSpPr>
            <a:spLocks noGrp="1"/>
          </p:cNvSpPr>
          <p:nvPr>
            <p:ph type="body" idx="1"/>
          </p:nvPr>
        </p:nvSpPr>
        <p:spPr>
          <a:xfrm>
            <a:off x="609600" y="1422225"/>
            <a:ext cx="5386917" cy="639763"/>
          </a:xfrm>
        </p:spPr>
        <p:txBody>
          <a:bodyPr anchor="b"/>
          <a:lstStyle>
            <a:lvl1pPr marL="0" indent="0">
              <a:buNone/>
              <a:defRPr sz="3200"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1"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271305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9"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sp>
        <p:nvSpPr>
          <p:cNvPr id="20" name="Content Placeholder 2"/>
          <p:cNvSpPr>
            <a:spLocks noGrp="1"/>
          </p:cNvSpPr>
          <p:nvPr>
            <p:ph idx="1"/>
          </p:nvPr>
        </p:nvSpPr>
        <p:spPr>
          <a:xfrm>
            <a:off x="573952" y="1203158"/>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pic>
        <p:nvPicPr>
          <p:cNvPr id="10" name="Picture 9" descr="1-line-bluetext-colorshiel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65333"/>
            <a:ext cx="2412123" cy="347345"/>
          </a:xfrm>
          <a:prstGeom prst="rect">
            <a:avLst/>
          </a:prstGeom>
        </p:spPr>
      </p:pic>
    </p:spTree>
    <p:extLst>
      <p:ext uri="{BB962C8B-B14F-4D97-AF65-F5344CB8AC3E}">
        <p14:creationId xmlns:p14="http://schemas.microsoft.com/office/powerpoint/2010/main" val="3500666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pic>
        <p:nvPicPr>
          <p:cNvPr id="18" name="Picture 17" descr="upennwatermark.pd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265851" y="140708"/>
            <a:ext cx="4451861" cy="4998720"/>
          </a:xfrm>
          <a:prstGeom prst="rect">
            <a:avLst/>
          </a:prstGeom>
        </p:spPr>
      </p:pic>
      <p:sp>
        <p:nvSpPr>
          <p:cNvPr id="16" name="Picture Placeholder 2"/>
          <p:cNvSpPr>
            <a:spLocks noGrp="1"/>
          </p:cNvSpPr>
          <p:nvPr>
            <p:ph type="pic" idx="13"/>
          </p:nvPr>
        </p:nvSpPr>
        <p:spPr>
          <a:xfrm>
            <a:off x="6415852" y="1422228"/>
            <a:ext cx="5166549" cy="470393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3" name="Text Placeholder 2"/>
          <p:cNvSpPr>
            <a:spLocks noGrp="1"/>
          </p:cNvSpPr>
          <p:nvPr>
            <p:ph type="body" idx="1"/>
          </p:nvPr>
        </p:nvSpPr>
        <p:spPr>
          <a:xfrm>
            <a:off x="609600" y="1422225"/>
            <a:ext cx="5386917" cy="639763"/>
          </a:xfrm>
        </p:spPr>
        <p:txBody>
          <a:bodyPr anchor="b"/>
          <a:lstStyle>
            <a:lvl1pPr marL="0" indent="0">
              <a:buNone/>
              <a:defRPr sz="3200"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4167881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73205"/>
            <a:ext cx="5384800" cy="4652963"/>
          </a:xfrm>
        </p:spPr>
        <p:txBody>
          <a:bodyPr>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3"/>
            <a:ext cx="5384800" cy="4652961"/>
          </a:xfrm>
        </p:spPr>
        <p:txBody>
          <a:bodyPr>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0"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1" name="Group 10"/>
          <p:cNvGrpSpPr/>
          <p:nvPr userDrawn="1"/>
        </p:nvGrpSpPr>
        <p:grpSpPr>
          <a:xfrm>
            <a:off x="-6771" y="945083"/>
            <a:ext cx="11589172"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2649315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23989"/>
            <a:ext cx="5386917" cy="639763"/>
          </a:xfrm>
        </p:spPr>
        <p:txBody>
          <a:bodyPr anchor="b"/>
          <a:lstStyle>
            <a:lvl1pPr marL="0" indent="0">
              <a:buNone/>
              <a:defRPr sz="3200"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061993"/>
            <a:ext cx="5386917" cy="4064176"/>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422225"/>
            <a:ext cx="5389033" cy="639763"/>
          </a:xfrm>
        </p:spPr>
        <p:txBody>
          <a:bodyPr anchor="b"/>
          <a:lstStyle>
            <a:lvl1pPr marL="0" indent="0">
              <a:buNone/>
              <a:defRPr sz="3200"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061993"/>
            <a:ext cx="5389033" cy="4064176"/>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2760279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and sidebar">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189577" y="2377252"/>
            <a:ext cx="3392828" cy="639763"/>
          </a:xfrm>
        </p:spPr>
        <p:txBody>
          <a:bodyPr anchor="b">
            <a:noAutofit/>
          </a:bodyPr>
          <a:lstStyle>
            <a:lvl1pPr marL="0" indent="0">
              <a:buNone/>
              <a:defRPr sz="2133"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189577" y="3080869"/>
            <a:ext cx="3392828" cy="3043353"/>
          </a:xfrm>
        </p:spPr>
        <p:txBody>
          <a:bodyPr>
            <a:normAutofit/>
          </a:bodyPr>
          <a:lstStyle>
            <a:lvl1pPr marL="457189" marR="0" indent="-457189" algn="l" defTabSz="609585" rtl="0" eaLnBrk="1" fontAlgn="auto" latinLnBrk="0" hangingPunct="1">
              <a:lnSpc>
                <a:spcPct val="100000"/>
              </a:lnSpc>
              <a:spcBef>
                <a:spcPct val="20000"/>
              </a:spcBef>
              <a:spcAft>
                <a:spcPts val="0"/>
              </a:spcAft>
              <a:buClr>
                <a:schemeClr val="tx1"/>
              </a:buClr>
              <a:buSzTx/>
              <a:buFont typeface="Arial"/>
              <a:buChar char="•"/>
              <a:tabLst/>
              <a:defRPr sz="2133"/>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marL="457189" marR="0" lvl="0" indent="-457189" algn="l" defTabSz="609585"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marL="457189" marR="0" lvl="0" indent="-457189" algn="l" defTabSz="609585"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marL="457189" marR="0" lvl="0" indent="-457189" algn="l" defTabSz="609585"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lvl="0"/>
            <a:endParaRPr lang="en-US"/>
          </a:p>
        </p:txBody>
      </p:sp>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cxnSp>
        <p:nvCxnSpPr>
          <p:cNvPr id="23" name="Straight Connector 22"/>
          <p:cNvCxnSpPr/>
          <p:nvPr userDrawn="1"/>
        </p:nvCxnSpPr>
        <p:spPr>
          <a:xfrm>
            <a:off x="7878456" y="1466657"/>
            <a:ext cx="0" cy="4798684"/>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4" name="Content Placeholder 5"/>
          <p:cNvSpPr>
            <a:spLocks noGrp="1"/>
          </p:cNvSpPr>
          <p:nvPr>
            <p:ph sz="quarter" idx="14"/>
          </p:nvPr>
        </p:nvSpPr>
        <p:spPr>
          <a:xfrm>
            <a:off x="413550" y="1980206"/>
            <a:ext cx="7059708" cy="430919"/>
          </a:xfrm>
        </p:spPr>
        <p:txBody>
          <a:bodyPr anchor="b">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21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p:txBody>
      </p:sp>
      <p:sp>
        <p:nvSpPr>
          <p:cNvPr id="25" name="Content Placeholder 5"/>
          <p:cNvSpPr>
            <a:spLocks noGrp="1"/>
          </p:cNvSpPr>
          <p:nvPr>
            <p:ph sz="quarter" idx="15"/>
          </p:nvPr>
        </p:nvSpPr>
        <p:spPr>
          <a:xfrm>
            <a:off x="413550" y="2411126"/>
            <a:ext cx="7059708" cy="430919"/>
          </a:xfrm>
        </p:spPr>
        <p:txBody>
          <a:bodyPr>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1867" b="0">
                <a:solidFill>
                  <a:schemeClr val="tx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0"/>
            <a:endParaRPr lang="en-US"/>
          </a:p>
          <a:p>
            <a:pPr lvl="0"/>
            <a:endParaRPr lang="en-US"/>
          </a:p>
        </p:txBody>
      </p:sp>
      <p:sp>
        <p:nvSpPr>
          <p:cNvPr id="26" name="Content Placeholder 5"/>
          <p:cNvSpPr>
            <a:spLocks noGrp="1"/>
          </p:cNvSpPr>
          <p:nvPr>
            <p:ph sz="quarter" idx="16"/>
          </p:nvPr>
        </p:nvSpPr>
        <p:spPr>
          <a:xfrm>
            <a:off x="413550" y="3138259"/>
            <a:ext cx="7059708" cy="430919"/>
          </a:xfrm>
        </p:spPr>
        <p:txBody>
          <a:bodyPr anchor="b">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21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p:txBody>
      </p:sp>
      <p:sp>
        <p:nvSpPr>
          <p:cNvPr id="27" name="Content Placeholder 5"/>
          <p:cNvSpPr>
            <a:spLocks noGrp="1"/>
          </p:cNvSpPr>
          <p:nvPr>
            <p:ph sz="quarter" idx="17"/>
          </p:nvPr>
        </p:nvSpPr>
        <p:spPr>
          <a:xfrm>
            <a:off x="413550" y="3569179"/>
            <a:ext cx="7059708" cy="430919"/>
          </a:xfrm>
        </p:spPr>
        <p:txBody>
          <a:bodyPr>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1867" b="0">
                <a:solidFill>
                  <a:schemeClr val="tx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0"/>
            <a:endParaRPr lang="en-US"/>
          </a:p>
          <a:p>
            <a:pPr lvl="0"/>
            <a:endParaRPr lang="en-US"/>
          </a:p>
        </p:txBody>
      </p:sp>
      <p:sp>
        <p:nvSpPr>
          <p:cNvPr id="28" name="Content Placeholder 5"/>
          <p:cNvSpPr>
            <a:spLocks noGrp="1"/>
          </p:cNvSpPr>
          <p:nvPr>
            <p:ph sz="quarter" idx="18"/>
          </p:nvPr>
        </p:nvSpPr>
        <p:spPr>
          <a:xfrm>
            <a:off x="413550" y="4255861"/>
            <a:ext cx="7059708" cy="430919"/>
          </a:xfrm>
        </p:spPr>
        <p:txBody>
          <a:bodyPr anchor="b">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21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p:txBody>
      </p:sp>
      <p:sp>
        <p:nvSpPr>
          <p:cNvPr id="29" name="Content Placeholder 5"/>
          <p:cNvSpPr>
            <a:spLocks noGrp="1"/>
          </p:cNvSpPr>
          <p:nvPr>
            <p:ph sz="quarter" idx="19"/>
          </p:nvPr>
        </p:nvSpPr>
        <p:spPr>
          <a:xfrm>
            <a:off x="413550" y="4686779"/>
            <a:ext cx="7059708" cy="430919"/>
          </a:xfrm>
        </p:spPr>
        <p:txBody>
          <a:bodyPr>
            <a:normAutofit/>
          </a:bodyPr>
          <a:lstStyle>
            <a:lvl1pPr marL="0" marR="0" indent="0" algn="l" defTabSz="609585" rtl="0" eaLnBrk="1" fontAlgn="auto" latinLnBrk="0" hangingPunct="1">
              <a:lnSpc>
                <a:spcPct val="100000"/>
              </a:lnSpc>
              <a:spcBef>
                <a:spcPct val="20000"/>
              </a:spcBef>
              <a:spcAft>
                <a:spcPts val="0"/>
              </a:spcAft>
              <a:buClr>
                <a:schemeClr val="tx1"/>
              </a:buClr>
              <a:buSzTx/>
              <a:buFont typeface="Arial"/>
              <a:buNone/>
              <a:tabLst/>
              <a:defRPr sz="1867" b="0">
                <a:solidFill>
                  <a:schemeClr val="tx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0"/>
            <a:endParaRPr lang="en-US"/>
          </a:p>
          <a:p>
            <a:pPr lvl="0"/>
            <a:endParaRPr lang="en-US"/>
          </a:p>
        </p:txBody>
      </p:sp>
      <p:sp>
        <p:nvSpPr>
          <p:cNvPr id="7" name="Text Placeholder 6"/>
          <p:cNvSpPr>
            <a:spLocks noGrp="1"/>
          </p:cNvSpPr>
          <p:nvPr>
            <p:ph type="body" sz="quarter" idx="20"/>
          </p:nvPr>
        </p:nvSpPr>
        <p:spPr>
          <a:xfrm>
            <a:off x="412044" y="1287829"/>
            <a:ext cx="7061200" cy="558800"/>
          </a:xfrm>
        </p:spPr>
        <p:txBody>
          <a:bodyPr>
            <a:normAutofit/>
          </a:bodyPr>
          <a:lstStyle>
            <a:lvl1pPr marL="0" indent="0">
              <a:buNone/>
              <a:defRPr sz="2667" b="1">
                <a:solidFill>
                  <a:srgbClr val="00144D"/>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Tree>
    <p:extLst>
      <p:ext uri="{BB962C8B-B14F-4D97-AF65-F5344CB8AC3E}">
        <p14:creationId xmlns:p14="http://schemas.microsoft.com/office/powerpoint/2010/main" val="92136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Metrics">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13" name="Group 12"/>
          <p:cNvGrpSpPr/>
          <p:nvPr userDrawn="1"/>
        </p:nvGrpSpPr>
        <p:grpSpPr>
          <a:xfrm>
            <a:off x="-6771" y="945083"/>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
        <p:nvSpPr>
          <p:cNvPr id="19" name="Rectangle 18"/>
          <p:cNvSpPr/>
          <p:nvPr/>
        </p:nvSpPr>
        <p:spPr>
          <a:xfrm>
            <a:off x="609614" y="1480182"/>
            <a:ext cx="2931007"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accent1"/>
              </a:solidFill>
              <a:latin typeface="Gill Sans"/>
              <a:cs typeface="Gill Sans"/>
            </a:endParaRPr>
          </a:p>
        </p:txBody>
      </p:sp>
      <p:sp>
        <p:nvSpPr>
          <p:cNvPr id="22" name="Rectangle 21"/>
          <p:cNvSpPr/>
          <p:nvPr userDrawn="1"/>
        </p:nvSpPr>
        <p:spPr>
          <a:xfrm>
            <a:off x="609613" y="1480177"/>
            <a:ext cx="2931007"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grpSp>
        <p:nvGrpSpPr>
          <p:cNvPr id="30" name="Group 29"/>
          <p:cNvGrpSpPr/>
          <p:nvPr userDrawn="1"/>
        </p:nvGrpSpPr>
        <p:grpSpPr>
          <a:xfrm>
            <a:off x="609597" y="2947965"/>
            <a:ext cx="4047067" cy="1373065"/>
            <a:chOff x="457198" y="2913323"/>
            <a:chExt cx="3035300" cy="1373065"/>
          </a:xfrm>
        </p:grpSpPr>
        <p:sp>
          <p:nvSpPr>
            <p:cNvPr id="31" name="Rectangle 30"/>
            <p:cNvSpPr/>
            <p:nvPr/>
          </p:nvSpPr>
          <p:spPr>
            <a:xfrm>
              <a:off x="457199" y="2913323"/>
              <a:ext cx="3035299"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tx2"/>
                </a:solidFill>
                <a:latin typeface="Gill Sans"/>
                <a:cs typeface="Gill Sans"/>
              </a:endParaRPr>
            </a:p>
          </p:txBody>
        </p:sp>
        <p:sp>
          <p:nvSpPr>
            <p:cNvPr id="32" name="Rectangle 31"/>
            <p:cNvSpPr/>
            <p:nvPr userDrawn="1"/>
          </p:nvSpPr>
          <p:spPr>
            <a:xfrm>
              <a:off x="457198" y="2913323"/>
              <a:ext cx="3035300"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solidFill>
                  <a:schemeClr val="tx2"/>
                </a:solidFill>
              </a:endParaRPr>
            </a:p>
          </p:txBody>
        </p:sp>
      </p:grpSp>
      <p:grpSp>
        <p:nvGrpSpPr>
          <p:cNvPr id="33" name="Group 32"/>
          <p:cNvGrpSpPr/>
          <p:nvPr userDrawn="1"/>
        </p:nvGrpSpPr>
        <p:grpSpPr>
          <a:xfrm>
            <a:off x="609599" y="4404681"/>
            <a:ext cx="10909301" cy="1373065"/>
            <a:chOff x="457199" y="4370039"/>
            <a:chExt cx="8181976" cy="1373065"/>
          </a:xfrm>
        </p:grpSpPr>
        <p:sp>
          <p:nvSpPr>
            <p:cNvPr id="34" name="Rectangle 33"/>
            <p:cNvSpPr/>
            <p:nvPr/>
          </p:nvSpPr>
          <p:spPr>
            <a:xfrm>
              <a:off x="457199" y="4370039"/>
              <a:ext cx="8181976"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bg2"/>
                </a:solidFill>
                <a:latin typeface="Gill Sans"/>
                <a:cs typeface="Gill Sans"/>
              </a:endParaRPr>
            </a:p>
          </p:txBody>
        </p:sp>
        <p:sp>
          <p:nvSpPr>
            <p:cNvPr id="35" name="Rectangle 34"/>
            <p:cNvSpPr/>
            <p:nvPr userDrawn="1"/>
          </p:nvSpPr>
          <p:spPr>
            <a:xfrm>
              <a:off x="457199" y="4370039"/>
              <a:ext cx="8181975" cy="633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solidFill>
                  <a:schemeClr val="bg2"/>
                </a:solidFill>
              </a:endParaRPr>
            </a:p>
          </p:txBody>
        </p:sp>
      </p:grpSp>
      <p:grpSp>
        <p:nvGrpSpPr>
          <p:cNvPr id="36" name="Group 35"/>
          <p:cNvGrpSpPr/>
          <p:nvPr userDrawn="1"/>
        </p:nvGrpSpPr>
        <p:grpSpPr>
          <a:xfrm>
            <a:off x="3661833" y="1480182"/>
            <a:ext cx="3683000" cy="1373065"/>
            <a:chOff x="2746375" y="1480176"/>
            <a:chExt cx="2762250" cy="1373065"/>
          </a:xfrm>
        </p:grpSpPr>
        <p:sp>
          <p:nvSpPr>
            <p:cNvPr id="37" name="Rectangle 36"/>
            <p:cNvSpPr/>
            <p:nvPr/>
          </p:nvSpPr>
          <p:spPr>
            <a:xfrm>
              <a:off x="2746375" y="1480176"/>
              <a:ext cx="2762250"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accent1"/>
                </a:solidFill>
                <a:latin typeface="Gill Sans"/>
                <a:cs typeface="Gill Sans"/>
              </a:endParaRPr>
            </a:p>
          </p:txBody>
        </p:sp>
        <p:sp>
          <p:nvSpPr>
            <p:cNvPr id="38" name="Rectangle 37"/>
            <p:cNvSpPr/>
            <p:nvPr/>
          </p:nvSpPr>
          <p:spPr>
            <a:xfrm>
              <a:off x="2746375" y="1480176"/>
              <a:ext cx="2762250"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grpSp>
      <p:grpSp>
        <p:nvGrpSpPr>
          <p:cNvPr id="39" name="Group 38"/>
          <p:cNvGrpSpPr/>
          <p:nvPr userDrawn="1"/>
        </p:nvGrpSpPr>
        <p:grpSpPr>
          <a:xfrm>
            <a:off x="7481456" y="1480182"/>
            <a:ext cx="4037443" cy="1373065"/>
            <a:chOff x="5556249" y="1480176"/>
            <a:chExt cx="3082926" cy="1373065"/>
          </a:xfrm>
        </p:grpSpPr>
        <p:sp>
          <p:nvSpPr>
            <p:cNvPr id="40" name="Rectangle 39"/>
            <p:cNvSpPr/>
            <p:nvPr/>
          </p:nvSpPr>
          <p:spPr>
            <a:xfrm>
              <a:off x="5556250" y="1480176"/>
              <a:ext cx="308292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accent1"/>
                </a:solidFill>
                <a:latin typeface="Gill Sans"/>
                <a:cs typeface="Gill Sans"/>
              </a:endParaRPr>
            </a:p>
          </p:txBody>
        </p:sp>
        <p:sp>
          <p:nvSpPr>
            <p:cNvPr id="41" name="Rectangle 40"/>
            <p:cNvSpPr/>
            <p:nvPr/>
          </p:nvSpPr>
          <p:spPr>
            <a:xfrm>
              <a:off x="5556249" y="1480176"/>
              <a:ext cx="3082925"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grpSp>
      <p:grpSp>
        <p:nvGrpSpPr>
          <p:cNvPr id="42" name="Group 41"/>
          <p:cNvGrpSpPr/>
          <p:nvPr userDrawn="1"/>
        </p:nvGrpSpPr>
        <p:grpSpPr>
          <a:xfrm>
            <a:off x="4776973" y="2947965"/>
            <a:ext cx="6741928" cy="1373065"/>
            <a:chOff x="3556000" y="2913323"/>
            <a:chExt cx="5083175" cy="1373065"/>
          </a:xfrm>
        </p:grpSpPr>
        <p:sp>
          <p:nvSpPr>
            <p:cNvPr id="43" name="Rectangle 42"/>
            <p:cNvSpPr/>
            <p:nvPr/>
          </p:nvSpPr>
          <p:spPr>
            <a:xfrm>
              <a:off x="3556000" y="2913323"/>
              <a:ext cx="508317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tx2"/>
                </a:solidFill>
                <a:latin typeface="Gill Sans"/>
                <a:cs typeface="Gill Sans"/>
              </a:endParaRPr>
            </a:p>
          </p:txBody>
        </p:sp>
        <p:sp>
          <p:nvSpPr>
            <p:cNvPr id="44" name="Rectangle 43"/>
            <p:cNvSpPr/>
            <p:nvPr/>
          </p:nvSpPr>
          <p:spPr>
            <a:xfrm>
              <a:off x="3556000" y="2913323"/>
              <a:ext cx="5083174"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solidFill>
                  <a:schemeClr val="tx2"/>
                </a:solidFill>
              </a:endParaRPr>
            </a:p>
          </p:txBody>
        </p:sp>
      </p:grpSp>
      <p:sp>
        <p:nvSpPr>
          <p:cNvPr id="24" name="Content Placeholder 5"/>
          <p:cNvSpPr>
            <a:spLocks noGrp="1"/>
          </p:cNvSpPr>
          <p:nvPr>
            <p:ph sz="quarter" idx="14" hasCustomPrompt="1"/>
          </p:nvPr>
        </p:nvSpPr>
        <p:spPr>
          <a:xfrm>
            <a:off x="609602" y="1597259"/>
            <a:ext cx="2931005"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25" name="Content Placeholder 5"/>
          <p:cNvSpPr>
            <a:spLocks noGrp="1"/>
          </p:cNvSpPr>
          <p:nvPr>
            <p:ph sz="quarter" idx="15"/>
          </p:nvPr>
        </p:nvSpPr>
        <p:spPr>
          <a:xfrm>
            <a:off x="609614" y="2366907"/>
            <a:ext cx="2931007"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45" name="Content Placeholder 5"/>
          <p:cNvSpPr>
            <a:spLocks noGrp="1"/>
          </p:cNvSpPr>
          <p:nvPr>
            <p:ph sz="quarter" idx="21" hasCustomPrompt="1"/>
          </p:nvPr>
        </p:nvSpPr>
        <p:spPr>
          <a:xfrm>
            <a:off x="3661835" y="1597259"/>
            <a:ext cx="3683000"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46" name="Content Placeholder 5"/>
          <p:cNvSpPr>
            <a:spLocks noGrp="1"/>
          </p:cNvSpPr>
          <p:nvPr>
            <p:ph sz="quarter" idx="22"/>
          </p:nvPr>
        </p:nvSpPr>
        <p:spPr>
          <a:xfrm>
            <a:off x="3661838" y="2366907"/>
            <a:ext cx="3683001"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47" name="Content Placeholder 5"/>
          <p:cNvSpPr>
            <a:spLocks noGrp="1"/>
          </p:cNvSpPr>
          <p:nvPr>
            <p:ph sz="quarter" idx="23" hasCustomPrompt="1"/>
          </p:nvPr>
        </p:nvSpPr>
        <p:spPr>
          <a:xfrm>
            <a:off x="7481457" y="1597259"/>
            <a:ext cx="4037440"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48" name="Content Placeholder 5"/>
          <p:cNvSpPr>
            <a:spLocks noGrp="1"/>
          </p:cNvSpPr>
          <p:nvPr>
            <p:ph sz="quarter" idx="24"/>
          </p:nvPr>
        </p:nvSpPr>
        <p:spPr>
          <a:xfrm>
            <a:off x="7481466" y="2366907"/>
            <a:ext cx="4037441"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accent1"/>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49" name="Content Placeholder 5"/>
          <p:cNvSpPr>
            <a:spLocks noGrp="1"/>
          </p:cNvSpPr>
          <p:nvPr>
            <p:ph sz="quarter" idx="25" hasCustomPrompt="1"/>
          </p:nvPr>
        </p:nvSpPr>
        <p:spPr>
          <a:xfrm>
            <a:off x="4776975" y="3045167"/>
            <a:ext cx="6741923"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tx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50" name="Content Placeholder 5"/>
          <p:cNvSpPr>
            <a:spLocks noGrp="1"/>
          </p:cNvSpPr>
          <p:nvPr>
            <p:ph sz="quarter" idx="26"/>
          </p:nvPr>
        </p:nvSpPr>
        <p:spPr>
          <a:xfrm>
            <a:off x="4776973" y="3814812"/>
            <a:ext cx="6741928"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tx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51" name="Content Placeholder 5"/>
          <p:cNvSpPr>
            <a:spLocks noGrp="1"/>
          </p:cNvSpPr>
          <p:nvPr>
            <p:ph sz="quarter" idx="27" hasCustomPrompt="1"/>
          </p:nvPr>
        </p:nvSpPr>
        <p:spPr>
          <a:xfrm>
            <a:off x="609600" y="3045167"/>
            <a:ext cx="4047064"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tx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52" name="Content Placeholder 5"/>
          <p:cNvSpPr>
            <a:spLocks noGrp="1"/>
          </p:cNvSpPr>
          <p:nvPr>
            <p:ph sz="quarter" idx="28"/>
          </p:nvPr>
        </p:nvSpPr>
        <p:spPr>
          <a:xfrm>
            <a:off x="609609" y="3814812"/>
            <a:ext cx="4047065"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tx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
        <p:nvSpPr>
          <p:cNvPr id="53" name="Content Placeholder 5"/>
          <p:cNvSpPr>
            <a:spLocks noGrp="1"/>
          </p:cNvSpPr>
          <p:nvPr>
            <p:ph sz="quarter" idx="29" hasCustomPrompt="1"/>
          </p:nvPr>
        </p:nvSpPr>
        <p:spPr>
          <a:xfrm>
            <a:off x="609601" y="4514278"/>
            <a:ext cx="10909296" cy="769641"/>
          </a:xfrm>
        </p:spPr>
        <p:txBody>
          <a:bodyPr anchor="b">
            <a:no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5333" b="1">
                <a:solidFill>
                  <a:schemeClr val="bg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Edit</a:t>
            </a:r>
          </a:p>
        </p:txBody>
      </p:sp>
      <p:sp>
        <p:nvSpPr>
          <p:cNvPr id="54" name="Content Placeholder 5"/>
          <p:cNvSpPr>
            <a:spLocks noGrp="1"/>
          </p:cNvSpPr>
          <p:nvPr>
            <p:ph sz="quarter" idx="30"/>
          </p:nvPr>
        </p:nvSpPr>
        <p:spPr>
          <a:xfrm>
            <a:off x="609596" y="5283926"/>
            <a:ext cx="10909307" cy="430919"/>
          </a:xfrm>
        </p:spPr>
        <p:txBody>
          <a:bodyPr>
            <a:normAutofit/>
          </a:bodyPr>
          <a:lstStyle>
            <a:lvl1pPr marL="0" marR="0" indent="0" algn="ctr" defTabSz="609585" rtl="0" eaLnBrk="1" fontAlgn="auto" latinLnBrk="0" hangingPunct="1">
              <a:lnSpc>
                <a:spcPct val="100000"/>
              </a:lnSpc>
              <a:spcBef>
                <a:spcPct val="20000"/>
              </a:spcBef>
              <a:spcAft>
                <a:spcPts val="0"/>
              </a:spcAft>
              <a:buClr>
                <a:schemeClr val="tx1"/>
              </a:buClr>
              <a:buSzTx/>
              <a:buFont typeface="Arial"/>
              <a:buNone/>
              <a:tabLst/>
              <a:defRPr sz="3200" b="0">
                <a:solidFill>
                  <a:schemeClr val="bg2"/>
                </a:solidFill>
              </a:defRPr>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a:t>
            </a:r>
          </a:p>
        </p:txBody>
      </p:sp>
    </p:spTree>
    <p:extLst>
      <p:ext uri="{BB962C8B-B14F-4D97-AF65-F5344CB8AC3E}">
        <p14:creationId xmlns:p14="http://schemas.microsoft.com/office/powerpoint/2010/main" val="3053687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grpSp>
        <p:nvGrpSpPr>
          <p:cNvPr id="9" name="Group 8"/>
          <p:cNvGrpSpPr/>
          <p:nvPr userDrawn="1"/>
        </p:nvGrpSpPr>
        <p:grpSpPr>
          <a:xfrm>
            <a:off x="-6771" y="945083"/>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851535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nn Diagram">
    <p:spTree>
      <p:nvGrpSpPr>
        <p:cNvPr id="1" name=""/>
        <p:cNvGrpSpPr/>
        <p:nvPr/>
      </p:nvGrpSpPr>
      <p:grpSpPr>
        <a:xfrm>
          <a:off x="0" y="0"/>
          <a:ext cx="0" cy="0"/>
          <a:chOff x="0" y="0"/>
          <a:chExt cx="0" cy="0"/>
        </a:xfrm>
      </p:grpSpPr>
      <p:sp>
        <p:nvSpPr>
          <p:cNvPr id="40" name="Oval 39"/>
          <p:cNvSpPr/>
          <p:nvPr userDrawn="1"/>
        </p:nvSpPr>
        <p:spPr>
          <a:xfrm>
            <a:off x="2136053" y="1345419"/>
            <a:ext cx="4990355" cy="4988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Calibri"/>
              <a:cs typeface="Calibri"/>
            </a:endParaRPr>
          </a:p>
        </p:txBody>
      </p:sp>
      <p:sp>
        <p:nvSpPr>
          <p:cNvPr id="41" name="Oval 40"/>
          <p:cNvSpPr/>
          <p:nvPr userDrawn="1"/>
        </p:nvSpPr>
        <p:spPr>
          <a:xfrm>
            <a:off x="5018700" y="1330052"/>
            <a:ext cx="4990355" cy="4990352"/>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Calibri"/>
              <a:cs typeface="Calibri"/>
            </a:endParaRPr>
          </a:p>
        </p:txBody>
      </p:sp>
      <p:sp>
        <p:nvSpPr>
          <p:cNvPr id="8"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2" name="Title 1"/>
          <p:cNvSpPr>
            <a:spLocks noGrp="1"/>
          </p:cNvSpPr>
          <p:nvPr>
            <p:ph type="title" hasCustomPrompt="1"/>
          </p:nvPr>
        </p:nvSpPr>
        <p:spPr>
          <a:xfrm>
            <a:off x="2163040" y="3453267"/>
            <a:ext cx="2596680" cy="869672"/>
          </a:xfrm>
          <a:prstGeom prst="rect">
            <a:avLst/>
          </a:prstGeom>
        </p:spPr>
        <p:txBody>
          <a:bodyPr anchor="ctr">
            <a:noAutofit/>
          </a:bodyPr>
          <a:lstStyle>
            <a:lvl1pPr algn="ctr">
              <a:defRPr sz="2400" b="0">
                <a:solidFill>
                  <a:schemeClr val="bg1"/>
                </a:solidFill>
              </a:defRPr>
            </a:lvl1pPr>
          </a:lstStyle>
          <a:p>
            <a:r>
              <a:rPr lang="en-US"/>
              <a:t>CLICK TO EDIT MASTER TITLE STYLE</a:t>
            </a:r>
          </a:p>
        </p:txBody>
      </p:sp>
      <p:grpSp>
        <p:nvGrpSpPr>
          <p:cNvPr id="16" name="Group 15"/>
          <p:cNvGrpSpPr/>
          <p:nvPr userDrawn="1"/>
        </p:nvGrpSpPr>
        <p:grpSpPr>
          <a:xfrm>
            <a:off x="-6771" y="945083"/>
            <a:ext cx="11589172" cy="63343"/>
            <a:chOff x="685800" y="1794746"/>
            <a:chExt cx="7772400" cy="179475"/>
          </a:xfrm>
        </p:grpSpPr>
        <p:sp>
          <p:nvSpPr>
            <p:cNvPr id="17" name="Rectangle 16"/>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19" name="Rectangle 18"/>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
        <p:nvSpPr>
          <p:cNvPr id="23" name="Text Placeholder 22"/>
          <p:cNvSpPr>
            <a:spLocks noGrp="1"/>
          </p:cNvSpPr>
          <p:nvPr>
            <p:ph type="body" sz="quarter" idx="13"/>
          </p:nvPr>
        </p:nvSpPr>
        <p:spPr>
          <a:xfrm>
            <a:off x="413550" y="0"/>
            <a:ext cx="10648951" cy="944563"/>
          </a:xfrm>
        </p:spPr>
        <p:txBody>
          <a:bodyPr anchor="ctr">
            <a:normAutofit/>
          </a:bodyPr>
          <a:lstStyle>
            <a:lvl1pPr marL="0" indent="0">
              <a:buNone/>
              <a:defRPr sz="4800">
                <a:solidFill>
                  <a:schemeClr val="accent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26" name="Text Placeholder 25"/>
          <p:cNvSpPr>
            <a:spLocks noGrp="1"/>
          </p:cNvSpPr>
          <p:nvPr>
            <p:ph type="body" sz="quarter" idx="14" hasCustomPrompt="1"/>
          </p:nvPr>
        </p:nvSpPr>
        <p:spPr>
          <a:xfrm>
            <a:off x="4759720" y="3452814"/>
            <a:ext cx="2624667" cy="869949"/>
          </a:xfrm>
        </p:spPr>
        <p:txBody>
          <a:bodyPr anchor="ctr">
            <a:noAutofit/>
          </a:bodyPr>
          <a:lstStyle>
            <a:lvl1pPr marL="0" indent="0" algn="ctr">
              <a:buNone/>
              <a:defRPr sz="2400">
                <a:solidFill>
                  <a:schemeClr val="bg1"/>
                </a:solidFill>
              </a:defRPr>
            </a:lvl1pPr>
          </a:lstStyle>
          <a:p>
            <a:pPr lvl="0"/>
            <a:r>
              <a:rPr lang="en-US"/>
              <a:t>CLICK TO EDIT MASTER TEXT STYLE</a:t>
            </a:r>
          </a:p>
        </p:txBody>
      </p:sp>
      <p:sp>
        <p:nvSpPr>
          <p:cNvPr id="28" name="Text Placeholder 27"/>
          <p:cNvSpPr>
            <a:spLocks noGrp="1"/>
          </p:cNvSpPr>
          <p:nvPr>
            <p:ph type="body" sz="quarter" idx="15" hasCustomPrompt="1"/>
          </p:nvPr>
        </p:nvSpPr>
        <p:spPr>
          <a:xfrm>
            <a:off x="7384387" y="3452814"/>
            <a:ext cx="2624667" cy="869949"/>
          </a:xfrm>
        </p:spPr>
        <p:txBody>
          <a:bodyPr anchor="ctr">
            <a:noAutofit/>
          </a:bodyPr>
          <a:lstStyle>
            <a:lvl1pPr marL="0" indent="0" algn="ctr">
              <a:buNone/>
              <a:defRPr sz="240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a:t>
            </a:r>
          </a:p>
        </p:txBody>
      </p:sp>
    </p:spTree>
    <p:extLst>
      <p:ext uri="{BB962C8B-B14F-4D97-AF65-F5344CB8AC3E}">
        <p14:creationId xmlns:p14="http://schemas.microsoft.com/office/powerpoint/2010/main" val="1123060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Rectangle 9"/>
          <p:cNvSpPr/>
          <p:nvPr userDrawn="1"/>
        </p:nvSpPr>
        <p:spPr>
          <a:xfrm>
            <a:off x="319866" y="6110112"/>
            <a:ext cx="2972740" cy="520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3" name="Picture Placeholder 2"/>
          <p:cNvSpPr>
            <a:spLocks noGrp="1"/>
          </p:cNvSpPr>
          <p:nvPr>
            <p:ph type="pic" idx="1"/>
          </p:nvPr>
        </p:nvSpPr>
        <p:spPr>
          <a:xfrm>
            <a:off x="-20100" y="0"/>
            <a:ext cx="12248445" cy="5581101"/>
          </a:xfrm>
          <a:ln>
            <a:noFill/>
          </a:ln>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9" name="Rectangle 8"/>
          <p:cNvSpPr/>
          <p:nvPr userDrawn="1"/>
        </p:nvSpPr>
        <p:spPr>
          <a:xfrm>
            <a:off x="-56445" y="5644446"/>
            <a:ext cx="12323704" cy="122209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 name="Text Placeholder 3"/>
          <p:cNvSpPr>
            <a:spLocks noGrp="1"/>
          </p:cNvSpPr>
          <p:nvPr>
            <p:ph type="body" sz="half" idx="2"/>
          </p:nvPr>
        </p:nvSpPr>
        <p:spPr>
          <a:xfrm>
            <a:off x="621125" y="5961493"/>
            <a:ext cx="7751467" cy="607691"/>
          </a:xfrm>
        </p:spPr>
        <p:txBody>
          <a:bodyPr anchor="ctr">
            <a:normAutofit/>
          </a:bodyPr>
          <a:lstStyle>
            <a:lvl1pPr marL="0" indent="0">
              <a:buNone/>
              <a:defRPr sz="24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Slide Number Placeholder 5"/>
          <p:cNvSpPr>
            <a:spLocks noGrp="1"/>
          </p:cNvSpPr>
          <p:nvPr>
            <p:ph type="sldNum" sz="quarter" idx="12"/>
          </p:nvPr>
        </p:nvSpPr>
        <p:spPr>
          <a:xfrm>
            <a:off x="8737600" y="6265332"/>
            <a:ext cx="2844800" cy="365125"/>
          </a:xfrm>
        </p:spPr>
        <p:txBody>
          <a:bodyPr/>
          <a:lstStyle>
            <a:lvl1pPr>
              <a:defRPr>
                <a:solidFill>
                  <a:schemeClr val="bg1"/>
                </a:solidFill>
              </a:defRPr>
            </a:lvl1pPr>
          </a:lstStyle>
          <a:p>
            <a:fld id="{8A758EFE-665F-4341-B5B8-2DAEADA52F6C}" type="slidenum">
              <a:rPr lang="en-US" smtClean="0"/>
              <a:pPr/>
              <a:t>‹#›</a:t>
            </a:fld>
            <a:endParaRPr lang="en-US"/>
          </a:p>
        </p:txBody>
      </p:sp>
      <p:grpSp>
        <p:nvGrpSpPr>
          <p:cNvPr id="12" name="Group 11"/>
          <p:cNvGrpSpPr/>
          <p:nvPr userDrawn="1"/>
        </p:nvGrpSpPr>
        <p:grpSpPr>
          <a:xfrm>
            <a:off x="-56445" y="5581102"/>
            <a:ext cx="12271023"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623518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10" name="Rectangle 9"/>
          <p:cNvSpPr/>
          <p:nvPr userDrawn="1"/>
        </p:nvSpPr>
        <p:spPr>
          <a:xfrm>
            <a:off x="416626" y="6124625"/>
            <a:ext cx="2972740" cy="704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3" name="Picture Placeholder 2"/>
          <p:cNvSpPr>
            <a:spLocks noGrp="1"/>
          </p:cNvSpPr>
          <p:nvPr>
            <p:ph type="pic" idx="1"/>
          </p:nvPr>
        </p:nvSpPr>
        <p:spPr>
          <a:xfrm>
            <a:off x="-19756" y="0"/>
            <a:ext cx="12248445" cy="5581101"/>
          </a:xfrm>
          <a:ln>
            <a:noFill/>
          </a:ln>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621125" y="5961493"/>
            <a:ext cx="7751467" cy="607691"/>
          </a:xfrm>
        </p:spPr>
        <p:txBody>
          <a:bodyPr anchor="ctr">
            <a:normAutofit/>
          </a:bodyPr>
          <a:lstStyle>
            <a:lvl1pPr marL="0" indent="0">
              <a:buNone/>
              <a:defRPr sz="2400">
                <a:solidFill>
                  <a:schemeClr val="accent6"/>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21" name="Group 20"/>
          <p:cNvGrpSpPr/>
          <p:nvPr userDrawn="1"/>
        </p:nvGrpSpPr>
        <p:grpSpPr>
          <a:xfrm>
            <a:off x="-56445" y="5581102"/>
            <a:ext cx="12271023"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1771775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0" name="Rectangle 9"/>
          <p:cNvSpPr/>
          <p:nvPr userDrawn="1"/>
        </p:nvSpPr>
        <p:spPr>
          <a:xfrm>
            <a:off x="485065" y="6071525"/>
            <a:ext cx="2972740" cy="786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3" name="Picture Placeholder 2"/>
          <p:cNvSpPr>
            <a:spLocks noGrp="1"/>
          </p:cNvSpPr>
          <p:nvPr>
            <p:ph type="pic" idx="1"/>
          </p:nvPr>
        </p:nvSpPr>
        <p:spPr>
          <a:xfrm>
            <a:off x="-33867" y="1348782"/>
            <a:ext cx="12248445" cy="5517759"/>
          </a:xfrm>
          <a:ln>
            <a:noFill/>
          </a:ln>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9" name="Rectangle 8"/>
          <p:cNvSpPr/>
          <p:nvPr userDrawn="1"/>
        </p:nvSpPr>
        <p:spPr>
          <a:xfrm>
            <a:off x="-28223" y="-4390"/>
            <a:ext cx="12238357" cy="12898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 name="Text Placeholder 3"/>
          <p:cNvSpPr>
            <a:spLocks noGrp="1"/>
          </p:cNvSpPr>
          <p:nvPr>
            <p:ph type="body" sz="half" idx="2"/>
          </p:nvPr>
        </p:nvSpPr>
        <p:spPr>
          <a:xfrm>
            <a:off x="621125" y="308580"/>
            <a:ext cx="10961275" cy="607691"/>
          </a:xfrm>
        </p:spPr>
        <p:txBody>
          <a:bodyPr anchor="ctr">
            <a:normAutofit/>
          </a:bodyPr>
          <a:lstStyle>
            <a:lvl1pPr marL="0" indent="0">
              <a:buNone/>
              <a:defRPr sz="3733">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12" name="Group 11"/>
          <p:cNvGrpSpPr/>
          <p:nvPr userDrawn="1"/>
        </p:nvGrpSpPr>
        <p:grpSpPr>
          <a:xfrm>
            <a:off x="-28224" y="1285438"/>
            <a:ext cx="12234445"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grpSp>
    </p:spTree>
    <p:extLst>
      <p:ext uri="{BB962C8B-B14F-4D97-AF65-F5344CB8AC3E}">
        <p14:creationId xmlns:p14="http://schemas.microsoft.com/office/powerpoint/2010/main" val="274672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573952" y="1203158"/>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11" name="Group 10"/>
          <p:cNvGrpSpPr/>
          <p:nvPr userDrawn="1"/>
        </p:nvGrpSpPr>
        <p:grpSpPr>
          <a:xfrm>
            <a:off x="-6771" y="945083"/>
            <a:ext cx="11589172" cy="63343"/>
            <a:chOff x="685800" y="1794746"/>
            <a:chExt cx="7772400" cy="179475"/>
          </a:xfrm>
        </p:grpSpPr>
        <p:sp>
          <p:nvSpPr>
            <p:cNvPr id="12" name="Rectangle 1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Rectangle 1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pic>
        <p:nvPicPr>
          <p:cNvPr id="10" name="Picture 9" descr="upennwatermark.pd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265851" y="182006"/>
            <a:ext cx="4582160" cy="3855720"/>
          </a:xfrm>
          <a:prstGeom prst="rect">
            <a:avLst/>
          </a:prstGeom>
        </p:spPr>
      </p:pic>
    </p:spTree>
    <p:extLst>
      <p:ext uri="{BB962C8B-B14F-4D97-AF65-F5344CB8AC3E}">
        <p14:creationId xmlns:p14="http://schemas.microsoft.com/office/powerpoint/2010/main" val="4011537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pPr defTabSz="609585"/>
            <a:fld id="{8A758EFE-665F-4341-B5B8-2DAEADA52F6C}" type="slidenum">
              <a:rPr lang="en-US" smtClean="0">
                <a:solidFill>
                  <a:srgbClr val="00144D"/>
                </a:solidFill>
              </a:rPr>
              <a:pPr defTabSz="609585"/>
              <a:t>‹#›</a:t>
            </a:fld>
            <a:endParaRPr lang="en-US">
              <a:solidFill>
                <a:srgbClr val="00144D"/>
              </a:solidFill>
            </a:endParaRPr>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a:t>Click to edit Master title style</a:t>
            </a:r>
          </a:p>
        </p:txBody>
      </p:sp>
      <p:sp>
        <p:nvSpPr>
          <p:cNvPr id="20" name="Content Placeholder 2"/>
          <p:cNvSpPr>
            <a:spLocks noGrp="1"/>
          </p:cNvSpPr>
          <p:nvPr>
            <p:ph idx="1"/>
          </p:nvPr>
        </p:nvSpPr>
        <p:spPr>
          <a:xfrm>
            <a:off x="573952" y="1203159"/>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1164461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40062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485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10" name="Rectangle 9"/>
          <p:cNvSpPr/>
          <p:nvPr userDrawn="1"/>
        </p:nvSpPr>
        <p:spPr>
          <a:xfrm>
            <a:off x="319855" y="6110112"/>
            <a:ext cx="2972740" cy="520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Picture Placeholder 2"/>
          <p:cNvSpPr>
            <a:spLocks noGrp="1"/>
          </p:cNvSpPr>
          <p:nvPr>
            <p:ph type="pic" idx="1"/>
          </p:nvPr>
        </p:nvSpPr>
        <p:spPr>
          <a:xfrm>
            <a:off x="-33867" y="1348780"/>
            <a:ext cx="12248445" cy="5517758"/>
          </a:xfrm>
          <a:ln>
            <a:noFill/>
          </a:ln>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9" name="Rectangle 8"/>
          <p:cNvSpPr/>
          <p:nvPr userDrawn="1"/>
        </p:nvSpPr>
        <p:spPr>
          <a:xfrm>
            <a:off x="-28223" y="-4389"/>
            <a:ext cx="12238357" cy="128982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 Placeholder 3"/>
          <p:cNvSpPr>
            <a:spLocks noGrp="1"/>
          </p:cNvSpPr>
          <p:nvPr>
            <p:ph type="body" sz="half" idx="2"/>
          </p:nvPr>
        </p:nvSpPr>
        <p:spPr>
          <a:xfrm>
            <a:off x="621125" y="308579"/>
            <a:ext cx="10961275" cy="607691"/>
          </a:xfrm>
        </p:spPr>
        <p:txBody>
          <a:bodyPr anchor="ctr">
            <a:normAutofit/>
          </a:bodyPr>
          <a:lstStyle>
            <a:lvl1pPr marL="0" indent="0">
              <a:buNone/>
              <a:defRPr sz="28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12" name="Group 11"/>
          <p:cNvGrpSpPr/>
          <p:nvPr userDrawn="1"/>
        </p:nvGrpSpPr>
        <p:grpSpPr>
          <a:xfrm>
            <a:off x="-28224" y="1285442"/>
            <a:ext cx="12234445"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695563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7954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31238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7868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15" name="Rectangle 14"/>
          <p:cNvSpPr/>
          <p:nvPr userDrawn="1"/>
        </p:nvSpPr>
        <p:spPr>
          <a:xfrm>
            <a:off x="-75260" y="10583"/>
            <a:ext cx="12274933"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9" name="Picture 28"/>
          <p:cNvPicPr>
            <a:picLocks noChangeAspect="1"/>
          </p:cNvPicPr>
          <p:nvPr userDrawn="1"/>
        </p:nvPicPr>
        <p:blipFill>
          <a:blip r:embed="rId2">
            <a:alphaModFix amt="9000"/>
            <a:extLst>
              <a:ext uri="{28A0092B-C50C-407E-A947-70E740481C1C}">
                <a14:useLocalDpi xmlns:a14="http://schemas.microsoft.com/office/drawing/2010/main" val="0"/>
              </a:ext>
            </a:extLst>
          </a:blip>
          <a:stretch>
            <a:fillRect/>
          </a:stretch>
        </p:blipFill>
        <p:spPr>
          <a:xfrm>
            <a:off x="265851" y="182006"/>
            <a:ext cx="4582160" cy="3855720"/>
          </a:xfrm>
          <a:prstGeom prst="rect">
            <a:avLst/>
          </a:prstGeom>
        </p:spPr>
      </p:pic>
      <p:grpSp>
        <p:nvGrpSpPr>
          <p:cNvPr id="21" name="Group 20"/>
          <p:cNvGrpSpPr/>
          <p:nvPr userDrawn="1"/>
        </p:nvGrpSpPr>
        <p:grpSpPr>
          <a:xfrm rot="10800000">
            <a:off x="-74500" y="4001461"/>
            <a:ext cx="11079733" cy="76649"/>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25" name="Title 1"/>
          <p:cNvSpPr>
            <a:spLocks noGrp="1"/>
          </p:cNvSpPr>
          <p:nvPr>
            <p:ph type="ctrTitle"/>
          </p:nvPr>
        </p:nvSpPr>
        <p:spPr>
          <a:xfrm>
            <a:off x="1277531" y="1431368"/>
            <a:ext cx="9862719" cy="2329500"/>
          </a:xfrm>
          <a:prstGeom prst="rect">
            <a:avLst/>
          </a:prstGeom>
        </p:spPr>
        <p:txBody>
          <a:bodyPr anchor="b"/>
          <a:lstStyle>
            <a:lvl1pPr>
              <a:defRPr b="1">
                <a:solidFill>
                  <a:schemeClr val="bg1"/>
                </a:solidFill>
              </a:defRPr>
            </a:lvl1pPr>
          </a:lstStyle>
          <a:p>
            <a:r>
              <a:rPr lang="en-US"/>
              <a:t>Click to edit Master title style</a:t>
            </a:r>
          </a:p>
        </p:txBody>
      </p:sp>
      <p:sp>
        <p:nvSpPr>
          <p:cNvPr id="26" name="Subtitle 2"/>
          <p:cNvSpPr>
            <a:spLocks noGrp="1"/>
          </p:cNvSpPr>
          <p:nvPr>
            <p:ph type="subTitle" idx="1"/>
          </p:nvPr>
        </p:nvSpPr>
        <p:spPr>
          <a:xfrm>
            <a:off x="1277531" y="4341056"/>
            <a:ext cx="9862719" cy="877486"/>
          </a:xfrm>
        </p:spPr>
        <p:txBody>
          <a:bodyPr>
            <a:normAutofit/>
          </a:bodyPr>
          <a:lstStyle>
            <a:lvl1pPr marL="0" indent="0" algn="l">
              <a:buNone/>
              <a:defRPr sz="2400">
                <a:solidFill>
                  <a:schemeClr val="bg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27" name="Picture 26" descr="2-line-whitetext-colorshiel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4572" y="5729020"/>
            <a:ext cx="2622117" cy="718873"/>
          </a:xfrm>
          <a:prstGeom prst="rect">
            <a:avLst/>
          </a:prstGeom>
        </p:spPr>
      </p:pic>
    </p:spTree>
    <p:extLst>
      <p:ext uri="{BB962C8B-B14F-4D97-AF65-F5344CB8AC3E}">
        <p14:creationId xmlns:p14="http://schemas.microsoft.com/office/powerpoint/2010/main" val="23425713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9"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sp>
        <p:nvSpPr>
          <p:cNvPr id="20" name="Content Placeholder 2"/>
          <p:cNvSpPr>
            <a:spLocks noGrp="1"/>
          </p:cNvSpPr>
          <p:nvPr>
            <p:ph idx="1"/>
          </p:nvPr>
        </p:nvSpPr>
        <p:spPr>
          <a:xfrm>
            <a:off x="573952" y="1203158"/>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252536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9"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sp>
        <p:nvSpPr>
          <p:cNvPr id="20" name="Content Placeholder 2"/>
          <p:cNvSpPr>
            <a:spLocks noGrp="1"/>
          </p:cNvSpPr>
          <p:nvPr>
            <p:ph idx="1"/>
          </p:nvPr>
        </p:nvSpPr>
        <p:spPr>
          <a:xfrm>
            <a:off x="573952" y="1203158"/>
            <a:ext cx="10972800" cy="492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pic>
        <p:nvPicPr>
          <p:cNvPr id="10" name="Picture 9" descr="1-line-bluetext-colorshiel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65333"/>
            <a:ext cx="2412123" cy="347345"/>
          </a:xfrm>
          <a:prstGeom prst="rect">
            <a:avLst/>
          </a:prstGeom>
        </p:spPr>
      </p:pic>
    </p:spTree>
    <p:extLst>
      <p:ext uri="{BB962C8B-B14F-4D97-AF65-F5344CB8AC3E}">
        <p14:creationId xmlns:p14="http://schemas.microsoft.com/office/powerpoint/2010/main" val="350066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Picture Placeholder 2"/>
          <p:cNvSpPr>
            <a:spLocks noGrp="1"/>
          </p:cNvSpPr>
          <p:nvPr>
            <p:ph type="pic" idx="13"/>
          </p:nvPr>
        </p:nvSpPr>
        <p:spPr>
          <a:xfrm>
            <a:off x="6415852" y="1422226"/>
            <a:ext cx="5166549" cy="470393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3" name="Text Placeholder 2"/>
          <p:cNvSpPr>
            <a:spLocks noGrp="1"/>
          </p:cNvSpPr>
          <p:nvPr>
            <p:ph type="body" idx="1"/>
          </p:nvPr>
        </p:nvSpPr>
        <p:spPr>
          <a:xfrm>
            <a:off x="609600" y="1422225"/>
            <a:ext cx="5386917" cy="639762"/>
          </a:xfrm>
        </p:spPr>
        <p:txBody>
          <a:bodyPr anchor="b"/>
          <a:lstStyle>
            <a:lvl1pPr marL="0" indent="0">
              <a:buNone/>
              <a:defRPr sz="2400" b="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1"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837746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Picture Placeholder 2"/>
          <p:cNvSpPr>
            <a:spLocks noGrp="1"/>
          </p:cNvSpPr>
          <p:nvPr>
            <p:ph type="pic" idx="13"/>
          </p:nvPr>
        </p:nvSpPr>
        <p:spPr>
          <a:xfrm>
            <a:off x="6415852" y="1422226"/>
            <a:ext cx="5166549" cy="470393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3" name="Text Placeholder 2"/>
          <p:cNvSpPr>
            <a:spLocks noGrp="1"/>
          </p:cNvSpPr>
          <p:nvPr>
            <p:ph type="body" idx="1"/>
          </p:nvPr>
        </p:nvSpPr>
        <p:spPr>
          <a:xfrm>
            <a:off x="609600" y="1422225"/>
            <a:ext cx="5386917" cy="639762"/>
          </a:xfrm>
        </p:spPr>
        <p:txBody>
          <a:bodyPr anchor="b"/>
          <a:lstStyle>
            <a:lvl1pPr marL="0" indent="0">
              <a:buNone/>
              <a:defRPr sz="2400" b="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1"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8377460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11" name="Picture 10" descr="upennwatermark.pdf"/>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265851" y="182006"/>
            <a:ext cx="4582160" cy="3855720"/>
          </a:xfrm>
          <a:prstGeom prst="rect">
            <a:avLst/>
          </a:prstGeom>
        </p:spPr>
      </p:pic>
      <p:sp>
        <p:nvSpPr>
          <p:cNvPr id="16" name="Picture Placeholder 2"/>
          <p:cNvSpPr>
            <a:spLocks noGrp="1"/>
          </p:cNvSpPr>
          <p:nvPr>
            <p:ph type="pic" idx="13"/>
          </p:nvPr>
        </p:nvSpPr>
        <p:spPr>
          <a:xfrm>
            <a:off x="6415852" y="1422226"/>
            <a:ext cx="5166549" cy="470393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3" name="Text Placeholder 2"/>
          <p:cNvSpPr>
            <a:spLocks noGrp="1"/>
          </p:cNvSpPr>
          <p:nvPr>
            <p:ph type="body" idx="1"/>
          </p:nvPr>
        </p:nvSpPr>
        <p:spPr>
          <a:xfrm>
            <a:off x="609600" y="1422225"/>
            <a:ext cx="5386917" cy="639762"/>
          </a:xfrm>
        </p:spPr>
        <p:txBody>
          <a:bodyPr anchor="b"/>
          <a:lstStyle>
            <a:lvl1pPr marL="0" indent="0">
              <a:buNone/>
              <a:defRPr sz="2400" b="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284642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73202"/>
            <a:ext cx="5384800"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2"/>
            <a:ext cx="5384800" cy="465296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0"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1" name="Group 10"/>
          <p:cNvGrpSpPr/>
          <p:nvPr userDrawn="1"/>
        </p:nvGrpSpPr>
        <p:grpSpPr>
          <a:xfrm>
            <a:off x="-6771" y="945083"/>
            <a:ext cx="11589172"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327911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23990"/>
            <a:ext cx="5386917" cy="639762"/>
          </a:xfrm>
        </p:spPr>
        <p:txBody>
          <a:bodyPr anchor="b"/>
          <a:lstStyle>
            <a:lvl1pPr marL="0" indent="0">
              <a:buNone/>
              <a:defRPr sz="2400" b="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1987"/>
            <a:ext cx="5386917" cy="406417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422225"/>
            <a:ext cx="5389033" cy="639762"/>
          </a:xfrm>
        </p:spPr>
        <p:txBody>
          <a:bodyPr anchor="b"/>
          <a:lstStyle>
            <a:lvl1pPr marL="0" indent="0">
              <a:buNone/>
              <a:defRPr sz="2400" b="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061987"/>
            <a:ext cx="5389033" cy="406417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960535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and sidebar">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327341" y="2377252"/>
            <a:ext cx="3255063" cy="639762"/>
          </a:xfrm>
        </p:spPr>
        <p:txBody>
          <a:bodyPr anchor="b">
            <a:noAutofit/>
          </a:bodyPr>
          <a:lstStyle>
            <a:lvl1pPr marL="0" indent="0">
              <a:buNone/>
              <a:defRPr sz="16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327341" y="3080868"/>
            <a:ext cx="3255063" cy="3043354"/>
          </a:xfrm>
        </p:spPr>
        <p:txBody>
          <a:bodyPr>
            <a:normAutofit/>
          </a:bodyPr>
          <a:lstStyle>
            <a:lvl1pPr marL="342891" marR="0" indent="-342891" algn="l" defTabSz="457189" rtl="0" eaLnBrk="1" fontAlgn="auto" latinLnBrk="0" hangingPunct="1">
              <a:lnSpc>
                <a:spcPct val="100000"/>
              </a:lnSpc>
              <a:spcBef>
                <a:spcPct val="20000"/>
              </a:spcBef>
              <a:spcAft>
                <a:spcPts val="0"/>
              </a:spcAft>
              <a:buClr>
                <a:schemeClr val="tx1"/>
              </a:buClr>
              <a:buSzTx/>
              <a:buFont typeface="Arial"/>
              <a:buChar char="•"/>
              <a:tabLst/>
              <a:defRPr sz="16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marL="342891" marR="0" lvl="0" indent="-342891" algn="l" defTabSz="457189"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marL="342891" marR="0" lvl="0" indent="-342891" algn="l" defTabSz="457189"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marL="342891" marR="0" lvl="0" indent="-342891" algn="l" defTabSz="457189" rtl="0" eaLnBrk="1" fontAlgn="auto" latinLnBrk="0" hangingPunct="1">
              <a:lnSpc>
                <a:spcPct val="100000"/>
              </a:lnSpc>
              <a:spcBef>
                <a:spcPct val="20000"/>
              </a:spcBef>
              <a:spcAft>
                <a:spcPts val="0"/>
              </a:spcAft>
              <a:buClr>
                <a:schemeClr val="tx1"/>
              </a:buClr>
              <a:buSzTx/>
              <a:buFont typeface="Arial"/>
              <a:buChar char="•"/>
              <a:tabLst/>
              <a:defRPr/>
            </a:pPr>
            <a:r>
              <a:rPr lang="en-US"/>
              <a:t>Click to edit Master text styles</a:t>
            </a:r>
          </a:p>
          <a:p>
            <a:pPr lvl="0"/>
            <a:endParaRPr lang="en-US"/>
          </a:p>
        </p:txBody>
      </p:sp>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cxnSp>
        <p:nvCxnSpPr>
          <p:cNvPr id="23" name="Straight Connector 22"/>
          <p:cNvCxnSpPr/>
          <p:nvPr userDrawn="1"/>
        </p:nvCxnSpPr>
        <p:spPr>
          <a:xfrm>
            <a:off x="7878456" y="1466650"/>
            <a:ext cx="0" cy="4798683"/>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4" name="Content Placeholder 5"/>
          <p:cNvSpPr>
            <a:spLocks noGrp="1"/>
          </p:cNvSpPr>
          <p:nvPr>
            <p:ph sz="quarter" idx="14"/>
          </p:nvPr>
        </p:nvSpPr>
        <p:spPr>
          <a:xfrm>
            <a:off x="413539" y="1980204"/>
            <a:ext cx="7059708" cy="430919"/>
          </a:xfrm>
        </p:spPr>
        <p:txBody>
          <a:bodyPr anchor="b">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25" name="Content Placeholder 5"/>
          <p:cNvSpPr>
            <a:spLocks noGrp="1"/>
          </p:cNvSpPr>
          <p:nvPr>
            <p:ph sz="quarter" idx="15"/>
          </p:nvPr>
        </p:nvSpPr>
        <p:spPr>
          <a:xfrm>
            <a:off x="413539" y="2411123"/>
            <a:ext cx="7059708" cy="430919"/>
          </a:xfrm>
        </p:spPr>
        <p:txBody>
          <a:bodyPr>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0"/>
            <a:endParaRPr lang="en-US"/>
          </a:p>
          <a:p>
            <a:pPr lvl="0"/>
            <a:endParaRPr lang="en-US"/>
          </a:p>
        </p:txBody>
      </p:sp>
      <p:sp>
        <p:nvSpPr>
          <p:cNvPr id="26" name="Content Placeholder 5"/>
          <p:cNvSpPr>
            <a:spLocks noGrp="1"/>
          </p:cNvSpPr>
          <p:nvPr>
            <p:ph sz="quarter" idx="16"/>
          </p:nvPr>
        </p:nvSpPr>
        <p:spPr>
          <a:xfrm>
            <a:off x="413539" y="3138258"/>
            <a:ext cx="7059708" cy="430919"/>
          </a:xfrm>
        </p:spPr>
        <p:txBody>
          <a:bodyPr anchor="b">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27" name="Content Placeholder 5"/>
          <p:cNvSpPr>
            <a:spLocks noGrp="1"/>
          </p:cNvSpPr>
          <p:nvPr>
            <p:ph sz="quarter" idx="17"/>
          </p:nvPr>
        </p:nvSpPr>
        <p:spPr>
          <a:xfrm>
            <a:off x="413539" y="3569177"/>
            <a:ext cx="7059708" cy="430919"/>
          </a:xfrm>
        </p:spPr>
        <p:txBody>
          <a:bodyPr>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0"/>
            <a:endParaRPr lang="en-US"/>
          </a:p>
          <a:p>
            <a:pPr lvl="0"/>
            <a:endParaRPr lang="en-US"/>
          </a:p>
        </p:txBody>
      </p:sp>
      <p:sp>
        <p:nvSpPr>
          <p:cNvPr id="28" name="Content Placeholder 5"/>
          <p:cNvSpPr>
            <a:spLocks noGrp="1"/>
          </p:cNvSpPr>
          <p:nvPr>
            <p:ph sz="quarter" idx="18"/>
          </p:nvPr>
        </p:nvSpPr>
        <p:spPr>
          <a:xfrm>
            <a:off x="413539" y="4255858"/>
            <a:ext cx="7059708" cy="430919"/>
          </a:xfrm>
        </p:spPr>
        <p:txBody>
          <a:bodyPr anchor="b">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29" name="Content Placeholder 5"/>
          <p:cNvSpPr>
            <a:spLocks noGrp="1"/>
          </p:cNvSpPr>
          <p:nvPr>
            <p:ph sz="quarter" idx="19"/>
          </p:nvPr>
        </p:nvSpPr>
        <p:spPr>
          <a:xfrm>
            <a:off x="413539" y="4686777"/>
            <a:ext cx="7059708" cy="430919"/>
          </a:xfrm>
        </p:spPr>
        <p:txBody>
          <a:bodyPr>
            <a:normAutofit/>
          </a:bodyPr>
          <a:lstStyle>
            <a:lvl1pPr marL="0" marR="0" indent="0" algn="l" defTabSz="457189"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0"/>
            <a:endParaRPr lang="en-US"/>
          </a:p>
          <a:p>
            <a:pPr lvl="0"/>
            <a:endParaRPr lang="en-US"/>
          </a:p>
        </p:txBody>
      </p:sp>
      <p:sp>
        <p:nvSpPr>
          <p:cNvPr id="7" name="Text Placeholder 6"/>
          <p:cNvSpPr>
            <a:spLocks noGrp="1"/>
          </p:cNvSpPr>
          <p:nvPr>
            <p:ph type="body" sz="quarter" idx="20"/>
          </p:nvPr>
        </p:nvSpPr>
        <p:spPr>
          <a:xfrm>
            <a:off x="412044" y="1287823"/>
            <a:ext cx="7061200" cy="558800"/>
          </a:xfrm>
        </p:spPr>
        <p:txBody>
          <a:bodyPr>
            <a:normAutofit/>
          </a:bodyPr>
          <a:lstStyle>
            <a:lvl1pPr marL="0" indent="0">
              <a:buNone/>
              <a:defRPr sz="2000" b="1">
                <a:solidFill>
                  <a:srgbClr val="00144D"/>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Tree>
    <p:extLst>
      <p:ext uri="{BB962C8B-B14F-4D97-AF65-F5344CB8AC3E}">
        <p14:creationId xmlns:p14="http://schemas.microsoft.com/office/powerpoint/2010/main" val="21833827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trics">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19" name="Rectangle 18"/>
          <p:cNvSpPr/>
          <p:nvPr/>
        </p:nvSpPr>
        <p:spPr>
          <a:xfrm>
            <a:off x="609603" y="1480181"/>
            <a:ext cx="2931007"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latin typeface="Gill Sans"/>
              <a:cs typeface="Gill Sans"/>
            </a:endParaRPr>
          </a:p>
        </p:txBody>
      </p:sp>
      <p:sp>
        <p:nvSpPr>
          <p:cNvPr id="22" name="Rectangle 21"/>
          <p:cNvSpPr/>
          <p:nvPr userDrawn="1"/>
        </p:nvSpPr>
        <p:spPr>
          <a:xfrm>
            <a:off x="609602" y="1480181"/>
            <a:ext cx="2931007"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grpSp>
        <p:nvGrpSpPr>
          <p:cNvPr id="30" name="Group 29"/>
          <p:cNvGrpSpPr/>
          <p:nvPr userDrawn="1"/>
        </p:nvGrpSpPr>
        <p:grpSpPr>
          <a:xfrm>
            <a:off x="609597" y="2947958"/>
            <a:ext cx="4047067" cy="1373065"/>
            <a:chOff x="457198" y="2913323"/>
            <a:chExt cx="3035300" cy="1373065"/>
          </a:xfrm>
        </p:grpSpPr>
        <p:sp>
          <p:nvSpPr>
            <p:cNvPr id="31" name="Rectangle 30"/>
            <p:cNvSpPr/>
            <p:nvPr/>
          </p:nvSpPr>
          <p:spPr>
            <a:xfrm>
              <a:off x="457199" y="2913323"/>
              <a:ext cx="3035299"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latin typeface="Gill Sans"/>
                <a:cs typeface="Gill Sans"/>
              </a:endParaRPr>
            </a:p>
          </p:txBody>
        </p:sp>
        <p:sp>
          <p:nvSpPr>
            <p:cNvPr id="32" name="Rectangle 31"/>
            <p:cNvSpPr/>
            <p:nvPr userDrawn="1"/>
          </p:nvSpPr>
          <p:spPr>
            <a:xfrm>
              <a:off x="457198" y="2913323"/>
              <a:ext cx="3035300"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2"/>
                </a:solidFill>
              </a:endParaRPr>
            </a:p>
          </p:txBody>
        </p:sp>
      </p:grpSp>
      <p:grpSp>
        <p:nvGrpSpPr>
          <p:cNvPr id="33" name="Group 32"/>
          <p:cNvGrpSpPr/>
          <p:nvPr userDrawn="1"/>
        </p:nvGrpSpPr>
        <p:grpSpPr>
          <a:xfrm>
            <a:off x="609600" y="4404679"/>
            <a:ext cx="10909301" cy="1373065"/>
            <a:chOff x="457199" y="4370039"/>
            <a:chExt cx="8181976" cy="1373065"/>
          </a:xfrm>
        </p:grpSpPr>
        <p:sp>
          <p:nvSpPr>
            <p:cNvPr id="34" name="Rectangle 33"/>
            <p:cNvSpPr/>
            <p:nvPr/>
          </p:nvSpPr>
          <p:spPr>
            <a:xfrm>
              <a:off x="457199" y="4370039"/>
              <a:ext cx="8181976"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2"/>
                </a:solidFill>
                <a:latin typeface="Gill Sans"/>
                <a:cs typeface="Gill Sans"/>
              </a:endParaRPr>
            </a:p>
          </p:txBody>
        </p:sp>
        <p:sp>
          <p:nvSpPr>
            <p:cNvPr id="35" name="Rectangle 34"/>
            <p:cNvSpPr/>
            <p:nvPr userDrawn="1"/>
          </p:nvSpPr>
          <p:spPr>
            <a:xfrm>
              <a:off x="457199" y="4370039"/>
              <a:ext cx="8181975" cy="633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bg2"/>
                </a:solidFill>
              </a:endParaRPr>
            </a:p>
          </p:txBody>
        </p:sp>
      </p:grpSp>
      <p:grpSp>
        <p:nvGrpSpPr>
          <p:cNvPr id="36" name="Group 35"/>
          <p:cNvGrpSpPr/>
          <p:nvPr userDrawn="1"/>
        </p:nvGrpSpPr>
        <p:grpSpPr>
          <a:xfrm>
            <a:off x="3661833" y="1480181"/>
            <a:ext cx="3683000" cy="1373065"/>
            <a:chOff x="2746375" y="1480176"/>
            <a:chExt cx="2762250" cy="1373065"/>
          </a:xfrm>
        </p:grpSpPr>
        <p:sp>
          <p:nvSpPr>
            <p:cNvPr id="37" name="Rectangle 36"/>
            <p:cNvSpPr/>
            <p:nvPr/>
          </p:nvSpPr>
          <p:spPr>
            <a:xfrm>
              <a:off x="2746375" y="1480176"/>
              <a:ext cx="2762250"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latin typeface="Gill Sans"/>
                <a:cs typeface="Gill Sans"/>
              </a:endParaRPr>
            </a:p>
          </p:txBody>
        </p:sp>
        <p:sp>
          <p:nvSpPr>
            <p:cNvPr id="38" name="Rectangle 37"/>
            <p:cNvSpPr/>
            <p:nvPr/>
          </p:nvSpPr>
          <p:spPr>
            <a:xfrm>
              <a:off x="2746375" y="1480176"/>
              <a:ext cx="2762250"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grpSp>
      <p:grpSp>
        <p:nvGrpSpPr>
          <p:cNvPr id="39" name="Group 38"/>
          <p:cNvGrpSpPr/>
          <p:nvPr userDrawn="1"/>
        </p:nvGrpSpPr>
        <p:grpSpPr>
          <a:xfrm>
            <a:off x="7481457" y="1480181"/>
            <a:ext cx="4037443" cy="1373065"/>
            <a:chOff x="5556249" y="1480176"/>
            <a:chExt cx="3082926" cy="1373065"/>
          </a:xfrm>
        </p:grpSpPr>
        <p:sp>
          <p:nvSpPr>
            <p:cNvPr id="40" name="Rectangle 39"/>
            <p:cNvSpPr/>
            <p:nvPr/>
          </p:nvSpPr>
          <p:spPr>
            <a:xfrm>
              <a:off x="5556250" y="1480176"/>
              <a:ext cx="308292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latin typeface="Gill Sans"/>
                <a:cs typeface="Gill Sans"/>
              </a:endParaRPr>
            </a:p>
          </p:txBody>
        </p:sp>
        <p:sp>
          <p:nvSpPr>
            <p:cNvPr id="41" name="Rectangle 40"/>
            <p:cNvSpPr/>
            <p:nvPr/>
          </p:nvSpPr>
          <p:spPr>
            <a:xfrm>
              <a:off x="5556249" y="1480176"/>
              <a:ext cx="3082925"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grpSp>
      <p:grpSp>
        <p:nvGrpSpPr>
          <p:cNvPr id="42" name="Group 41"/>
          <p:cNvGrpSpPr/>
          <p:nvPr userDrawn="1"/>
        </p:nvGrpSpPr>
        <p:grpSpPr>
          <a:xfrm>
            <a:off x="4776973" y="2947958"/>
            <a:ext cx="6741928" cy="1373065"/>
            <a:chOff x="3556000" y="2913323"/>
            <a:chExt cx="5083175" cy="1373065"/>
          </a:xfrm>
        </p:grpSpPr>
        <p:sp>
          <p:nvSpPr>
            <p:cNvPr id="43" name="Rectangle 42"/>
            <p:cNvSpPr/>
            <p:nvPr/>
          </p:nvSpPr>
          <p:spPr>
            <a:xfrm>
              <a:off x="3556000" y="2913323"/>
              <a:ext cx="508317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latin typeface="Gill Sans"/>
                <a:cs typeface="Gill Sans"/>
              </a:endParaRPr>
            </a:p>
          </p:txBody>
        </p:sp>
        <p:sp>
          <p:nvSpPr>
            <p:cNvPr id="44" name="Rectangle 43"/>
            <p:cNvSpPr/>
            <p:nvPr/>
          </p:nvSpPr>
          <p:spPr>
            <a:xfrm>
              <a:off x="3556000" y="2913323"/>
              <a:ext cx="5083174"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2"/>
                </a:solidFill>
              </a:endParaRPr>
            </a:p>
          </p:txBody>
        </p:sp>
      </p:grpSp>
      <p:sp>
        <p:nvSpPr>
          <p:cNvPr id="24" name="Content Placeholder 5"/>
          <p:cNvSpPr>
            <a:spLocks noGrp="1"/>
          </p:cNvSpPr>
          <p:nvPr>
            <p:ph sz="quarter" idx="14" hasCustomPrompt="1"/>
          </p:nvPr>
        </p:nvSpPr>
        <p:spPr>
          <a:xfrm>
            <a:off x="609603" y="1597259"/>
            <a:ext cx="2931005"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25" name="Content Placeholder 5"/>
          <p:cNvSpPr>
            <a:spLocks noGrp="1"/>
          </p:cNvSpPr>
          <p:nvPr>
            <p:ph sz="quarter" idx="15"/>
          </p:nvPr>
        </p:nvSpPr>
        <p:spPr>
          <a:xfrm>
            <a:off x="609603" y="2366905"/>
            <a:ext cx="2931007"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45" name="Content Placeholder 5"/>
          <p:cNvSpPr>
            <a:spLocks noGrp="1"/>
          </p:cNvSpPr>
          <p:nvPr>
            <p:ph sz="quarter" idx="21" hasCustomPrompt="1"/>
          </p:nvPr>
        </p:nvSpPr>
        <p:spPr>
          <a:xfrm>
            <a:off x="3661835" y="1597259"/>
            <a:ext cx="3683000"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46" name="Content Placeholder 5"/>
          <p:cNvSpPr>
            <a:spLocks noGrp="1"/>
          </p:cNvSpPr>
          <p:nvPr>
            <p:ph sz="quarter" idx="22"/>
          </p:nvPr>
        </p:nvSpPr>
        <p:spPr>
          <a:xfrm>
            <a:off x="3661837" y="2366905"/>
            <a:ext cx="3683001"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47" name="Content Placeholder 5"/>
          <p:cNvSpPr>
            <a:spLocks noGrp="1"/>
          </p:cNvSpPr>
          <p:nvPr>
            <p:ph sz="quarter" idx="23" hasCustomPrompt="1"/>
          </p:nvPr>
        </p:nvSpPr>
        <p:spPr>
          <a:xfrm>
            <a:off x="7481457" y="1597259"/>
            <a:ext cx="4037440"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48" name="Content Placeholder 5"/>
          <p:cNvSpPr>
            <a:spLocks noGrp="1"/>
          </p:cNvSpPr>
          <p:nvPr>
            <p:ph sz="quarter" idx="24"/>
          </p:nvPr>
        </p:nvSpPr>
        <p:spPr>
          <a:xfrm>
            <a:off x="7481460" y="2366905"/>
            <a:ext cx="4037441"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49" name="Content Placeholder 5"/>
          <p:cNvSpPr>
            <a:spLocks noGrp="1"/>
          </p:cNvSpPr>
          <p:nvPr>
            <p:ph sz="quarter" idx="25" hasCustomPrompt="1"/>
          </p:nvPr>
        </p:nvSpPr>
        <p:spPr>
          <a:xfrm>
            <a:off x="4776977" y="3045167"/>
            <a:ext cx="6741923"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50" name="Content Placeholder 5"/>
          <p:cNvSpPr>
            <a:spLocks noGrp="1"/>
          </p:cNvSpPr>
          <p:nvPr>
            <p:ph sz="quarter" idx="26"/>
          </p:nvPr>
        </p:nvSpPr>
        <p:spPr>
          <a:xfrm>
            <a:off x="4776973" y="3814811"/>
            <a:ext cx="6741928"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51" name="Content Placeholder 5"/>
          <p:cNvSpPr>
            <a:spLocks noGrp="1"/>
          </p:cNvSpPr>
          <p:nvPr>
            <p:ph sz="quarter" idx="27" hasCustomPrompt="1"/>
          </p:nvPr>
        </p:nvSpPr>
        <p:spPr>
          <a:xfrm>
            <a:off x="609600" y="3045167"/>
            <a:ext cx="4047064"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52" name="Content Placeholder 5"/>
          <p:cNvSpPr>
            <a:spLocks noGrp="1"/>
          </p:cNvSpPr>
          <p:nvPr>
            <p:ph sz="quarter" idx="28"/>
          </p:nvPr>
        </p:nvSpPr>
        <p:spPr>
          <a:xfrm>
            <a:off x="609602" y="3814811"/>
            <a:ext cx="4047065"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
        <p:nvSpPr>
          <p:cNvPr id="53" name="Content Placeholder 5"/>
          <p:cNvSpPr>
            <a:spLocks noGrp="1"/>
          </p:cNvSpPr>
          <p:nvPr>
            <p:ph sz="quarter" idx="29" hasCustomPrompt="1"/>
          </p:nvPr>
        </p:nvSpPr>
        <p:spPr>
          <a:xfrm>
            <a:off x="609601" y="4514282"/>
            <a:ext cx="10909296" cy="769641"/>
          </a:xfrm>
        </p:spPr>
        <p:txBody>
          <a:bodyPr anchor="b">
            <a:no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4000" b="1">
                <a:solidFill>
                  <a:schemeClr val="bg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a:t>
            </a:r>
          </a:p>
        </p:txBody>
      </p:sp>
      <p:sp>
        <p:nvSpPr>
          <p:cNvPr id="54" name="Content Placeholder 5"/>
          <p:cNvSpPr>
            <a:spLocks noGrp="1"/>
          </p:cNvSpPr>
          <p:nvPr>
            <p:ph sz="quarter" idx="30"/>
          </p:nvPr>
        </p:nvSpPr>
        <p:spPr>
          <a:xfrm>
            <a:off x="609597" y="5283923"/>
            <a:ext cx="10909307" cy="430919"/>
          </a:xfrm>
        </p:spPr>
        <p:txBody>
          <a:bodyPr>
            <a:normAutofit/>
          </a:bodyPr>
          <a:lstStyle>
            <a:lvl1pPr marL="0" marR="0" indent="0" algn="ctr" defTabSz="457189" rtl="0" eaLnBrk="1" fontAlgn="auto" latinLnBrk="0" hangingPunct="1">
              <a:lnSpc>
                <a:spcPct val="100000"/>
              </a:lnSpc>
              <a:spcBef>
                <a:spcPct val="20000"/>
              </a:spcBef>
              <a:spcAft>
                <a:spcPts val="0"/>
              </a:spcAft>
              <a:buClr>
                <a:schemeClr val="tx1"/>
              </a:buClr>
              <a:buSzTx/>
              <a:buFont typeface="Arial"/>
              <a:buNone/>
              <a:tabLst/>
              <a:defRPr sz="2400" b="0">
                <a:solidFill>
                  <a:schemeClr val="bg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a:t>
            </a:r>
          </a:p>
        </p:txBody>
      </p:sp>
    </p:spTree>
    <p:extLst>
      <p:ext uri="{BB962C8B-B14F-4D97-AF65-F5344CB8AC3E}">
        <p14:creationId xmlns:p14="http://schemas.microsoft.com/office/powerpoint/2010/main" val="2655586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8"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9" name="Group 8"/>
          <p:cNvGrpSpPr/>
          <p:nvPr userDrawn="1"/>
        </p:nvGrpSpPr>
        <p:grpSpPr>
          <a:xfrm>
            <a:off x="-6771" y="945083"/>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3987902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7" name="Oval 6"/>
          <p:cNvSpPr/>
          <p:nvPr/>
        </p:nvSpPr>
        <p:spPr>
          <a:xfrm>
            <a:off x="1529006" y="1595941"/>
            <a:ext cx="6306639" cy="47299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a:cs typeface="Calibri"/>
            </a:endParaRPr>
          </a:p>
        </p:txBody>
      </p:sp>
      <p:sp>
        <p:nvSpPr>
          <p:cNvPr id="9" name="Oval 8"/>
          <p:cNvSpPr/>
          <p:nvPr/>
        </p:nvSpPr>
        <p:spPr>
          <a:xfrm>
            <a:off x="4553328" y="1582070"/>
            <a:ext cx="6306639" cy="4729982"/>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a:cs typeface="Calibri"/>
            </a:endParaRPr>
          </a:p>
        </p:txBody>
      </p:sp>
      <p:sp>
        <p:nvSpPr>
          <p:cNvPr id="2" name="Title 1"/>
          <p:cNvSpPr>
            <a:spLocks noGrp="1"/>
          </p:cNvSpPr>
          <p:nvPr>
            <p:ph type="title" hasCustomPrompt="1"/>
          </p:nvPr>
        </p:nvSpPr>
        <p:spPr>
          <a:xfrm>
            <a:off x="1768359" y="3453267"/>
            <a:ext cx="2596680" cy="869672"/>
          </a:xfrm>
          <a:prstGeom prst="rect">
            <a:avLst/>
          </a:prstGeom>
        </p:spPr>
        <p:txBody>
          <a:bodyPr anchor="ctr">
            <a:noAutofit/>
          </a:bodyPr>
          <a:lstStyle>
            <a:lvl1pPr algn="ctr">
              <a:defRPr sz="1800" b="0">
                <a:solidFill>
                  <a:schemeClr val="bg1"/>
                </a:solidFill>
              </a:defRPr>
            </a:lvl1pPr>
          </a:lstStyle>
          <a:p>
            <a:r>
              <a:rPr lang="en-US"/>
              <a:t>CLICK TO EDIT MASTER TITLE STYLE</a:t>
            </a:r>
          </a:p>
        </p:txBody>
      </p:sp>
      <p:grpSp>
        <p:nvGrpSpPr>
          <p:cNvPr id="16" name="Group 15"/>
          <p:cNvGrpSpPr/>
          <p:nvPr userDrawn="1"/>
        </p:nvGrpSpPr>
        <p:grpSpPr>
          <a:xfrm>
            <a:off x="-6770" y="945086"/>
            <a:ext cx="11589172" cy="63343"/>
            <a:chOff x="685800" y="1794746"/>
            <a:chExt cx="7772400" cy="179475"/>
          </a:xfrm>
        </p:grpSpPr>
        <p:sp>
          <p:nvSpPr>
            <p:cNvPr id="17" name="Rectangle 16"/>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Rectangle 18"/>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23" name="Text Placeholder 22"/>
          <p:cNvSpPr>
            <a:spLocks noGrp="1"/>
          </p:cNvSpPr>
          <p:nvPr>
            <p:ph type="body" sz="quarter" idx="13"/>
          </p:nvPr>
        </p:nvSpPr>
        <p:spPr>
          <a:xfrm>
            <a:off x="413539" y="1"/>
            <a:ext cx="10648951" cy="944563"/>
          </a:xfrm>
        </p:spPr>
        <p:txBody>
          <a:bodyPr anchor="ctr">
            <a:normAutofit/>
          </a:bodyPr>
          <a:lstStyle>
            <a:lvl1pPr marL="0" indent="0">
              <a:buNone/>
              <a:defRPr sz="360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26" name="Text Placeholder 25"/>
          <p:cNvSpPr>
            <a:spLocks noGrp="1"/>
          </p:cNvSpPr>
          <p:nvPr>
            <p:ph type="body" sz="quarter" idx="14" hasCustomPrompt="1"/>
          </p:nvPr>
        </p:nvSpPr>
        <p:spPr>
          <a:xfrm>
            <a:off x="4881973" y="3452813"/>
            <a:ext cx="2624667" cy="869950"/>
          </a:xfrm>
        </p:spPr>
        <p:txBody>
          <a:bodyPr anchor="ctr">
            <a:noAutofit/>
          </a:bodyPr>
          <a:lstStyle>
            <a:lvl1pPr marL="0" indent="0" algn="ctr">
              <a:buNone/>
              <a:defRPr sz="1800">
                <a:solidFill>
                  <a:schemeClr val="bg1"/>
                </a:solidFill>
              </a:defRPr>
            </a:lvl1pPr>
          </a:lstStyle>
          <a:p>
            <a:pPr lvl="0"/>
            <a:r>
              <a:rPr lang="en-US"/>
              <a:t>CLICK TO EDIT MASTER TEXT STYLE</a:t>
            </a:r>
          </a:p>
        </p:txBody>
      </p:sp>
      <p:sp>
        <p:nvSpPr>
          <p:cNvPr id="28" name="Text Placeholder 27"/>
          <p:cNvSpPr>
            <a:spLocks noGrp="1"/>
          </p:cNvSpPr>
          <p:nvPr>
            <p:ph type="body" sz="quarter" idx="15" hasCustomPrompt="1"/>
          </p:nvPr>
        </p:nvSpPr>
        <p:spPr>
          <a:xfrm>
            <a:off x="8004293" y="3452813"/>
            <a:ext cx="2624667" cy="869950"/>
          </a:xfrm>
        </p:spPr>
        <p:txBody>
          <a:bodyPr anchor="ctr">
            <a:noAutofit/>
          </a:bodyPr>
          <a:lstStyle>
            <a:lvl1pPr marL="0" indent="0" algn="ctr">
              <a:buNone/>
              <a:defRPr sz="18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a:t>
            </a:r>
          </a:p>
        </p:txBody>
      </p:sp>
    </p:spTree>
    <p:extLst>
      <p:ext uri="{BB962C8B-B14F-4D97-AF65-F5344CB8AC3E}">
        <p14:creationId xmlns:p14="http://schemas.microsoft.com/office/powerpoint/2010/main" val="1294630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p:cNvSpPr/>
          <p:nvPr userDrawn="1"/>
        </p:nvSpPr>
        <p:spPr>
          <a:xfrm>
            <a:off x="319855" y="6110112"/>
            <a:ext cx="2972740" cy="520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Picture Placeholder 2"/>
          <p:cNvSpPr>
            <a:spLocks noGrp="1"/>
          </p:cNvSpPr>
          <p:nvPr>
            <p:ph type="pic" idx="1"/>
          </p:nvPr>
        </p:nvSpPr>
        <p:spPr>
          <a:xfrm>
            <a:off x="-33867" y="5"/>
            <a:ext cx="12248445" cy="5581101"/>
          </a:xfrm>
          <a:ln>
            <a:noFill/>
          </a:ln>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9" name="Rectangle 8"/>
          <p:cNvSpPr/>
          <p:nvPr userDrawn="1"/>
        </p:nvSpPr>
        <p:spPr>
          <a:xfrm>
            <a:off x="-56445" y="5644444"/>
            <a:ext cx="12323704" cy="122209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 Placeholder 3"/>
          <p:cNvSpPr>
            <a:spLocks noGrp="1"/>
          </p:cNvSpPr>
          <p:nvPr>
            <p:ph type="body" sz="half" idx="2"/>
          </p:nvPr>
        </p:nvSpPr>
        <p:spPr>
          <a:xfrm>
            <a:off x="621125" y="5961491"/>
            <a:ext cx="7751467" cy="607691"/>
          </a:xfrm>
        </p:spPr>
        <p:txBody>
          <a:bodyPr anchor="ctr">
            <a:normAutofit/>
          </a:bodyPr>
          <a:lstStyle>
            <a:lvl1pPr marL="0" indent="0">
              <a:buNone/>
              <a:defRPr sz="18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12" name="Group 11"/>
          <p:cNvGrpSpPr/>
          <p:nvPr userDrawn="1"/>
        </p:nvGrpSpPr>
        <p:grpSpPr>
          <a:xfrm>
            <a:off x="-56444" y="5581106"/>
            <a:ext cx="12271023"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521537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Rectangle 9"/>
          <p:cNvSpPr/>
          <p:nvPr userDrawn="1"/>
        </p:nvSpPr>
        <p:spPr>
          <a:xfrm>
            <a:off x="319855" y="6110112"/>
            <a:ext cx="2972740" cy="520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Picture Placeholder 2"/>
          <p:cNvSpPr>
            <a:spLocks noGrp="1"/>
          </p:cNvSpPr>
          <p:nvPr>
            <p:ph type="pic" idx="1"/>
          </p:nvPr>
        </p:nvSpPr>
        <p:spPr>
          <a:xfrm>
            <a:off x="-19756" y="5"/>
            <a:ext cx="12248445" cy="5581101"/>
          </a:xfrm>
          <a:ln>
            <a:noFill/>
          </a:ln>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621125" y="5961491"/>
            <a:ext cx="7751467" cy="607691"/>
          </a:xfrm>
        </p:spPr>
        <p:txBody>
          <a:bodyPr anchor="ctr">
            <a:normAutofit/>
          </a:bodyPr>
          <a:lstStyle>
            <a:lvl1pPr marL="0" indent="0">
              <a:buNone/>
              <a:defRPr sz="1800">
                <a:solidFill>
                  <a:schemeClr val="accent6"/>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grpSp>
        <p:nvGrpSpPr>
          <p:cNvPr id="21" name="Group 20"/>
          <p:cNvGrpSpPr/>
          <p:nvPr userDrawn="1"/>
        </p:nvGrpSpPr>
        <p:grpSpPr>
          <a:xfrm>
            <a:off x="-56444" y="5581106"/>
            <a:ext cx="12271023"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40616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11" name="Picture 10" descr="upennwatermark.pdf"/>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265851" y="182006"/>
            <a:ext cx="4582160" cy="3855720"/>
          </a:xfrm>
          <a:prstGeom prst="rect">
            <a:avLst/>
          </a:prstGeom>
        </p:spPr>
      </p:pic>
      <p:sp>
        <p:nvSpPr>
          <p:cNvPr id="16" name="Picture Placeholder 2"/>
          <p:cNvSpPr>
            <a:spLocks noGrp="1"/>
          </p:cNvSpPr>
          <p:nvPr>
            <p:ph type="pic" idx="13"/>
          </p:nvPr>
        </p:nvSpPr>
        <p:spPr>
          <a:xfrm>
            <a:off x="6415852" y="1422226"/>
            <a:ext cx="5166549" cy="470393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3" name="Text Placeholder 2"/>
          <p:cNvSpPr>
            <a:spLocks noGrp="1"/>
          </p:cNvSpPr>
          <p:nvPr>
            <p:ph type="body" idx="1"/>
          </p:nvPr>
        </p:nvSpPr>
        <p:spPr>
          <a:xfrm>
            <a:off x="609600" y="1422225"/>
            <a:ext cx="5386917" cy="639762"/>
          </a:xfrm>
        </p:spPr>
        <p:txBody>
          <a:bodyPr anchor="b"/>
          <a:lstStyle>
            <a:lvl1pPr marL="0" indent="0">
              <a:buNone/>
              <a:defRPr sz="2400" b="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28464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73202"/>
            <a:ext cx="5384800"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2"/>
            <a:ext cx="5384800" cy="465296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0"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1" name="Group 10"/>
          <p:cNvGrpSpPr/>
          <p:nvPr userDrawn="1"/>
        </p:nvGrpSpPr>
        <p:grpSpPr>
          <a:xfrm>
            <a:off x="-6771" y="945083"/>
            <a:ext cx="11589172" cy="63343"/>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3279113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23990"/>
            <a:ext cx="5386917" cy="639762"/>
          </a:xfrm>
        </p:spPr>
        <p:txBody>
          <a:bodyPr anchor="b"/>
          <a:lstStyle>
            <a:lvl1pPr marL="0" indent="0">
              <a:buNone/>
              <a:defRPr sz="2400" b="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1987"/>
            <a:ext cx="5386917" cy="406417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422225"/>
            <a:ext cx="5389033" cy="639762"/>
          </a:xfrm>
        </p:spPr>
        <p:txBody>
          <a:bodyPr anchor="b"/>
          <a:lstStyle>
            <a:lvl1pPr marL="0" indent="0">
              <a:buNone/>
              <a:defRPr sz="2400" b="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061987"/>
            <a:ext cx="5389033" cy="406417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737600" y="6265337"/>
            <a:ext cx="2844800" cy="365125"/>
          </a:xfrm>
        </p:spPr>
        <p:txBody>
          <a:bodyPr/>
          <a:lstStyle>
            <a:lvl1pPr>
              <a:defRPr>
                <a:solidFill>
                  <a:schemeClr val="accent5"/>
                </a:solidFill>
              </a:defRPr>
            </a:lvl1pPr>
          </a:lstStyle>
          <a:p>
            <a:fld id="{8A758EFE-665F-4341-B5B8-2DAEADA52F6C}" type="slidenum">
              <a:rPr lang="en-US" smtClean="0"/>
              <a:pPr/>
              <a:t>‹#›</a:t>
            </a:fld>
            <a:endParaRPr lang="en-US"/>
          </a:p>
        </p:txBody>
      </p:sp>
      <p:sp>
        <p:nvSpPr>
          <p:cNvPr id="12" name="Title 1"/>
          <p:cNvSpPr>
            <a:spLocks noGrp="1"/>
          </p:cNvSpPr>
          <p:nvPr>
            <p:ph type="title"/>
          </p:nvPr>
        </p:nvSpPr>
        <p:spPr>
          <a:xfrm>
            <a:off x="413536" y="20647"/>
            <a:ext cx="10972800" cy="924806"/>
          </a:xfrm>
          <a:prstGeom prst="rect">
            <a:avLst/>
          </a:prstGeom>
        </p:spPr>
        <p:txBody>
          <a:bodyPr>
            <a:normAutofit/>
          </a:bodyPr>
          <a:lstStyle>
            <a:lvl1pPr>
              <a:defRPr sz="3600"/>
            </a:lvl1pPr>
          </a:lstStyle>
          <a:p>
            <a:r>
              <a:rPr lang="en-US"/>
              <a:t>Click to edit Master title style</a:t>
            </a:r>
          </a:p>
        </p:txBody>
      </p:sp>
      <p:grpSp>
        <p:nvGrpSpPr>
          <p:cNvPr id="13" name="Group 12"/>
          <p:cNvGrpSpPr/>
          <p:nvPr userDrawn="1"/>
        </p:nvGrpSpPr>
        <p:grpSpPr>
          <a:xfrm>
            <a:off x="-6770" y="945086"/>
            <a:ext cx="11589172" cy="63343"/>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96053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21" Type="http://schemas.openxmlformats.org/officeDocument/2006/relationships/slideLayout" Target="../slideLayouts/slideLayout38.xml"/><Relationship Id="rId34" Type="http://schemas.openxmlformats.org/officeDocument/2006/relationships/tags" Target="../tags/tag3.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image" Target="../media/image7.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image" Target="../media/image1.emf"/><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oleObject" Target="../embeddings/oleObject2.bin"/><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image" Target="../media/image7.png"/><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image" Target="../media/image1.emf"/><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oleObject" Target="../embeddings/oleObject3.bin"/><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BBA57E-851A-4D4D-B1C8-13289708F430}"/>
              </a:ext>
            </a:extLst>
          </p:cNvPr>
          <p:cNvGraphicFramePr>
            <a:graphicFrameLocks noChangeAspect="1"/>
          </p:cNvGraphicFramePr>
          <p:nvPr userDrawn="1">
            <p:custDataLst>
              <p:tags r:id="rId19"/>
            </p:custDataLst>
            <p:extLst>
              <p:ext uri="{D42A27DB-BD31-4B8C-83A1-F6EECF244321}">
                <p14:modId xmlns:p14="http://schemas.microsoft.com/office/powerpoint/2010/main" val="1812563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59" imgH="358" progId="TCLayout.ActiveDocument.1">
                  <p:embed/>
                </p:oleObj>
              </mc:Choice>
              <mc:Fallback>
                <p:oleObj name="think-cell Slide" r:id="rId20" imgW="359" imgH="358" progId="TCLayout.ActiveDocument.1">
                  <p:embed/>
                  <p:pic>
                    <p:nvPicPr>
                      <p:cNvPr id="4" name="Object 3" hidden="1">
                        <a:extLst>
                          <a:ext uri="{FF2B5EF4-FFF2-40B4-BE49-F238E27FC236}">
                            <a16:creationId xmlns:a16="http://schemas.microsoft.com/office/drawing/2014/main" id="{EEBBA57E-851A-4D4D-B1C8-13289708F430}"/>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3" name="Text Placeholder 2"/>
          <p:cNvSpPr>
            <a:spLocks noGrp="1"/>
          </p:cNvSpPr>
          <p:nvPr>
            <p:ph type="body" idx="1"/>
          </p:nvPr>
        </p:nvSpPr>
        <p:spPr>
          <a:xfrm>
            <a:off x="573952" y="137294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latin typeface="Gill Sans"/>
                <a:cs typeface="Gill Sans"/>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fld id="{8A758EFE-665F-4341-B5B8-2DAEADA52F6C}" type="slidenum">
              <a:rPr lang="en-US" smtClean="0"/>
              <a:pPr/>
              <a:t>‹#›</a:t>
            </a:fld>
            <a:endParaRPr lang="en-US"/>
          </a:p>
        </p:txBody>
      </p:sp>
      <p:pic>
        <p:nvPicPr>
          <p:cNvPr id="9" name="Picture 8" descr="1-line-bluetext-colorshield.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09601" y="6265337"/>
            <a:ext cx="2412123" cy="347345"/>
          </a:xfrm>
          <a:prstGeom prst="rect">
            <a:avLst/>
          </a:prstGeom>
        </p:spPr>
      </p:pic>
      <p:sp>
        <p:nvSpPr>
          <p:cNvPr id="20" name="Title Placeholder 1"/>
          <p:cNvSpPr>
            <a:spLocks noGrp="1"/>
          </p:cNvSpPr>
          <p:nvPr>
            <p:ph type="title"/>
          </p:nvPr>
        </p:nvSpPr>
        <p:spPr>
          <a:xfrm>
            <a:off x="431360" y="-25452"/>
            <a:ext cx="10972800" cy="97053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8855640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hdr="0" ftr="0" dt="0"/>
  <p:txStyles>
    <p:titleStyle>
      <a:lvl1pPr algn="l" defTabSz="457189" rtl="0" eaLnBrk="1" latinLnBrk="0" hangingPunct="1">
        <a:spcBef>
          <a:spcPct val="0"/>
        </a:spcBef>
        <a:buNone/>
        <a:defRPr sz="3600" kern="1200">
          <a:solidFill>
            <a:srgbClr val="95001A"/>
          </a:solidFill>
          <a:latin typeface="Gill Sans"/>
          <a:ea typeface="+mj-ea"/>
          <a:cs typeface="Gill Sans"/>
        </a:defRPr>
      </a:lvl1pPr>
    </p:titleStyle>
    <p:bodyStyle>
      <a:lvl1pPr marL="342891" indent="-342891" algn="l" defTabSz="457189"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32" indent="-285744" algn="l" defTabSz="457189"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2971" indent="-228594" algn="l" defTabSz="457189"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160" indent="-228594" algn="l" defTabSz="457189"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349" indent="-228594" algn="l" defTabSz="457189"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7BE224E-91EB-4369-BB10-45E1F11E2065}"/>
              </a:ext>
            </a:extLst>
          </p:cNvPr>
          <p:cNvGraphicFramePr>
            <a:graphicFrameLocks noChangeAspect="1"/>
          </p:cNvGraphicFramePr>
          <p:nvPr userDrawn="1">
            <p:custDataLst>
              <p:tags r:id="rId34"/>
            </p:custDataLst>
            <p:extLst>
              <p:ext uri="{D42A27DB-BD31-4B8C-83A1-F6EECF244321}">
                <p14:modId xmlns:p14="http://schemas.microsoft.com/office/powerpoint/2010/main" val="3094118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59" imgH="358" progId="TCLayout.ActiveDocument.1">
                  <p:embed/>
                </p:oleObj>
              </mc:Choice>
              <mc:Fallback>
                <p:oleObj name="think-cell Slide" r:id="rId35" imgW="359" imgH="358" progId="TCLayout.ActiveDocument.1">
                  <p:embed/>
                  <p:pic>
                    <p:nvPicPr>
                      <p:cNvPr id="4" name="Object 3" hidden="1">
                        <a:extLst>
                          <a:ext uri="{FF2B5EF4-FFF2-40B4-BE49-F238E27FC236}">
                            <a16:creationId xmlns:a16="http://schemas.microsoft.com/office/drawing/2014/main" id="{17BE224E-91EB-4369-BB10-45E1F11E2065}"/>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pic>
        <p:nvPicPr>
          <p:cNvPr id="7" name="Picture 6" descr="1-line-bluetext-colorshield.png"/>
          <p:cNvPicPr>
            <a:picLocks/>
          </p:cNvPicPr>
          <p:nvPr userDrawn="1"/>
        </p:nvPicPr>
        <p:blipFill>
          <a:blip r:embed="rId37" cstate="print">
            <a:extLst>
              <a:ext uri="{28A0092B-C50C-407E-A947-70E740481C1C}">
                <a14:useLocalDpi xmlns:a14="http://schemas.microsoft.com/office/drawing/2010/main" val="0"/>
              </a:ext>
            </a:extLst>
          </a:blip>
          <a:stretch>
            <a:fillRect/>
          </a:stretch>
        </p:blipFill>
        <p:spPr>
          <a:xfrm>
            <a:off x="609600" y="6265337"/>
            <a:ext cx="2412123" cy="463296"/>
          </a:xfrm>
          <a:prstGeom prst="rect">
            <a:avLst/>
          </a:prstGeom>
        </p:spPr>
      </p:pic>
      <p:sp>
        <p:nvSpPr>
          <p:cNvPr id="3" name="Text Placeholder 2"/>
          <p:cNvSpPr>
            <a:spLocks noGrp="1"/>
          </p:cNvSpPr>
          <p:nvPr>
            <p:ph type="body" idx="1"/>
          </p:nvPr>
        </p:nvSpPr>
        <p:spPr>
          <a:xfrm>
            <a:off x="573952" y="137294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Gill Sans"/>
                <a:cs typeface="Gill Sans"/>
              </a:defRPr>
            </a:lvl1pPr>
          </a:lstStyle>
          <a:p>
            <a:pPr defTabSz="609585"/>
            <a:endParaRPr lang="en-US">
              <a:solidFill>
                <a:srgbClr val="00144D">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Gill Sans"/>
                <a:cs typeface="Gill Sans"/>
              </a:defRPr>
            </a:lvl1pPr>
          </a:lstStyle>
          <a:p>
            <a:pPr defTabSz="609585"/>
            <a:fld id="{8A758EFE-665F-4341-B5B8-2DAEADA52F6C}" type="slidenum">
              <a:rPr lang="en-US" smtClean="0">
                <a:solidFill>
                  <a:srgbClr val="00144D">
                    <a:tint val="75000"/>
                  </a:srgbClr>
                </a:solidFill>
              </a:rPr>
              <a:pPr defTabSz="609585"/>
              <a:t>‹#›</a:t>
            </a:fld>
            <a:endParaRPr lang="en-US">
              <a:solidFill>
                <a:srgbClr val="00144D">
                  <a:tint val="75000"/>
                </a:srgbClr>
              </a:solidFill>
            </a:endParaRPr>
          </a:p>
        </p:txBody>
      </p:sp>
      <p:sp>
        <p:nvSpPr>
          <p:cNvPr id="20" name="Title Placeholder 1"/>
          <p:cNvSpPr>
            <a:spLocks noGrp="1"/>
          </p:cNvSpPr>
          <p:nvPr>
            <p:ph type="title"/>
          </p:nvPr>
        </p:nvSpPr>
        <p:spPr>
          <a:xfrm>
            <a:off x="431360" y="-25452"/>
            <a:ext cx="10972800" cy="97053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8905421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Lst>
  <p:hf hdr="0" ftr="0" dt="0"/>
  <p:txStyles>
    <p:titleStyle>
      <a:lvl1pPr algn="l" defTabSz="609585" rtl="0" eaLnBrk="1" latinLnBrk="0" hangingPunct="1">
        <a:spcBef>
          <a:spcPct val="0"/>
        </a:spcBef>
        <a:buNone/>
        <a:defRPr sz="4800" kern="1200">
          <a:solidFill>
            <a:srgbClr val="95001A"/>
          </a:solidFill>
          <a:latin typeface="Gill Sans"/>
          <a:ea typeface="+mj-ea"/>
          <a:cs typeface="Gill Sans"/>
        </a:defRPr>
      </a:lvl1pPr>
    </p:titleStyle>
    <p:bodyStyle>
      <a:lvl1pPr marL="457189" indent="-457189" algn="l" defTabSz="609585" rtl="0" eaLnBrk="1" latinLnBrk="0" hangingPunct="1">
        <a:spcBef>
          <a:spcPct val="20000"/>
        </a:spcBef>
        <a:buClr>
          <a:schemeClr val="tx1"/>
        </a:buClr>
        <a:buFont typeface="Arial"/>
        <a:buChar char="•"/>
        <a:defRPr sz="3733" kern="1200">
          <a:solidFill>
            <a:schemeClr val="accent6"/>
          </a:solidFill>
          <a:latin typeface="Gill Sans"/>
          <a:ea typeface="+mn-ea"/>
          <a:cs typeface="Gill Sans"/>
        </a:defRPr>
      </a:lvl1pPr>
      <a:lvl2pPr marL="990575" indent="-380990" algn="l" defTabSz="609585" rtl="0" eaLnBrk="1" latinLnBrk="0" hangingPunct="1">
        <a:spcBef>
          <a:spcPct val="20000"/>
        </a:spcBef>
        <a:buClr>
          <a:schemeClr val="tx1"/>
        </a:buClr>
        <a:buFont typeface="Arial"/>
        <a:buChar char="–"/>
        <a:defRPr sz="3200" kern="1200">
          <a:solidFill>
            <a:schemeClr val="accent6"/>
          </a:solidFill>
          <a:latin typeface="Gill Sans"/>
          <a:ea typeface="+mn-ea"/>
          <a:cs typeface="Gill Sans"/>
        </a:defRPr>
      </a:lvl2pPr>
      <a:lvl3pPr marL="1523962" indent="-304792" algn="l" defTabSz="609585" rtl="0" eaLnBrk="1" latinLnBrk="0" hangingPunct="1">
        <a:spcBef>
          <a:spcPct val="20000"/>
        </a:spcBef>
        <a:buClr>
          <a:schemeClr val="tx1"/>
        </a:buClr>
        <a:buFont typeface="Arial"/>
        <a:buChar char="•"/>
        <a:defRPr sz="2667" kern="1200">
          <a:solidFill>
            <a:schemeClr val="accent6"/>
          </a:solidFill>
          <a:latin typeface="Gill Sans"/>
          <a:ea typeface="+mn-ea"/>
          <a:cs typeface="Gill Sans"/>
        </a:defRPr>
      </a:lvl3pPr>
      <a:lvl4pPr marL="2133547" indent="-304792" algn="l" defTabSz="609585"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4pPr>
      <a:lvl5pPr marL="2743131" indent="-304792" algn="l" defTabSz="609585"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758922B-579C-4054-9BA3-051360308AEF}"/>
              </a:ext>
            </a:extLst>
          </p:cNvPr>
          <p:cNvGraphicFramePr>
            <a:graphicFrameLocks noChangeAspect="1"/>
          </p:cNvGraphicFramePr>
          <p:nvPr userDrawn="1">
            <p:custDataLst>
              <p:tags r:id="rId22"/>
            </p:custDataLst>
            <p:extLst>
              <p:ext uri="{D42A27DB-BD31-4B8C-83A1-F6EECF244321}">
                <p14:modId xmlns:p14="http://schemas.microsoft.com/office/powerpoint/2010/main" val="146878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59" imgH="358" progId="TCLayout.ActiveDocument.1">
                  <p:embed/>
                </p:oleObj>
              </mc:Choice>
              <mc:Fallback>
                <p:oleObj name="think-cell Slide" r:id="rId23" imgW="359" imgH="358" progId="TCLayout.ActiveDocument.1">
                  <p:embed/>
                  <p:pic>
                    <p:nvPicPr>
                      <p:cNvPr id="4" name="Object 3" hidden="1">
                        <a:extLst>
                          <a:ext uri="{FF2B5EF4-FFF2-40B4-BE49-F238E27FC236}">
                            <a16:creationId xmlns:a16="http://schemas.microsoft.com/office/drawing/2014/main" id="{3758922B-579C-4054-9BA3-051360308AEF}"/>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pic>
        <p:nvPicPr>
          <p:cNvPr id="7" name="Picture 6" descr="1-line-bluetext-colorshield.png"/>
          <p:cNvPicPr>
            <a:picLocks/>
          </p:cNvPicPr>
          <p:nvPr userDrawn="1"/>
        </p:nvPicPr>
        <p:blipFill>
          <a:blip r:embed="rId25" cstate="print">
            <a:extLst>
              <a:ext uri="{28A0092B-C50C-407E-A947-70E740481C1C}">
                <a14:useLocalDpi xmlns:a14="http://schemas.microsoft.com/office/drawing/2010/main" val="0"/>
              </a:ext>
            </a:extLst>
          </a:blip>
          <a:stretch>
            <a:fillRect/>
          </a:stretch>
        </p:blipFill>
        <p:spPr>
          <a:xfrm>
            <a:off x="609600" y="6265337"/>
            <a:ext cx="2412123" cy="463296"/>
          </a:xfrm>
          <a:prstGeom prst="rect">
            <a:avLst/>
          </a:prstGeom>
        </p:spPr>
      </p:pic>
      <p:sp>
        <p:nvSpPr>
          <p:cNvPr id="3" name="Text Placeholder 2"/>
          <p:cNvSpPr>
            <a:spLocks noGrp="1"/>
          </p:cNvSpPr>
          <p:nvPr>
            <p:ph type="body" idx="1"/>
          </p:nvPr>
        </p:nvSpPr>
        <p:spPr>
          <a:xfrm>
            <a:off x="573952" y="137294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Gill Sans"/>
                <a:cs typeface="Gill Sans"/>
              </a:defRPr>
            </a:lvl1pPr>
          </a:lstStyle>
          <a:p>
            <a:pPr defTabSz="609585"/>
            <a:endParaRPr lang="en-US">
              <a:solidFill>
                <a:srgbClr val="00144D">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Gill Sans"/>
                <a:cs typeface="Gill Sans"/>
              </a:defRPr>
            </a:lvl1pPr>
          </a:lstStyle>
          <a:p>
            <a:pPr defTabSz="609585"/>
            <a:fld id="{8A758EFE-665F-4341-B5B8-2DAEADA52F6C}" type="slidenum">
              <a:rPr lang="en-US" smtClean="0">
                <a:solidFill>
                  <a:srgbClr val="00144D">
                    <a:tint val="75000"/>
                  </a:srgbClr>
                </a:solidFill>
              </a:rPr>
              <a:pPr defTabSz="609585"/>
              <a:t>‹#›</a:t>
            </a:fld>
            <a:endParaRPr lang="en-US">
              <a:solidFill>
                <a:srgbClr val="00144D">
                  <a:tint val="75000"/>
                </a:srgbClr>
              </a:solidFill>
            </a:endParaRPr>
          </a:p>
        </p:txBody>
      </p:sp>
      <p:sp>
        <p:nvSpPr>
          <p:cNvPr id="20" name="Title Placeholder 1"/>
          <p:cNvSpPr>
            <a:spLocks noGrp="1"/>
          </p:cNvSpPr>
          <p:nvPr>
            <p:ph type="title"/>
          </p:nvPr>
        </p:nvSpPr>
        <p:spPr>
          <a:xfrm>
            <a:off x="431360" y="-25452"/>
            <a:ext cx="10972800" cy="97053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75974882"/>
      </p:ext>
    </p:extLst>
  </p:cSld>
  <p:clrMap bg1="lt1" tx1="dk1" bg2="lt2" tx2="dk2" accent1="accent1" accent2="accent2" accent3="accent3" accent4="accent4" accent5="accent5" accent6="accent6" hlink="hlink" folHlink="folHlink"/>
  <p:sldLayoutIdLst>
    <p:sldLayoutId id="2147483746"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Lst>
  <p:hf hdr="0" ftr="0" dt="0"/>
  <p:txStyles>
    <p:titleStyle>
      <a:lvl1pPr algn="l" defTabSz="609585" rtl="0" eaLnBrk="1" latinLnBrk="0" hangingPunct="1">
        <a:spcBef>
          <a:spcPct val="0"/>
        </a:spcBef>
        <a:buNone/>
        <a:defRPr sz="4800" kern="1200">
          <a:solidFill>
            <a:srgbClr val="95001A"/>
          </a:solidFill>
          <a:latin typeface="Gill Sans"/>
          <a:ea typeface="+mj-ea"/>
          <a:cs typeface="Gill Sans"/>
        </a:defRPr>
      </a:lvl1pPr>
    </p:titleStyle>
    <p:bodyStyle>
      <a:lvl1pPr marL="457189" indent="-457189" algn="l" defTabSz="609585" rtl="0" eaLnBrk="1" latinLnBrk="0" hangingPunct="1">
        <a:spcBef>
          <a:spcPct val="20000"/>
        </a:spcBef>
        <a:buClr>
          <a:schemeClr val="tx1"/>
        </a:buClr>
        <a:buFont typeface="Arial"/>
        <a:buChar char="•"/>
        <a:defRPr sz="3733" kern="1200">
          <a:solidFill>
            <a:schemeClr val="accent6"/>
          </a:solidFill>
          <a:latin typeface="Gill Sans"/>
          <a:ea typeface="+mn-ea"/>
          <a:cs typeface="Gill Sans"/>
        </a:defRPr>
      </a:lvl1pPr>
      <a:lvl2pPr marL="990575" indent="-380990" algn="l" defTabSz="609585" rtl="0" eaLnBrk="1" latinLnBrk="0" hangingPunct="1">
        <a:spcBef>
          <a:spcPct val="20000"/>
        </a:spcBef>
        <a:buClr>
          <a:schemeClr val="tx1"/>
        </a:buClr>
        <a:buFont typeface="Arial"/>
        <a:buChar char="–"/>
        <a:defRPr sz="3200" kern="1200">
          <a:solidFill>
            <a:schemeClr val="accent6"/>
          </a:solidFill>
          <a:latin typeface="Gill Sans"/>
          <a:ea typeface="+mn-ea"/>
          <a:cs typeface="Gill Sans"/>
        </a:defRPr>
      </a:lvl2pPr>
      <a:lvl3pPr marL="1523962" indent="-304792" algn="l" defTabSz="609585" rtl="0" eaLnBrk="1" latinLnBrk="0" hangingPunct="1">
        <a:spcBef>
          <a:spcPct val="20000"/>
        </a:spcBef>
        <a:buClr>
          <a:schemeClr val="tx1"/>
        </a:buClr>
        <a:buFont typeface="Arial"/>
        <a:buChar char="•"/>
        <a:defRPr sz="2667" kern="1200">
          <a:solidFill>
            <a:schemeClr val="accent6"/>
          </a:solidFill>
          <a:latin typeface="Gill Sans"/>
          <a:ea typeface="+mn-ea"/>
          <a:cs typeface="Gill Sans"/>
        </a:defRPr>
      </a:lvl3pPr>
      <a:lvl4pPr marL="2133547" indent="-304792" algn="l" defTabSz="609585"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4pPr>
      <a:lvl5pPr marL="2743131" indent="-304792" algn="l" defTabSz="609585"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5.xml"/><Relationship Id="rId7" Type="http://schemas.microsoft.com/office/2007/relationships/hdphoto" Target="../media/hdphoto2.wdp"/><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image" Target="../media/image30.png"/><Relationship Id="rId11" Type="http://schemas.openxmlformats.org/officeDocument/2006/relationships/image" Target="../media/image31.png"/><Relationship Id="rId5" Type="http://schemas.microsoft.com/office/2007/relationships/hdphoto" Target="../media/hdphoto1.wdp"/><Relationship Id="rId10" Type="http://schemas.openxmlformats.org/officeDocument/2006/relationships/chart" Target="../charts/chart4.xml"/><Relationship Id="rId4" Type="http://schemas.openxmlformats.org/officeDocument/2006/relationships/image" Target="../media/image29.png"/><Relationship Id="rId9"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comments" Target="../comments/commen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comments" Target="../comments/comment4.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chart" Target="../charts/chart12.xml"/><Relationship Id="rId4" Type="http://schemas.openxmlformats.org/officeDocument/2006/relationships/chart" Target="../charts/char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6.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chart" Target="../charts/char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7.xml"/><Relationship Id="rId1" Type="http://schemas.openxmlformats.org/officeDocument/2006/relationships/slideLayout" Target="../slideLayouts/slideLayout34.xml"/><Relationship Id="rId5" Type="http://schemas.openxmlformats.org/officeDocument/2006/relationships/image" Target="../media/image40.png"/><Relationship Id="rId4" Type="http://schemas.openxmlformats.org/officeDocument/2006/relationships/customXml" Target="../ink/ink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hyperlink" Target="https://tradingeconomics.com/commodity/natural-gas" TargetMode="External"/><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hyperlink" Target="https://gasprices.aaa.com/?state=P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2.xml"/><Relationship Id="rId1" Type="http://schemas.openxmlformats.org/officeDocument/2006/relationships/slideLayout" Target="../slideLayouts/slideLayout29.xml"/><Relationship Id="rId5" Type="http://schemas.openxmlformats.org/officeDocument/2006/relationships/chart" Target="../charts/chart18.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hyperlink" Target="https://www.eia.gov/tools/faqs/faq.php?id=427&amp;t=3"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comments" Target="../comments/comment1.xm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comments" Target="../comments/comment5.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comments" Target="../comments/comment2.xml"/><Relationship Id="rId5" Type="http://schemas.openxmlformats.org/officeDocument/2006/relationships/image" Target="../media/image15.png"/><Relationship Id="rId4" Type="http://schemas.openxmlformats.org/officeDocument/2006/relationships/hyperlink" Target="https://www.chemengonline.com/electrolyzer-technologies-green-hydrogen/"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comments" Target="../comments/comment6.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svg"/><Relationship Id="rId3" Type="http://schemas.openxmlformats.org/officeDocument/2006/relationships/notesSlide" Target="../notesSlides/notesSlide52.xml"/><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slideLayout" Target="../slideLayouts/slideLayout29.xml"/><Relationship Id="rId1" Type="http://schemas.openxmlformats.org/officeDocument/2006/relationships/tags" Target="../tags/tag6.xml"/><Relationship Id="rId6" Type="http://schemas.openxmlformats.org/officeDocument/2006/relationships/image" Target="../media/image76.png"/><Relationship Id="rId11" Type="http://schemas.openxmlformats.org/officeDocument/2006/relationships/image" Target="../media/image31.png"/><Relationship Id="rId5" Type="http://schemas.openxmlformats.org/officeDocument/2006/relationships/image" Target="../media/image1.emf"/><Relationship Id="rId10" Type="http://schemas.openxmlformats.org/officeDocument/2006/relationships/image" Target="../media/image80.png"/><Relationship Id="rId4" Type="http://schemas.openxmlformats.org/officeDocument/2006/relationships/oleObject" Target="../embeddings/oleObject5.bin"/><Relationship Id="rId9" Type="http://schemas.openxmlformats.org/officeDocument/2006/relationships/image" Target="../media/image79.png"/></Relationships>
</file>

<file path=ppt/slides/_rels/slide7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53.xml"/><Relationship Id="rId7" Type="http://schemas.openxmlformats.org/officeDocument/2006/relationships/chart" Target="../charts/chart20.xml"/><Relationship Id="rId2" Type="http://schemas.openxmlformats.org/officeDocument/2006/relationships/slideLayout" Target="../slideLayouts/slideLayout29.xml"/><Relationship Id="rId1" Type="http://schemas.openxmlformats.org/officeDocument/2006/relationships/tags" Target="../tags/tag7.xml"/><Relationship Id="rId6" Type="http://schemas.openxmlformats.org/officeDocument/2006/relationships/chart" Target="../charts/chart19.xml"/><Relationship Id="rId11" Type="http://schemas.openxmlformats.org/officeDocument/2006/relationships/image" Target="../media/image86.svg"/><Relationship Id="rId5" Type="http://schemas.openxmlformats.org/officeDocument/2006/relationships/image" Target="../media/image1.emf"/><Relationship Id="rId10" Type="http://schemas.openxmlformats.org/officeDocument/2006/relationships/image" Target="../media/image85.png"/><Relationship Id="rId4" Type="http://schemas.openxmlformats.org/officeDocument/2006/relationships/oleObject" Target="../embeddings/oleObject6.bin"/><Relationship Id="rId9" Type="http://schemas.openxmlformats.org/officeDocument/2006/relationships/image" Target="../media/image84.sv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hyperlink" Target="http://www.sgh2energy.com/"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Green Hydrogen Liquefaction by Large-Scale Reverse Brayton Refrigeration</a:t>
            </a:r>
          </a:p>
        </p:txBody>
      </p:sp>
      <p:sp>
        <p:nvSpPr>
          <p:cNvPr id="3" name="Subtitle 2"/>
          <p:cNvSpPr>
            <a:spLocks noGrp="1"/>
          </p:cNvSpPr>
          <p:nvPr>
            <p:ph type="subTitle" idx="1"/>
          </p:nvPr>
        </p:nvSpPr>
        <p:spPr/>
        <p:txBody>
          <a:bodyPr/>
          <a:lstStyle/>
          <a:p>
            <a:r>
              <a:rPr lang="en-US"/>
              <a:t>Evan Bean, Akash </a:t>
            </a:r>
            <a:r>
              <a:rPr lang="en-US" err="1"/>
              <a:t>Kumashi</a:t>
            </a:r>
            <a:r>
              <a:rPr lang="en-US"/>
              <a:t>, Guillermo Ribeiro-Vecino</a:t>
            </a:r>
          </a:p>
        </p:txBody>
      </p:sp>
    </p:spTree>
    <p:extLst>
      <p:ext uri="{BB962C8B-B14F-4D97-AF65-F5344CB8AC3E}">
        <p14:creationId xmlns:p14="http://schemas.microsoft.com/office/powerpoint/2010/main" val="590922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D03116-0333-4CB1-9F84-2F9250BEBF38}"/>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10</a:t>
            </a:fld>
            <a:endParaRPr lang="en-US">
              <a:solidFill>
                <a:srgbClr val="00144D"/>
              </a:solidFill>
            </a:endParaRPr>
          </a:p>
        </p:txBody>
      </p:sp>
      <p:sp>
        <p:nvSpPr>
          <p:cNvPr id="3" name="Title 2">
            <a:extLst>
              <a:ext uri="{FF2B5EF4-FFF2-40B4-BE49-F238E27FC236}">
                <a16:creationId xmlns:a16="http://schemas.microsoft.com/office/drawing/2014/main" id="{E1033BD8-AF92-4524-BF82-294A3FD46967}"/>
              </a:ext>
            </a:extLst>
          </p:cNvPr>
          <p:cNvSpPr>
            <a:spLocks noGrp="1"/>
          </p:cNvSpPr>
          <p:nvPr>
            <p:ph type="title"/>
          </p:nvPr>
        </p:nvSpPr>
        <p:spPr>
          <a:xfrm>
            <a:off x="413536" y="20647"/>
            <a:ext cx="11364928" cy="924807"/>
          </a:xfrm>
        </p:spPr>
        <p:txBody>
          <a:bodyPr>
            <a:noAutofit/>
          </a:bodyPr>
          <a:lstStyle/>
          <a:p>
            <a:r>
              <a:rPr lang="en-US" sz="3600"/>
              <a:t>Recent legislation mitigates the cost of green H</a:t>
            </a:r>
            <a:r>
              <a:rPr lang="en-US" sz="3600" baseline="-25000"/>
              <a:t>2</a:t>
            </a:r>
            <a:r>
              <a:rPr lang="en-US" sz="3600"/>
              <a:t> production</a:t>
            </a:r>
          </a:p>
        </p:txBody>
      </p:sp>
      <p:graphicFrame>
        <p:nvGraphicFramePr>
          <p:cNvPr id="5" name="Table 4">
            <a:extLst>
              <a:ext uri="{FF2B5EF4-FFF2-40B4-BE49-F238E27FC236}">
                <a16:creationId xmlns:a16="http://schemas.microsoft.com/office/drawing/2014/main" id="{131B5855-06EE-4ED0-BCD9-B061AE34C0B7}"/>
              </a:ext>
            </a:extLst>
          </p:cNvPr>
          <p:cNvGraphicFramePr>
            <a:graphicFrameLocks noGrp="1"/>
          </p:cNvGraphicFramePr>
          <p:nvPr>
            <p:extLst>
              <p:ext uri="{D42A27DB-BD31-4B8C-83A1-F6EECF244321}">
                <p14:modId xmlns:p14="http://schemas.microsoft.com/office/powerpoint/2010/main" val="4094720949"/>
              </p:ext>
            </p:extLst>
          </p:nvPr>
        </p:nvGraphicFramePr>
        <p:xfrm>
          <a:off x="670142" y="2709391"/>
          <a:ext cx="10716194" cy="1758571"/>
        </p:xfrm>
        <a:graphic>
          <a:graphicData uri="http://schemas.openxmlformats.org/drawingml/2006/table">
            <a:tbl>
              <a:tblPr firstRow="1" firstCol="1" bandRow="1">
                <a:tableStyleId>{1FECB4D8-DB02-4DC6-A0A2-4F2EBAE1DC90}</a:tableStyleId>
              </a:tblPr>
              <a:tblGrid>
                <a:gridCol w="5358097">
                  <a:extLst>
                    <a:ext uri="{9D8B030D-6E8A-4147-A177-3AD203B41FA5}">
                      <a16:colId xmlns:a16="http://schemas.microsoft.com/office/drawing/2014/main" val="3698739841"/>
                    </a:ext>
                  </a:extLst>
                </a:gridCol>
                <a:gridCol w="5358097">
                  <a:extLst>
                    <a:ext uri="{9D8B030D-6E8A-4147-A177-3AD203B41FA5}">
                      <a16:colId xmlns:a16="http://schemas.microsoft.com/office/drawing/2014/main" val="287444732"/>
                    </a:ext>
                  </a:extLst>
                </a:gridCol>
              </a:tblGrid>
              <a:tr h="289391">
                <a:tc>
                  <a:txBody>
                    <a:bodyPr/>
                    <a:lstStyle/>
                    <a:p>
                      <a:pPr marL="0" marR="0" algn="ctr">
                        <a:lnSpc>
                          <a:spcPct val="107000"/>
                        </a:lnSpc>
                        <a:spcBef>
                          <a:spcPts val="0"/>
                        </a:spcBef>
                        <a:spcAft>
                          <a:spcPts val="0"/>
                        </a:spcAft>
                      </a:pPr>
                      <a:r>
                        <a:rPr lang="en-US" sz="1900">
                          <a:effectLst/>
                        </a:rPr>
                        <a:t>Carbon Intensity </a:t>
                      </a:r>
                    </a:p>
                    <a:p>
                      <a:pPr marL="0" marR="0" algn="ctr">
                        <a:lnSpc>
                          <a:spcPct val="107000"/>
                        </a:lnSpc>
                        <a:spcBef>
                          <a:spcPts val="0"/>
                        </a:spcBef>
                        <a:spcAft>
                          <a:spcPts val="0"/>
                        </a:spcAft>
                      </a:pPr>
                      <a:r>
                        <a:rPr lang="en-US" sz="1900">
                          <a:effectLst/>
                        </a:rPr>
                        <a:t>(kg CO2 emitted per kg H</a:t>
                      </a:r>
                      <a:r>
                        <a:rPr lang="en-US" sz="1900" baseline="-25000">
                          <a:effectLst/>
                        </a:rPr>
                        <a:t>2</a:t>
                      </a:r>
                      <a:r>
                        <a:rPr lang="en-US" sz="1900">
                          <a:effectLst/>
                        </a:rPr>
                        <a:t>)</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2700" cap="flat" cmpd="sng" algn="ctr">
                      <a:solidFill>
                        <a:srgbClr val="000B46"/>
                      </a:solidFill>
                      <a:prstDash val="solid"/>
                      <a:round/>
                      <a:headEnd type="none" w="med" len="med"/>
                      <a:tailEnd type="none" w="med" len="med"/>
                    </a:lnR>
                    <a:lnB w="12700" cap="flat" cmpd="sng" algn="ctr">
                      <a:solidFill>
                        <a:srgbClr val="000B46"/>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Inflation Reduction Act Tax Credit </a:t>
                      </a:r>
                    </a:p>
                    <a:p>
                      <a:pPr marL="0" marR="0" algn="ctr">
                        <a:lnSpc>
                          <a:spcPct val="107000"/>
                        </a:lnSpc>
                        <a:spcBef>
                          <a:spcPts val="0"/>
                        </a:spcBef>
                        <a:spcAft>
                          <a:spcPts val="0"/>
                        </a:spcAft>
                      </a:pPr>
                      <a:r>
                        <a:rPr lang="en-US" sz="1900">
                          <a:effectLst/>
                        </a:rPr>
                        <a:t>($ per kg H</a:t>
                      </a:r>
                      <a:r>
                        <a:rPr lang="en-US" sz="1900" baseline="-25000">
                          <a:effectLst/>
                        </a:rPr>
                        <a:t>2</a:t>
                      </a:r>
                      <a:r>
                        <a:rPr lang="en-US" sz="1900">
                          <a:effectLst/>
                        </a:rPr>
                        <a:t>)</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L w="12700" cap="flat" cmpd="sng" algn="ctr">
                      <a:solidFill>
                        <a:srgbClr val="000B46"/>
                      </a:solidFill>
                      <a:prstDash val="solid"/>
                      <a:round/>
                      <a:headEnd type="none" w="med" len="med"/>
                      <a:tailEnd type="none" w="med" len="med"/>
                    </a:lnL>
                    <a:lnB w="12700" cap="flat" cmpd="sng" algn="ctr">
                      <a:solidFill>
                        <a:srgbClr val="000B46"/>
                      </a:solidFill>
                      <a:prstDash val="solid"/>
                      <a:round/>
                      <a:headEnd type="none" w="med" len="med"/>
                      <a:tailEnd type="none" w="med" len="med"/>
                    </a:lnB>
                  </a:tcPr>
                </a:tc>
                <a:extLst>
                  <a:ext uri="{0D108BD9-81ED-4DB2-BD59-A6C34878D82A}">
                    <a16:rowId xmlns:a16="http://schemas.microsoft.com/office/drawing/2014/main" val="3577064263"/>
                  </a:ext>
                </a:extLst>
              </a:tr>
              <a:tr h="289391">
                <a:tc>
                  <a:txBody>
                    <a:bodyPr/>
                    <a:lstStyle/>
                    <a:p>
                      <a:pPr marL="0" marR="0" algn="ctr">
                        <a:lnSpc>
                          <a:spcPct val="107000"/>
                        </a:lnSpc>
                        <a:spcBef>
                          <a:spcPts val="0"/>
                        </a:spcBef>
                        <a:spcAft>
                          <a:spcPts val="0"/>
                        </a:spcAft>
                      </a:pPr>
                      <a:r>
                        <a:rPr lang="en-US" sz="1900">
                          <a:effectLst/>
                        </a:rPr>
                        <a:t>2.5 – 4</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2700" cap="flat" cmpd="sng" algn="ctr">
                      <a:solidFill>
                        <a:srgbClr val="000B46"/>
                      </a:solidFill>
                      <a:prstDash val="solid"/>
                      <a:round/>
                      <a:headEnd type="none" w="med" len="med"/>
                      <a:tailEnd type="none" w="med" len="med"/>
                    </a:lnR>
                    <a:lnT w="12700" cap="flat" cmpd="sng" algn="ctr">
                      <a:solidFill>
                        <a:srgbClr val="000B46"/>
                      </a:solidFill>
                      <a:prstDash val="solid"/>
                      <a:round/>
                      <a:headEnd type="none" w="med" len="med"/>
                      <a:tailEnd type="none" w="med" len="med"/>
                    </a:lnT>
                    <a:lnB w="12700" cap="flat" cmpd="sng" algn="ctr">
                      <a:solidFill>
                        <a:srgbClr val="000B46"/>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$0.60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L w="12700" cap="flat" cmpd="sng" algn="ctr">
                      <a:solidFill>
                        <a:srgbClr val="000B46"/>
                      </a:solidFill>
                      <a:prstDash val="solid"/>
                      <a:round/>
                      <a:headEnd type="none" w="med" len="med"/>
                      <a:tailEnd type="none" w="med" len="med"/>
                    </a:lnL>
                    <a:lnT w="12700" cap="flat" cmpd="sng" algn="ctr">
                      <a:solidFill>
                        <a:srgbClr val="000B46"/>
                      </a:solidFill>
                      <a:prstDash val="solid"/>
                      <a:round/>
                      <a:headEnd type="none" w="med" len="med"/>
                      <a:tailEnd type="none" w="med" len="med"/>
                    </a:lnT>
                    <a:lnB w="12700" cap="flat" cmpd="sng" algn="ctr">
                      <a:solidFill>
                        <a:srgbClr val="000B46"/>
                      </a:solidFill>
                      <a:prstDash val="solid"/>
                      <a:round/>
                      <a:headEnd type="none" w="med" len="med"/>
                      <a:tailEnd type="none" w="med" len="med"/>
                    </a:lnB>
                  </a:tcPr>
                </a:tc>
                <a:extLst>
                  <a:ext uri="{0D108BD9-81ED-4DB2-BD59-A6C34878D82A}">
                    <a16:rowId xmlns:a16="http://schemas.microsoft.com/office/drawing/2014/main" val="3216607658"/>
                  </a:ext>
                </a:extLst>
              </a:tr>
              <a:tr h="289391">
                <a:tc>
                  <a:txBody>
                    <a:bodyPr/>
                    <a:lstStyle/>
                    <a:p>
                      <a:pPr marL="0" marR="0" algn="ctr">
                        <a:lnSpc>
                          <a:spcPct val="107000"/>
                        </a:lnSpc>
                        <a:spcBef>
                          <a:spcPts val="0"/>
                        </a:spcBef>
                        <a:spcAft>
                          <a:spcPts val="0"/>
                        </a:spcAft>
                      </a:pPr>
                      <a:r>
                        <a:rPr lang="en-US" sz="1900">
                          <a:effectLst/>
                        </a:rPr>
                        <a:t>1.5 – 2.5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2700" cap="flat" cmpd="sng" algn="ctr">
                      <a:solidFill>
                        <a:srgbClr val="000B46"/>
                      </a:solidFill>
                      <a:prstDash val="solid"/>
                      <a:round/>
                      <a:headEnd type="none" w="med" len="med"/>
                      <a:tailEnd type="none" w="med" len="med"/>
                    </a:lnR>
                    <a:lnT w="12700" cap="flat" cmpd="sng" algn="ctr">
                      <a:solidFill>
                        <a:srgbClr val="000B46"/>
                      </a:solidFill>
                      <a:prstDash val="solid"/>
                      <a:round/>
                      <a:headEnd type="none" w="med" len="med"/>
                      <a:tailEnd type="none" w="med" len="med"/>
                    </a:lnT>
                    <a:lnB w="12700" cap="flat" cmpd="sng" algn="ctr">
                      <a:solidFill>
                        <a:srgbClr val="000B46"/>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$0.75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L w="12700" cap="flat" cmpd="sng" algn="ctr">
                      <a:solidFill>
                        <a:srgbClr val="000B46"/>
                      </a:solidFill>
                      <a:prstDash val="solid"/>
                      <a:round/>
                      <a:headEnd type="none" w="med" len="med"/>
                      <a:tailEnd type="none" w="med" len="med"/>
                    </a:lnL>
                    <a:lnT w="12700" cap="flat" cmpd="sng" algn="ctr">
                      <a:solidFill>
                        <a:srgbClr val="000B46"/>
                      </a:solidFill>
                      <a:prstDash val="solid"/>
                      <a:round/>
                      <a:headEnd type="none" w="med" len="med"/>
                      <a:tailEnd type="none" w="med" len="med"/>
                    </a:lnT>
                    <a:lnB w="12700" cap="flat" cmpd="sng" algn="ctr">
                      <a:solidFill>
                        <a:srgbClr val="000B46"/>
                      </a:solidFill>
                      <a:prstDash val="solid"/>
                      <a:round/>
                      <a:headEnd type="none" w="med" len="med"/>
                      <a:tailEnd type="none" w="med" len="med"/>
                    </a:lnB>
                  </a:tcPr>
                </a:tc>
                <a:extLst>
                  <a:ext uri="{0D108BD9-81ED-4DB2-BD59-A6C34878D82A}">
                    <a16:rowId xmlns:a16="http://schemas.microsoft.com/office/drawing/2014/main" val="498575091"/>
                  </a:ext>
                </a:extLst>
              </a:tr>
              <a:tr h="289391">
                <a:tc>
                  <a:txBody>
                    <a:bodyPr/>
                    <a:lstStyle/>
                    <a:p>
                      <a:pPr marL="0" marR="0" algn="ctr">
                        <a:lnSpc>
                          <a:spcPct val="107000"/>
                        </a:lnSpc>
                        <a:spcBef>
                          <a:spcPts val="0"/>
                        </a:spcBef>
                        <a:spcAft>
                          <a:spcPts val="0"/>
                        </a:spcAft>
                      </a:pPr>
                      <a:r>
                        <a:rPr lang="en-US" sz="1900">
                          <a:effectLst/>
                        </a:rPr>
                        <a:t>0.45 – 1.5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2700" cap="flat" cmpd="sng" algn="ctr">
                      <a:solidFill>
                        <a:srgbClr val="000B46"/>
                      </a:solidFill>
                      <a:prstDash val="solid"/>
                      <a:round/>
                      <a:headEnd type="none" w="med" len="med"/>
                      <a:tailEnd type="none" w="med" len="med"/>
                    </a:lnR>
                    <a:lnT w="12700" cap="flat" cmpd="sng" algn="ctr">
                      <a:solidFill>
                        <a:srgbClr val="000B46"/>
                      </a:solidFill>
                      <a:prstDash val="solid"/>
                      <a:round/>
                      <a:headEnd type="none" w="med" len="med"/>
                      <a:tailEnd type="none" w="med" len="med"/>
                    </a:lnT>
                    <a:lnB w="12700" cap="flat" cmpd="sng" algn="ctr">
                      <a:solidFill>
                        <a:srgbClr val="000B46"/>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$1.00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L w="12700" cap="flat" cmpd="sng" algn="ctr">
                      <a:solidFill>
                        <a:srgbClr val="000B46"/>
                      </a:solidFill>
                      <a:prstDash val="solid"/>
                      <a:round/>
                      <a:headEnd type="none" w="med" len="med"/>
                      <a:tailEnd type="none" w="med" len="med"/>
                    </a:lnL>
                    <a:lnT w="12700" cap="flat" cmpd="sng" algn="ctr">
                      <a:solidFill>
                        <a:srgbClr val="000B46"/>
                      </a:solidFill>
                      <a:prstDash val="solid"/>
                      <a:round/>
                      <a:headEnd type="none" w="med" len="med"/>
                      <a:tailEnd type="none" w="med" len="med"/>
                    </a:lnT>
                    <a:lnB w="12700" cap="flat" cmpd="sng" algn="ctr">
                      <a:solidFill>
                        <a:srgbClr val="000B46"/>
                      </a:solidFill>
                      <a:prstDash val="solid"/>
                      <a:round/>
                      <a:headEnd type="none" w="med" len="med"/>
                      <a:tailEnd type="none" w="med" len="med"/>
                    </a:lnB>
                  </a:tcPr>
                </a:tc>
                <a:extLst>
                  <a:ext uri="{0D108BD9-81ED-4DB2-BD59-A6C34878D82A}">
                    <a16:rowId xmlns:a16="http://schemas.microsoft.com/office/drawing/2014/main" val="2938361482"/>
                  </a:ext>
                </a:extLst>
              </a:tr>
              <a:tr h="289391">
                <a:tc>
                  <a:txBody>
                    <a:bodyPr/>
                    <a:lstStyle/>
                    <a:p>
                      <a:pPr marL="0" marR="0" algn="ctr">
                        <a:lnSpc>
                          <a:spcPct val="107000"/>
                        </a:lnSpc>
                        <a:spcBef>
                          <a:spcPts val="0"/>
                        </a:spcBef>
                        <a:spcAft>
                          <a:spcPts val="0"/>
                        </a:spcAft>
                      </a:pPr>
                      <a:r>
                        <a:rPr lang="en-US" sz="1900">
                          <a:effectLst/>
                        </a:rPr>
                        <a:t>0.00 – 0.45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2700" cap="flat" cmpd="sng" algn="ctr">
                      <a:solidFill>
                        <a:srgbClr val="000B46"/>
                      </a:solidFill>
                      <a:prstDash val="solid"/>
                      <a:round/>
                      <a:headEnd type="none" w="med" len="med"/>
                      <a:tailEnd type="none" w="med" len="med"/>
                    </a:lnR>
                    <a:lnT w="12700" cap="flat" cmpd="sng" algn="ctr">
                      <a:solidFill>
                        <a:srgbClr val="000B46"/>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900">
                          <a:effectLst/>
                        </a:rPr>
                        <a:t>$3.00 </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L w="12700" cap="flat" cmpd="sng" algn="ctr">
                      <a:solidFill>
                        <a:srgbClr val="000B46"/>
                      </a:solidFill>
                      <a:prstDash val="solid"/>
                      <a:round/>
                      <a:headEnd type="none" w="med" len="med"/>
                      <a:tailEnd type="none" w="med" len="med"/>
                    </a:lnL>
                    <a:lnT w="12700" cap="flat" cmpd="sng" algn="ctr">
                      <a:solidFill>
                        <a:srgbClr val="000B46"/>
                      </a:solidFill>
                      <a:prstDash val="solid"/>
                      <a:round/>
                      <a:headEnd type="none" w="med" len="med"/>
                      <a:tailEnd type="none" w="med" len="med"/>
                    </a:lnT>
                    <a:solidFill>
                      <a:srgbClr val="92D050"/>
                    </a:solidFill>
                  </a:tcPr>
                </a:tc>
                <a:extLst>
                  <a:ext uri="{0D108BD9-81ED-4DB2-BD59-A6C34878D82A}">
                    <a16:rowId xmlns:a16="http://schemas.microsoft.com/office/drawing/2014/main" val="1247647209"/>
                  </a:ext>
                </a:extLst>
              </a:tr>
            </a:tbl>
          </a:graphicData>
        </a:graphic>
      </p:graphicFrame>
      <p:sp>
        <p:nvSpPr>
          <p:cNvPr id="6" name="TextBox 5">
            <a:extLst>
              <a:ext uri="{FF2B5EF4-FFF2-40B4-BE49-F238E27FC236}">
                <a16:creationId xmlns:a16="http://schemas.microsoft.com/office/drawing/2014/main" id="{AA3CD3DE-6E43-459D-8318-33E9B06B0799}"/>
              </a:ext>
            </a:extLst>
          </p:cNvPr>
          <p:cNvSpPr txBox="1"/>
          <p:nvPr/>
        </p:nvSpPr>
        <p:spPr>
          <a:xfrm>
            <a:off x="670141" y="4483612"/>
            <a:ext cx="4817097" cy="261610"/>
          </a:xfrm>
          <a:prstGeom prst="rect">
            <a:avLst/>
          </a:prstGeom>
          <a:noFill/>
        </p:spPr>
        <p:txBody>
          <a:bodyPr wrap="square" rtlCol="0">
            <a:spAutoFit/>
          </a:bodyPr>
          <a:lstStyle/>
          <a:p>
            <a:r>
              <a:rPr lang="en-US" sz="1051">
                <a:latin typeface="Times New Roman" panose="02020603050405020304" pitchFamily="18" charset="0"/>
                <a:ea typeface="Calibri" panose="020F0502020204030204" pitchFamily="34" charset="0"/>
                <a:cs typeface="Calibri" panose="020F0502020204030204" pitchFamily="34" charset="0"/>
              </a:rPr>
              <a:t>Source: The Inflation Reduction Act of 2022, Section 45V</a:t>
            </a:r>
            <a:endParaRPr lang="en-US" sz="1051"/>
          </a:p>
        </p:txBody>
      </p:sp>
      <p:sp>
        <p:nvSpPr>
          <p:cNvPr id="4" name="TextBox 3">
            <a:extLst>
              <a:ext uri="{FF2B5EF4-FFF2-40B4-BE49-F238E27FC236}">
                <a16:creationId xmlns:a16="http://schemas.microsoft.com/office/drawing/2014/main" id="{D17F89F2-01B0-435C-F58E-6C2FE4F23013}"/>
              </a:ext>
            </a:extLst>
          </p:cNvPr>
          <p:cNvSpPr txBox="1"/>
          <p:nvPr/>
        </p:nvSpPr>
        <p:spPr>
          <a:xfrm>
            <a:off x="628739" y="2152432"/>
            <a:ext cx="5578150" cy="461665"/>
          </a:xfrm>
          <a:prstGeom prst="rect">
            <a:avLst/>
          </a:prstGeom>
          <a:noFill/>
        </p:spPr>
        <p:txBody>
          <a:bodyPr wrap="square" rtlCol="0">
            <a:spAutoFit/>
          </a:bodyPr>
          <a:lstStyle/>
          <a:p>
            <a:r>
              <a:rPr lang="en-US" sz="2400" i="1"/>
              <a:t>The Inflation Reduction Act of 2022 (U.S.)</a:t>
            </a:r>
          </a:p>
        </p:txBody>
      </p:sp>
    </p:spTree>
    <p:extLst>
      <p:ext uri="{BB962C8B-B14F-4D97-AF65-F5344CB8AC3E}">
        <p14:creationId xmlns:p14="http://schemas.microsoft.com/office/powerpoint/2010/main" val="722285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5C05BB0-DFA2-46D6-82D9-E563E0B4FAFA}"/>
              </a:ext>
            </a:extLst>
          </p:cNvPr>
          <p:cNvSpPr>
            <a:spLocks noGrp="1"/>
          </p:cNvSpPr>
          <p:nvPr>
            <p:ph type="body" sz="half" idx="2"/>
          </p:nvPr>
        </p:nvSpPr>
        <p:spPr>
          <a:xfrm>
            <a:off x="261891" y="5589270"/>
            <a:ext cx="11668217" cy="903497"/>
          </a:xfrm>
        </p:spPr>
        <p:txBody>
          <a:bodyPr>
            <a:normAutofit/>
          </a:bodyPr>
          <a:lstStyle/>
          <a:p>
            <a:r>
              <a:rPr lang="en-US" sz="2000" dirty="0"/>
              <a:t>Air Liquide Las Vegas LH</a:t>
            </a:r>
            <a:r>
              <a:rPr lang="en-US" sz="2000" baseline="-25000" dirty="0"/>
              <a:t>2</a:t>
            </a:r>
            <a:r>
              <a:rPr lang="en-US" sz="2000" dirty="0"/>
              <a:t> Plant: 30 metric tons per day, $250M Total Capital Investment</a:t>
            </a:r>
          </a:p>
        </p:txBody>
      </p:sp>
      <p:sp>
        <p:nvSpPr>
          <p:cNvPr id="3" name="Slide Number Placeholder 2">
            <a:extLst>
              <a:ext uri="{FF2B5EF4-FFF2-40B4-BE49-F238E27FC236}">
                <a16:creationId xmlns:a16="http://schemas.microsoft.com/office/drawing/2014/main" id="{00F081F9-AA85-427F-962B-F3CDD70C7310}"/>
              </a:ext>
            </a:extLst>
          </p:cNvPr>
          <p:cNvSpPr>
            <a:spLocks noGrp="1"/>
          </p:cNvSpPr>
          <p:nvPr>
            <p:ph type="sldNum" sz="quarter" idx="12"/>
          </p:nvPr>
        </p:nvSpPr>
        <p:spPr/>
        <p:txBody>
          <a:bodyPr/>
          <a:lstStyle/>
          <a:p>
            <a:fld id="{330EA680-D336-4FF7-8B7A-9848BB0A1C32}" type="slidenum">
              <a:rPr lang="en-US" smtClean="0"/>
              <a:t>11</a:t>
            </a:fld>
            <a:endParaRPr lang="en-US"/>
          </a:p>
        </p:txBody>
      </p:sp>
      <p:pic>
        <p:nvPicPr>
          <p:cNvPr id="4" name="nvl_air_liquide_b-roll_1.mp4 (1080p)">
            <a:hlinkClick r:id="" action="ppaction://media"/>
            <a:extLst>
              <a:ext uri="{FF2B5EF4-FFF2-40B4-BE49-F238E27FC236}">
                <a16:creationId xmlns:a16="http://schemas.microsoft.com/office/drawing/2014/main" id="{08E4D430-B0B4-4833-AFE4-D46886CC8E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970" y="17086"/>
            <a:ext cx="9918991" cy="5572184"/>
          </a:xfrm>
          <a:prstGeom prst="rect">
            <a:avLst/>
          </a:prstGeom>
        </p:spPr>
      </p:pic>
      <p:sp>
        <p:nvSpPr>
          <p:cNvPr id="2" name="TextBox 1">
            <a:extLst>
              <a:ext uri="{FF2B5EF4-FFF2-40B4-BE49-F238E27FC236}">
                <a16:creationId xmlns:a16="http://schemas.microsoft.com/office/drawing/2014/main" id="{851A6EDB-7A22-6CE4-139D-0D0E8A71FC3A}"/>
              </a:ext>
            </a:extLst>
          </p:cNvPr>
          <p:cNvSpPr txBox="1"/>
          <p:nvPr/>
        </p:nvSpPr>
        <p:spPr>
          <a:xfrm>
            <a:off x="1233996" y="96531"/>
            <a:ext cx="2592279" cy="954107"/>
          </a:xfrm>
          <a:prstGeom prst="rect">
            <a:avLst/>
          </a:prstGeom>
          <a:noFill/>
        </p:spPr>
        <p:txBody>
          <a:bodyPr wrap="square" rtlCol="0">
            <a:spAutoFit/>
          </a:bodyPr>
          <a:lstStyle/>
          <a:p>
            <a:r>
              <a:rPr lang="en-US" sz="2000" dirty="0">
                <a:solidFill>
                  <a:schemeClr val="bg1"/>
                </a:solidFill>
              </a:rPr>
              <a:t>April 2022</a:t>
            </a:r>
          </a:p>
          <a:p>
            <a:r>
              <a:rPr lang="en-US" sz="2000" dirty="0">
                <a:solidFill>
                  <a:schemeClr val="bg1"/>
                </a:solidFill>
              </a:rPr>
              <a:t>Air Liquide</a:t>
            </a:r>
          </a:p>
          <a:p>
            <a:r>
              <a:rPr lang="en-US" sz="1600" dirty="0">
                <a:solidFill>
                  <a:schemeClr val="bg1"/>
                </a:solidFill>
              </a:rPr>
              <a:t>Las Vegas, Nevada</a:t>
            </a:r>
          </a:p>
        </p:txBody>
      </p:sp>
    </p:spTree>
    <p:extLst>
      <p:ext uri="{BB962C8B-B14F-4D97-AF65-F5344CB8AC3E}">
        <p14:creationId xmlns:p14="http://schemas.microsoft.com/office/powerpoint/2010/main" val="71031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161DC9-02B4-49DB-8612-4C33E8CC3626}"/>
              </a:ext>
            </a:extLst>
          </p:cNvPr>
          <p:cNvSpPr>
            <a:spLocks noGrp="1"/>
          </p:cNvSpPr>
          <p:nvPr>
            <p:ph type="sldNum" sz="quarter" idx="12"/>
          </p:nvPr>
        </p:nvSpPr>
        <p:spPr/>
        <p:txBody>
          <a:bodyPr/>
          <a:lstStyle/>
          <a:p>
            <a:fld id="{330EA680-D336-4FF7-8B7A-9848BB0A1C32}" type="slidenum">
              <a:rPr lang="en-US" smtClean="0"/>
              <a:t>12</a:t>
            </a:fld>
            <a:endParaRPr lang="en-US"/>
          </a:p>
        </p:txBody>
      </p:sp>
      <p:graphicFrame>
        <p:nvGraphicFramePr>
          <p:cNvPr id="4" name="Table 3">
            <a:extLst>
              <a:ext uri="{FF2B5EF4-FFF2-40B4-BE49-F238E27FC236}">
                <a16:creationId xmlns:a16="http://schemas.microsoft.com/office/drawing/2014/main" id="{22C38E66-A147-4914-B5CE-4DE82E22D49F}"/>
              </a:ext>
            </a:extLst>
          </p:cNvPr>
          <p:cNvGraphicFramePr>
            <a:graphicFrameLocks noGrp="1"/>
          </p:cNvGraphicFramePr>
          <p:nvPr>
            <p:extLst>
              <p:ext uri="{D42A27DB-BD31-4B8C-83A1-F6EECF244321}">
                <p14:modId xmlns:p14="http://schemas.microsoft.com/office/powerpoint/2010/main" val="2440003931"/>
              </p:ext>
            </p:extLst>
          </p:nvPr>
        </p:nvGraphicFramePr>
        <p:xfrm>
          <a:off x="757555" y="268042"/>
          <a:ext cx="10676890" cy="5527548"/>
        </p:xfrm>
        <a:graphic>
          <a:graphicData uri="http://schemas.openxmlformats.org/drawingml/2006/table">
            <a:tbl>
              <a:tblPr firstRow="1" firstCol="1" bandRow="1">
                <a:tableStyleId>{1FECB4D8-DB02-4DC6-A0A2-4F2EBAE1DC90}</a:tableStyleId>
              </a:tblPr>
              <a:tblGrid>
                <a:gridCol w="2974684">
                  <a:extLst>
                    <a:ext uri="{9D8B030D-6E8A-4147-A177-3AD203B41FA5}">
                      <a16:colId xmlns:a16="http://schemas.microsoft.com/office/drawing/2014/main" val="1649627977"/>
                    </a:ext>
                  </a:extLst>
                </a:gridCol>
                <a:gridCol w="3083167">
                  <a:extLst>
                    <a:ext uri="{9D8B030D-6E8A-4147-A177-3AD203B41FA5}">
                      <a16:colId xmlns:a16="http://schemas.microsoft.com/office/drawing/2014/main" val="2637967414"/>
                    </a:ext>
                  </a:extLst>
                </a:gridCol>
                <a:gridCol w="2158216">
                  <a:extLst>
                    <a:ext uri="{9D8B030D-6E8A-4147-A177-3AD203B41FA5}">
                      <a16:colId xmlns:a16="http://schemas.microsoft.com/office/drawing/2014/main" val="1261041223"/>
                    </a:ext>
                  </a:extLst>
                </a:gridCol>
                <a:gridCol w="2460823">
                  <a:extLst>
                    <a:ext uri="{9D8B030D-6E8A-4147-A177-3AD203B41FA5}">
                      <a16:colId xmlns:a16="http://schemas.microsoft.com/office/drawing/2014/main" val="1972873672"/>
                    </a:ext>
                  </a:extLst>
                </a:gridCol>
              </a:tblGrid>
              <a:tr h="306409">
                <a:tc>
                  <a:txBody>
                    <a:bodyPr/>
                    <a:lstStyle/>
                    <a:p>
                      <a:pPr marL="0" marR="0" algn="just">
                        <a:lnSpc>
                          <a:spcPct val="115000"/>
                        </a:lnSpc>
                        <a:spcBef>
                          <a:spcPts val="0"/>
                        </a:spcBef>
                        <a:spcAft>
                          <a:spcPts val="0"/>
                        </a:spcAft>
                      </a:pPr>
                      <a:r>
                        <a:rPr lang="en-US" sz="1900">
                          <a:effectLst/>
                        </a:rPr>
                        <a:t>Location</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Operator</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Capacity (MTPD)</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Year Constructed</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639417764"/>
                  </a:ext>
                </a:extLst>
              </a:tr>
              <a:tr h="306409">
                <a:tc>
                  <a:txBody>
                    <a:bodyPr/>
                    <a:lstStyle/>
                    <a:p>
                      <a:pPr marL="0" marR="0" algn="just">
                        <a:lnSpc>
                          <a:spcPct val="115000"/>
                        </a:lnSpc>
                        <a:spcBef>
                          <a:spcPts val="0"/>
                        </a:spcBef>
                        <a:spcAft>
                          <a:spcPts val="0"/>
                        </a:spcAft>
                      </a:pPr>
                      <a:r>
                        <a:rPr lang="en-US" sz="1900">
                          <a:effectLst/>
                        </a:rPr>
                        <a:t>Kimitsu, Japan</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Nippon Steel Corporation</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0.2</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2004</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687571088"/>
                  </a:ext>
                </a:extLst>
              </a:tr>
              <a:tr h="306409">
                <a:tc>
                  <a:txBody>
                    <a:bodyPr/>
                    <a:lstStyle/>
                    <a:p>
                      <a:pPr marL="0" marR="0" algn="just">
                        <a:lnSpc>
                          <a:spcPct val="115000"/>
                        </a:lnSpc>
                        <a:spcBef>
                          <a:spcPts val="0"/>
                        </a:spcBef>
                        <a:spcAft>
                          <a:spcPts val="0"/>
                        </a:spcAft>
                      </a:pPr>
                      <a:r>
                        <a:rPr lang="en-US" sz="1900">
                          <a:effectLst/>
                        </a:rPr>
                        <a:t>Saggonda, India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Andrha sugars</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1.2</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2004</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79006511"/>
                  </a:ext>
                </a:extLst>
              </a:tr>
              <a:tr h="306409">
                <a:tc>
                  <a:txBody>
                    <a:bodyPr/>
                    <a:lstStyle/>
                    <a:p>
                      <a:pPr marL="0" marR="0" algn="just">
                        <a:lnSpc>
                          <a:spcPct val="115000"/>
                        </a:lnSpc>
                        <a:spcBef>
                          <a:spcPts val="0"/>
                        </a:spcBef>
                        <a:spcAft>
                          <a:spcPts val="0"/>
                        </a:spcAft>
                      </a:pPr>
                      <a:r>
                        <a:rPr lang="en-US" sz="1900">
                          <a:effectLst/>
                        </a:rPr>
                        <a:t>Osaka, Japan</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Iwatani</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10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2006</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10310021"/>
                  </a:ext>
                </a:extLst>
              </a:tr>
              <a:tr h="306409">
                <a:tc>
                  <a:txBody>
                    <a:bodyPr/>
                    <a:lstStyle/>
                    <a:p>
                      <a:pPr marL="0" marR="0" algn="just">
                        <a:lnSpc>
                          <a:spcPct val="115000"/>
                        </a:lnSpc>
                        <a:spcBef>
                          <a:spcPts val="0"/>
                        </a:spcBef>
                        <a:spcAft>
                          <a:spcPts val="0"/>
                        </a:spcAft>
                      </a:pPr>
                      <a:r>
                        <a:rPr lang="en-US" sz="1900">
                          <a:effectLst/>
                        </a:rPr>
                        <a:t>Leuna, Germany</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Linde</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2008</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07837371"/>
                  </a:ext>
                </a:extLst>
              </a:tr>
              <a:tr h="306409">
                <a:tc>
                  <a:txBody>
                    <a:bodyPr/>
                    <a:lstStyle/>
                    <a:p>
                      <a:pPr marL="0" marR="0" algn="just">
                        <a:lnSpc>
                          <a:spcPct val="115000"/>
                        </a:lnSpc>
                        <a:spcBef>
                          <a:spcPts val="0"/>
                        </a:spcBef>
                        <a:spcAft>
                          <a:spcPts val="0"/>
                        </a:spcAft>
                      </a:pPr>
                      <a:r>
                        <a:rPr lang="en-US" sz="1900">
                          <a:effectLst/>
                        </a:rPr>
                        <a:t>Chiba, Japan</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Iwatani</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2009</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24010741"/>
                  </a:ext>
                </a:extLst>
              </a:tr>
              <a:tr h="306409">
                <a:tc>
                  <a:txBody>
                    <a:bodyPr/>
                    <a:lstStyle/>
                    <a:p>
                      <a:pPr marL="0" marR="0" algn="just">
                        <a:lnSpc>
                          <a:spcPct val="115000"/>
                        </a:lnSpc>
                        <a:spcBef>
                          <a:spcPts val="0"/>
                        </a:spcBef>
                        <a:spcAft>
                          <a:spcPts val="0"/>
                        </a:spcAft>
                      </a:pPr>
                      <a:r>
                        <a:rPr lang="en-US" sz="1900">
                          <a:effectLst/>
                        </a:rPr>
                        <a:t>Yamaguchi, Japan</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Iwatani and Tokuyama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2013</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1916069"/>
                  </a:ext>
                </a:extLst>
              </a:tr>
              <a:tr h="306409">
                <a:tc>
                  <a:txBody>
                    <a:bodyPr/>
                    <a:lstStyle/>
                    <a:p>
                      <a:pPr marL="0" marR="0" algn="just">
                        <a:lnSpc>
                          <a:spcPct val="115000"/>
                        </a:lnSpc>
                        <a:spcBef>
                          <a:spcPts val="0"/>
                        </a:spcBef>
                        <a:spcAft>
                          <a:spcPts val="0"/>
                        </a:spcAft>
                      </a:pPr>
                      <a:r>
                        <a:rPr lang="en-US" sz="1900">
                          <a:effectLst/>
                        </a:rPr>
                        <a:t>Akashi, Japan</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Kawasaki Heavy Industries</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2014</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25369243"/>
                  </a:ext>
                </a:extLst>
              </a:tr>
              <a:tr h="306409">
                <a:tc>
                  <a:txBody>
                    <a:bodyPr/>
                    <a:lstStyle/>
                    <a:p>
                      <a:pPr marL="0" marR="0" algn="just">
                        <a:lnSpc>
                          <a:spcPct val="115000"/>
                        </a:lnSpc>
                        <a:spcBef>
                          <a:spcPts val="0"/>
                        </a:spcBef>
                        <a:spcAft>
                          <a:spcPts val="0"/>
                        </a:spcAft>
                      </a:pPr>
                      <a:r>
                        <a:rPr lang="en-US" sz="1900">
                          <a:effectLst/>
                        </a:rPr>
                        <a:t>Yamaguchi, Japan</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Iwatani and Tokuyama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10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2017</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69455327"/>
                  </a:ext>
                </a:extLst>
              </a:tr>
              <a:tr h="306409">
                <a:tc>
                  <a:txBody>
                    <a:bodyPr/>
                    <a:lstStyle/>
                    <a:p>
                      <a:pPr marL="0" marR="0" algn="just">
                        <a:lnSpc>
                          <a:spcPct val="115000"/>
                        </a:lnSpc>
                        <a:spcBef>
                          <a:spcPts val="0"/>
                        </a:spcBef>
                        <a:spcAft>
                          <a:spcPts val="0"/>
                        </a:spcAft>
                      </a:pPr>
                      <a:r>
                        <a:rPr lang="en-US" sz="1900">
                          <a:effectLst/>
                        </a:rPr>
                        <a:t>POH, Australia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HESC</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0.25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2020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57142147"/>
                  </a:ext>
                </a:extLst>
              </a:tr>
              <a:tr h="306409">
                <a:tc>
                  <a:txBody>
                    <a:bodyPr/>
                    <a:lstStyle/>
                    <a:p>
                      <a:pPr marL="0" marR="0" algn="just">
                        <a:lnSpc>
                          <a:spcPct val="115000"/>
                        </a:lnSpc>
                        <a:spcBef>
                          <a:spcPts val="0"/>
                        </a:spcBef>
                        <a:spcAft>
                          <a:spcPts val="0"/>
                        </a:spcAft>
                      </a:pPr>
                      <a:r>
                        <a:rPr lang="en-US" sz="1900">
                          <a:effectLst/>
                        </a:rPr>
                        <a:t>Las Vegas, USA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Air Liquide</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30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2020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0418443"/>
                  </a:ext>
                </a:extLst>
              </a:tr>
              <a:tr h="306409">
                <a:tc>
                  <a:txBody>
                    <a:bodyPr/>
                    <a:lstStyle/>
                    <a:p>
                      <a:pPr marL="0" marR="0" algn="just">
                        <a:lnSpc>
                          <a:spcPct val="115000"/>
                        </a:lnSpc>
                        <a:spcBef>
                          <a:spcPts val="0"/>
                        </a:spcBef>
                        <a:spcAft>
                          <a:spcPts val="0"/>
                        </a:spcAft>
                      </a:pPr>
                      <a:r>
                        <a:rPr lang="en-US" sz="1900">
                          <a:effectLst/>
                        </a:rPr>
                        <a:t>Leuna, Germany</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Linde</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10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2021</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63537759"/>
                  </a:ext>
                </a:extLst>
              </a:tr>
              <a:tr h="306409">
                <a:tc>
                  <a:txBody>
                    <a:bodyPr/>
                    <a:lstStyle/>
                    <a:p>
                      <a:pPr marL="0" marR="0" algn="just">
                        <a:lnSpc>
                          <a:spcPct val="115000"/>
                        </a:lnSpc>
                        <a:spcBef>
                          <a:spcPts val="0"/>
                        </a:spcBef>
                        <a:spcAft>
                          <a:spcPts val="0"/>
                        </a:spcAft>
                      </a:pPr>
                      <a:r>
                        <a:rPr lang="en-US" sz="1900">
                          <a:effectLst/>
                        </a:rPr>
                        <a:t>La Porte, USA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Air Products</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27.2</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2021</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134552419"/>
                  </a:ext>
                </a:extLst>
              </a:tr>
              <a:tr h="306409">
                <a:tc>
                  <a:txBody>
                    <a:bodyPr/>
                    <a:lstStyle/>
                    <a:p>
                      <a:pPr marL="0" marR="0" algn="just">
                        <a:lnSpc>
                          <a:spcPct val="115000"/>
                        </a:lnSpc>
                        <a:spcBef>
                          <a:spcPts val="0"/>
                        </a:spcBef>
                        <a:spcAft>
                          <a:spcPts val="0"/>
                        </a:spcAft>
                      </a:pPr>
                      <a:r>
                        <a:rPr lang="en-US" sz="1900">
                          <a:effectLst/>
                        </a:rPr>
                        <a:t>La Porte, USA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Praxair</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27.2</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2021</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48066893"/>
                  </a:ext>
                </a:extLst>
              </a:tr>
              <a:tr h="306409">
                <a:tc>
                  <a:txBody>
                    <a:bodyPr/>
                    <a:lstStyle/>
                    <a:p>
                      <a:pPr marL="0" marR="0" algn="just">
                        <a:lnSpc>
                          <a:spcPct val="115000"/>
                        </a:lnSpc>
                        <a:spcBef>
                          <a:spcPts val="0"/>
                        </a:spcBef>
                        <a:spcAft>
                          <a:spcPts val="0"/>
                        </a:spcAft>
                      </a:pPr>
                      <a:r>
                        <a:rPr lang="en-US" sz="1900">
                          <a:effectLst/>
                        </a:rPr>
                        <a:t>California, USA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Air Products</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10 to 30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2021</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22997179"/>
                  </a:ext>
                </a:extLst>
              </a:tr>
              <a:tr h="306409">
                <a:tc>
                  <a:txBody>
                    <a:bodyPr/>
                    <a:lstStyle/>
                    <a:p>
                      <a:pPr marL="0" marR="0" algn="just">
                        <a:lnSpc>
                          <a:spcPct val="115000"/>
                        </a:lnSpc>
                        <a:spcBef>
                          <a:spcPts val="0"/>
                        </a:spcBef>
                        <a:spcAft>
                          <a:spcPts val="0"/>
                        </a:spcAft>
                      </a:pPr>
                      <a:r>
                        <a:rPr lang="en-US" sz="1900">
                          <a:effectLst/>
                        </a:rPr>
                        <a:t>Ulsan, Korea</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Hyosung and Linde</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13</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2022</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60424702"/>
                  </a:ext>
                </a:extLst>
              </a:tr>
              <a:tr h="306409">
                <a:tc>
                  <a:txBody>
                    <a:bodyPr/>
                    <a:lstStyle/>
                    <a:p>
                      <a:pPr marL="0" marR="0" algn="just">
                        <a:lnSpc>
                          <a:spcPct val="115000"/>
                        </a:lnSpc>
                        <a:spcBef>
                          <a:spcPts val="0"/>
                        </a:spcBef>
                        <a:spcAft>
                          <a:spcPts val="0"/>
                        </a:spcAft>
                      </a:pPr>
                      <a:r>
                        <a:rPr lang="en-US" sz="1900">
                          <a:effectLst/>
                        </a:rPr>
                        <a:t>Massena, New York</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900">
                          <a:effectLst/>
                        </a:rPr>
                        <a:t>Air Products</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35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900">
                          <a:effectLst/>
                        </a:rPr>
                        <a:t>ongoing</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89019372"/>
                  </a:ext>
                </a:extLst>
              </a:tr>
              <a:tr h="306409">
                <a:tc>
                  <a:txBody>
                    <a:bodyPr/>
                    <a:lstStyle/>
                    <a:p>
                      <a:pPr marL="0" marR="0" algn="just">
                        <a:lnSpc>
                          <a:spcPct val="115000"/>
                        </a:lnSpc>
                        <a:spcBef>
                          <a:spcPts val="0"/>
                        </a:spcBef>
                        <a:spcAft>
                          <a:spcPts val="0"/>
                        </a:spcAft>
                      </a:pPr>
                      <a:r>
                        <a:rPr lang="en-US" sz="1900">
                          <a:solidFill>
                            <a:schemeClr val="accent5"/>
                          </a:solidFill>
                          <a:effectLst/>
                        </a:rPr>
                        <a:t>2023 CBE Senior Design</a:t>
                      </a:r>
                      <a:endParaRPr lang="en-US" sz="1900">
                        <a:solidFill>
                          <a:schemeClr val="accent5"/>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solidFill>
                      <a:schemeClr val="accent4">
                        <a:lumMod val="60000"/>
                        <a:lumOff val="40000"/>
                      </a:schemeClr>
                    </a:solidFill>
                  </a:tcPr>
                </a:tc>
                <a:tc>
                  <a:txBody>
                    <a:bodyPr/>
                    <a:lstStyle/>
                    <a:p>
                      <a:pPr marL="0" marR="0" algn="just">
                        <a:lnSpc>
                          <a:spcPct val="115000"/>
                        </a:lnSpc>
                        <a:spcBef>
                          <a:spcPts val="0"/>
                        </a:spcBef>
                        <a:spcAft>
                          <a:spcPts val="0"/>
                        </a:spcAft>
                      </a:pPr>
                      <a:r>
                        <a:rPr lang="en-US" sz="1900">
                          <a:effectLst/>
                        </a:rPr>
                        <a:t> </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solidFill>
                      <a:schemeClr val="accent4">
                        <a:lumMod val="60000"/>
                        <a:lumOff val="40000"/>
                      </a:schemeClr>
                    </a:solidFill>
                  </a:tcPr>
                </a:tc>
                <a:tc>
                  <a:txBody>
                    <a:bodyPr/>
                    <a:lstStyle/>
                    <a:p>
                      <a:pPr marL="0" marR="0" algn="ctr">
                        <a:lnSpc>
                          <a:spcPct val="115000"/>
                        </a:lnSpc>
                        <a:spcBef>
                          <a:spcPts val="0"/>
                        </a:spcBef>
                        <a:spcAft>
                          <a:spcPts val="0"/>
                        </a:spcAft>
                      </a:pPr>
                      <a:r>
                        <a:rPr lang="en-US" sz="1900">
                          <a:effectLst/>
                        </a:rPr>
                        <a:t>45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solidFill>
                      <a:schemeClr val="accent4">
                        <a:lumMod val="60000"/>
                        <a:lumOff val="40000"/>
                      </a:schemeClr>
                    </a:solidFill>
                  </a:tcPr>
                </a:tc>
                <a:tc>
                  <a:txBody>
                    <a:bodyPr/>
                    <a:lstStyle/>
                    <a:p>
                      <a:pPr marL="0" marR="0" algn="ctr">
                        <a:lnSpc>
                          <a:spcPct val="115000"/>
                        </a:lnSpc>
                        <a:spcBef>
                          <a:spcPts val="0"/>
                        </a:spcBef>
                        <a:spcAft>
                          <a:spcPts val="0"/>
                        </a:spcAft>
                      </a:pPr>
                      <a:r>
                        <a:rPr lang="en-US" sz="1900">
                          <a:effectLst/>
                        </a:rPr>
                        <a:t>2025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135304494"/>
                  </a:ext>
                </a:extLst>
              </a:tr>
            </a:tbl>
          </a:graphicData>
        </a:graphic>
      </p:graphicFrame>
      <p:sp>
        <p:nvSpPr>
          <p:cNvPr id="5" name="TextBox 4">
            <a:extLst>
              <a:ext uri="{FF2B5EF4-FFF2-40B4-BE49-F238E27FC236}">
                <a16:creationId xmlns:a16="http://schemas.microsoft.com/office/drawing/2014/main" id="{E905BE83-CEC5-4B2F-8EB6-262A85C55C79}"/>
              </a:ext>
            </a:extLst>
          </p:cNvPr>
          <p:cNvSpPr txBox="1"/>
          <p:nvPr/>
        </p:nvSpPr>
        <p:spPr>
          <a:xfrm>
            <a:off x="3864431" y="6444251"/>
            <a:ext cx="6482143" cy="415755"/>
          </a:xfrm>
          <a:prstGeom prst="rect">
            <a:avLst/>
          </a:prstGeom>
          <a:noFill/>
        </p:spPr>
        <p:txBody>
          <a:bodyPr wrap="square" rtlCol="0">
            <a:spAutoFit/>
          </a:bodyPr>
          <a:lstStyle/>
          <a:p>
            <a:r>
              <a:rPr lang="en-US" sz="1051"/>
              <a:t>Source: </a:t>
            </a:r>
            <a:r>
              <a:rPr lang="en-US" sz="1051">
                <a:ea typeface="Calibri" panose="020F0502020204030204" pitchFamily="34" charset="0"/>
                <a:cs typeface="Calibri" panose="020F0502020204030204" pitchFamily="34" charset="0"/>
              </a:rPr>
              <a:t>S. M. U. C. e. a. Saif Al Ghafri, "hydrogen liquefaction: a review of the fundamental physics, engineering practice, and future opportunities," </a:t>
            </a:r>
            <a:r>
              <a:rPr lang="en-US" sz="1051" i="1">
                <a:ea typeface="Calibri" panose="020F0502020204030204" pitchFamily="34" charset="0"/>
                <a:cs typeface="Calibri" panose="020F0502020204030204" pitchFamily="34" charset="0"/>
              </a:rPr>
              <a:t>Energy &amp; Environmental Science, </a:t>
            </a:r>
            <a:r>
              <a:rPr lang="en-US" sz="1051">
                <a:ea typeface="Calibri" panose="020F0502020204030204" pitchFamily="34" charset="0"/>
                <a:cs typeface="Calibri" panose="020F0502020204030204" pitchFamily="34" charset="0"/>
              </a:rPr>
              <a:t>2022. </a:t>
            </a:r>
            <a:endParaRPr lang="en-US" sz="1051"/>
          </a:p>
        </p:txBody>
      </p:sp>
      <p:sp>
        <p:nvSpPr>
          <p:cNvPr id="6" name="Slide Number Placeholder 1">
            <a:extLst>
              <a:ext uri="{FF2B5EF4-FFF2-40B4-BE49-F238E27FC236}">
                <a16:creationId xmlns:a16="http://schemas.microsoft.com/office/drawing/2014/main" id="{86230911-29CD-4A8C-A4A5-1498D937F45D}"/>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tint val="75000"/>
                  </a:schemeClr>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12</a:t>
            </a:fld>
            <a:endParaRPr lang="en-US">
              <a:solidFill>
                <a:srgbClr val="00144D"/>
              </a:solidFill>
            </a:endParaRPr>
          </a:p>
        </p:txBody>
      </p:sp>
    </p:spTree>
    <p:extLst>
      <p:ext uri="{BB962C8B-B14F-4D97-AF65-F5344CB8AC3E}">
        <p14:creationId xmlns:p14="http://schemas.microsoft.com/office/powerpoint/2010/main" val="3502589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24482" y="1868529"/>
            <a:ext cx="9861550" cy="2328863"/>
          </a:xfrm>
        </p:spPr>
        <p:txBody>
          <a:bodyPr/>
          <a:lstStyle/>
          <a:p>
            <a:r>
              <a:rPr lang="en-US"/>
              <a:t>Cryogenic Liquefaction Process Design</a:t>
            </a:r>
          </a:p>
        </p:txBody>
      </p:sp>
      <p:sp>
        <p:nvSpPr>
          <p:cNvPr id="4" name="Slide Number Placeholder 1">
            <a:extLst>
              <a:ext uri="{FF2B5EF4-FFF2-40B4-BE49-F238E27FC236}">
                <a16:creationId xmlns:a16="http://schemas.microsoft.com/office/drawing/2014/main" id="{8EA601D0-E907-4FE4-B5AB-20FBD47EB1D4}"/>
              </a:ext>
            </a:extLst>
          </p:cNvPr>
          <p:cNvSpPr txBox="1">
            <a:spLocks/>
          </p:cNvSpPr>
          <p:nvPr/>
        </p:nvSpPr>
        <p:spPr>
          <a:xfrm>
            <a:off x="9574336" y="6275718"/>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13</a:t>
            </a:fld>
            <a:endParaRPr lang="en-US">
              <a:solidFill>
                <a:srgbClr val="00144D"/>
              </a:solidFill>
            </a:endParaRPr>
          </a:p>
        </p:txBody>
      </p:sp>
      <p:sp>
        <p:nvSpPr>
          <p:cNvPr id="25" name="Rectangle: Top Corners Rounded 24">
            <a:extLst>
              <a:ext uri="{FF2B5EF4-FFF2-40B4-BE49-F238E27FC236}">
                <a16:creationId xmlns:a16="http://schemas.microsoft.com/office/drawing/2014/main" id="{6727DDEA-CF1B-4198-83B9-D60488937E90}"/>
              </a:ext>
            </a:extLst>
          </p:cNvPr>
          <p:cNvSpPr/>
          <p:nvPr/>
        </p:nvSpPr>
        <p:spPr>
          <a:xfrm rot="5400000">
            <a:off x="1425405" y="3612529"/>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06D7247-C1FD-4F07-9EAB-3803BEC81F3A}"/>
              </a:ext>
            </a:extLst>
          </p:cNvPr>
          <p:cNvSpPr txBox="1"/>
          <p:nvPr/>
        </p:nvSpPr>
        <p:spPr>
          <a:xfrm>
            <a:off x="786578" y="3753430"/>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Background</a:t>
            </a:r>
          </a:p>
        </p:txBody>
      </p:sp>
      <p:sp>
        <p:nvSpPr>
          <p:cNvPr id="27" name="TextBox 26">
            <a:extLst>
              <a:ext uri="{FF2B5EF4-FFF2-40B4-BE49-F238E27FC236}">
                <a16:creationId xmlns:a16="http://schemas.microsoft.com/office/drawing/2014/main" id="{ADF8B17F-AE16-4AF4-A988-90EBB45FC9F2}"/>
              </a:ext>
            </a:extLst>
          </p:cNvPr>
          <p:cNvSpPr txBox="1"/>
          <p:nvPr/>
        </p:nvSpPr>
        <p:spPr>
          <a:xfrm>
            <a:off x="2882588" y="3753285"/>
            <a:ext cx="19928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Process Design</a:t>
            </a:r>
          </a:p>
        </p:txBody>
      </p:sp>
      <p:sp>
        <p:nvSpPr>
          <p:cNvPr id="28" name="TextBox 27">
            <a:extLst>
              <a:ext uri="{FF2B5EF4-FFF2-40B4-BE49-F238E27FC236}">
                <a16:creationId xmlns:a16="http://schemas.microsoft.com/office/drawing/2014/main" id="{9A1290C4-B0D6-4A0B-AFC8-487EF5E7F398}"/>
              </a:ext>
            </a:extLst>
          </p:cNvPr>
          <p:cNvSpPr txBox="1"/>
          <p:nvPr/>
        </p:nvSpPr>
        <p:spPr>
          <a:xfrm>
            <a:off x="5199608" y="3753285"/>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Economics</a:t>
            </a:r>
          </a:p>
        </p:txBody>
      </p:sp>
      <p:sp>
        <p:nvSpPr>
          <p:cNvPr id="29" name="TextBox 28">
            <a:extLst>
              <a:ext uri="{FF2B5EF4-FFF2-40B4-BE49-F238E27FC236}">
                <a16:creationId xmlns:a16="http://schemas.microsoft.com/office/drawing/2014/main" id="{442411CA-1BC1-47B0-9FC4-4B22AE279BB4}"/>
              </a:ext>
            </a:extLst>
          </p:cNvPr>
          <p:cNvSpPr txBox="1"/>
          <p:nvPr/>
        </p:nvSpPr>
        <p:spPr>
          <a:xfrm>
            <a:off x="7122068" y="3753285"/>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Conclusion</a:t>
            </a:r>
          </a:p>
        </p:txBody>
      </p:sp>
      <p:sp>
        <p:nvSpPr>
          <p:cNvPr id="30" name="TextBox 29">
            <a:extLst>
              <a:ext uri="{FF2B5EF4-FFF2-40B4-BE49-F238E27FC236}">
                <a16:creationId xmlns:a16="http://schemas.microsoft.com/office/drawing/2014/main" id="{1412CD1A-DA32-4795-A351-7B0EE2B5432E}"/>
              </a:ext>
            </a:extLst>
          </p:cNvPr>
          <p:cNvSpPr txBox="1"/>
          <p:nvPr/>
        </p:nvSpPr>
        <p:spPr>
          <a:xfrm>
            <a:off x="9079164" y="3753285"/>
            <a:ext cx="2137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Q&amp;A/Appendix</a:t>
            </a:r>
          </a:p>
        </p:txBody>
      </p:sp>
      <p:sp>
        <p:nvSpPr>
          <p:cNvPr id="31" name="Rectangle: Top Corners Rounded 30">
            <a:extLst>
              <a:ext uri="{FF2B5EF4-FFF2-40B4-BE49-F238E27FC236}">
                <a16:creationId xmlns:a16="http://schemas.microsoft.com/office/drawing/2014/main" id="{B1A0D745-575C-4972-8897-141847946822}"/>
              </a:ext>
            </a:extLst>
          </p:cNvPr>
          <p:cNvSpPr/>
          <p:nvPr/>
        </p:nvSpPr>
        <p:spPr>
          <a:xfrm rot="5400000">
            <a:off x="5796561" y="3616661"/>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Top Corners Rounded 31">
            <a:extLst>
              <a:ext uri="{FF2B5EF4-FFF2-40B4-BE49-F238E27FC236}">
                <a16:creationId xmlns:a16="http://schemas.microsoft.com/office/drawing/2014/main" id="{363D1480-B0AA-41F4-95F9-2ED4513C1B6A}"/>
              </a:ext>
            </a:extLst>
          </p:cNvPr>
          <p:cNvSpPr/>
          <p:nvPr/>
        </p:nvSpPr>
        <p:spPr>
          <a:xfrm rot="5400000">
            <a:off x="3690435" y="3612530"/>
            <a:ext cx="317392" cy="1399122"/>
          </a:xfrm>
          <a:prstGeom prst="round2SameRect">
            <a:avLst/>
          </a:prstGeom>
          <a:solidFill>
            <a:srgbClr val="045E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Top Corners Rounded 32">
            <a:extLst>
              <a:ext uri="{FF2B5EF4-FFF2-40B4-BE49-F238E27FC236}">
                <a16:creationId xmlns:a16="http://schemas.microsoft.com/office/drawing/2014/main" id="{9234E62C-8372-46CC-81CF-AA46FAE6A321}"/>
              </a:ext>
            </a:extLst>
          </p:cNvPr>
          <p:cNvSpPr/>
          <p:nvPr/>
        </p:nvSpPr>
        <p:spPr>
          <a:xfrm rot="5400000">
            <a:off x="7728320" y="3612530"/>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Top Corners Rounded 33">
            <a:extLst>
              <a:ext uri="{FF2B5EF4-FFF2-40B4-BE49-F238E27FC236}">
                <a16:creationId xmlns:a16="http://schemas.microsoft.com/office/drawing/2014/main" id="{848CFD16-F713-42C6-BFC0-AAA0F07F96A6}"/>
              </a:ext>
            </a:extLst>
          </p:cNvPr>
          <p:cNvSpPr/>
          <p:nvPr/>
        </p:nvSpPr>
        <p:spPr>
          <a:xfrm rot="5400000">
            <a:off x="9974599" y="3612530"/>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095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a:solidFill>
                  <a:srgbClr val="00144D"/>
                </a:solidFill>
              </a:rPr>
              <a:pPr/>
              <a:t>14</a:t>
            </a:fld>
            <a:endParaRPr lang="en-US">
              <a:solidFill>
                <a:srgbClr val="00144D"/>
              </a:solidFill>
            </a:endParaRPr>
          </a:p>
        </p:txBody>
      </p:sp>
      <p:sp>
        <p:nvSpPr>
          <p:cNvPr id="3" name="Title 2"/>
          <p:cNvSpPr>
            <a:spLocks noGrp="1"/>
          </p:cNvSpPr>
          <p:nvPr>
            <p:ph type="title"/>
          </p:nvPr>
        </p:nvSpPr>
        <p:spPr>
          <a:xfrm>
            <a:off x="461639" y="35506"/>
            <a:ext cx="11549848" cy="924806"/>
          </a:xfrm>
        </p:spPr>
        <p:txBody>
          <a:bodyPr>
            <a:normAutofit fontScale="90000"/>
          </a:bodyPr>
          <a:lstStyle/>
          <a:p>
            <a:r>
              <a:rPr lang="en-US"/>
              <a:t>Ortho-Para Conversion complicates H</a:t>
            </a:r>
            <a:r>
              <a:rPr lang="en-US" baseline="-25000"/>
              <a:t>2</a:t>
            </a:r>
            <a:r>
              <a:rPr lang="en-US"/>
              <a:t> liquefaction</a:t>
            </a:r>
          </a:p>
        </p:txBody>
      </p:sp>
      <p:cxnSp>
        <p:nvCxnSpPr>
          <p:cNvPr id="6" name="Straight Connector 5">
            <a:extLst>
              <a:ext uri="{FF2B5EF4-FFF2-40B4-BE49-F238E27FC236}">
                <a16:creationId xmlns:a16="http://schemas.microsoft.com/office/drawing/2014/main" id="{47879B89-D049-2DD5-57DD-80D1799A77EA}"/>
              </a:ext>
            </a:extLst>
          </p:cNvPr>
          <p:cNvCxnSpPr>
            <a:stCxn id="10" idx="6"/>
            <a:endCxn id="14" idx="2"/>
          </p:cNvCxnSpPr>
          <p:nvPr/>
        </p:nvCxnSpPr>
        <p:spPr>
          <a:xfrm>
            <a:off x="4063437" y="2288169"/>
            <a:ext cx="2500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3EEFF2D-2DA0-C2BC-7F34-2A1F9BD73FA9}"/>
              </a:ext>
            </a:extLst>
          </p:cNvPr>
          <p:cNvSpPr txBox="1"/>
          <p:nvPr/>
        </p:nvSpPr>
        <p:spPr>
          <a:xfrm>
            <a:off x="3110567" y="2939015"/>
            <a:ext cx="2947386" cy="369332"/>
          </a:xfrm>
          <a:prstGeom prst="rect">
            <a:avLst/>
          </a:prstGeom>
          <a:noFill/>
        </p:spPr>
        <p:txBody>
          <a:bodyPr wrap="square" rtlCol="0">
            <a:spAutoFit/>
          </a:bodyPr>
          <a:lstStyle/>
          <a:p>
            <a:r>
              <a:rPr lang="en-US"/>
              <a:t>“orthohydrogen” (o-H</a:t>
            </a:r>
            <a:r>
              <a:rPr lang="en-US" baseline="-25000"/>
              <a:t>2</a:t>
            </a:r>
            <a:r>
              <a:rPr lang="en-US"/>
              <a:t>)</a:t>
            </a:r>
          </a:p>
        </p:txBody>
      </p:sp>
      <p:sp>
        <p:nvSpPr>
          <p:cNvPr id="8" name="TextBox 7">
            <a:extLst>
              <a:ext uri="{FF2B5EF4-FFF2-40B4-BE49-F238E27FC236}">
                <a16:creationId xmlns:a16="http://schemas.microsoft.com/office/drawing/2014/main" id="{7FE57D31-73F9-FBA3-92CE-41A1F88DB9A3}"/>
              </a:ext>
            </a:extLst>
          </p:cNvPr>
          <p:cNvSpPr txBox="1"/>
          <p:nvPr/>
        </p:nvSpPr>
        <p:spPr>
          <a:xfrm>
            <a:off x="6140813" y="2939015"/>
            <a:ext cx="2947386" cy="369332"/>
          </a:xfrm>
          <a:prstGeom prst="rect">
            <a:avLst/>
          </a:prstGeom>
          <a:noFill/>
        </p:spPr>
        <p:txBody>
          <a:bodyPr wrap="square" rtlCol="0">
            <a:spAutoFit/>
          </a:bodyPr>
          <a:lstStyle/>
          <a:p>
            <a:r>
              <a:rPr lang="en-US"/>
              <a:t>“parahydrogen” (p-H</a:t>
            </a:r>
            <a:r>
              <a:rPr lang="en-US" baseline="-25000"/>
              <a:t>2</a:t>
            </a:r>
            <a:r>
              <a:rPr lang="en-US"/>
              <a:t>)</a:t>
            </a:r>
          </a:p>
        </p:txBody>
      </p:sp>
      <p:cxnSp>
        <p:nvCxnSpPr>
          <p:cNvPr id="9" name="Straight Arrow Connector 8">
            <a:extLst>
              <a:ext uri="{FF2B5EF4-FFF2-40B4-BE49-F238E27FC236}">
                <a16:creationId xmlns:a16="http://schemas.microsoft.com/office/drawing/2014/main" id="{4E95DD62-7346-CFCA-FC3C-F7400F86D5BB}"/>
              </a:ext>
            </a:extLst>
          </p:cNvPr>
          <p:cNvCxnSpPr/>
          <p:nvPr/>
        </p:nvCxnSpPr>
        <p:spPr>
          <a:xfrm flipV="1">
            <a:off x="3792668" y="1742192"/>
            <a:ext cx="0" cy="10386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22887FB-74FE-6853-0ED2-B71BBD856245}"/>
              </a:ext>
            </a:extLst>
          </p:cNvPr>
          <p:cNvSpPr/>
          <p:nvPr/>
        </p:nvSpPr>
        <p:spPr>
          <a:xfrm>
            <a:off x="3521899" y="2035155"/>
            <a:ext cx="541538" cy="506028"/>
          </a:xfrm>
          <a:prstGeom prst="ellipse">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a:t>
            </a:r>
          </a:p>
        </p:txBody>
      </p:sp>
      <p:cxnSp>
        <p:nvCxnSpPr>
          <p:cNvPr id="11" name="Straight Arrow Connector 10">
            <a:extLst>
              <a:ext uri="{FF2B5EF4-FFF2-40B4-BE49-F238E27FC236}">
                <a16:creationId xmlns:a16="http://schemas.microsoft.com/office/drawing/2014/main" id="{9C288C99-7DBD-9742-0A7E-9D7DB5579986}"/>
              </a:ext>
            </a:extLst>
          </p:cNvPr>
          <p:cNvCxnSpPr/>
          <p:nvPr/>
        </p:nvCxnSpPr>
        <p:spPr>
          <a:xfrm flipV="1">
            <a:off x="4584260" y="1742192"/>
            <a:ext cx="0" cy="10386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C0D38D-27DB-8F2A-911B-05F210222DDA}"/>
              </a:ext>
            </a:extLst>
          </p:cNvPr>
          <p:cNvCxnSpPr/>
          <p:nvPr/>
        </p:nvCxnSpPr>
        <p:spPr>
          <a:xfrm flipV="1">
            <a:off x="6576559" y="1740554"/>
            <a:ext cx="0" cy="10386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594A3A-6785-5124-7341-03B8FA011553}"/>
              </a:ext>
            </a:extLst>
          </p:cNvPr>
          <p:cNvCxnSpPr/>
          <p:nvPr/>
        </p:nvCxnSpPr>
        <p:spPr>
          <a:xfrm>
            <a:off x="7368151" y="1749432"/>
            <a:ext cx="0" cy="1038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9E15B79-21AC-BFA2-B8B2-E3911182DF15}"/>
              </a:ext>
            </a:extLst>
          </p:cNvPr>
          <p:cNvSpPr/>
          <p:nvPr/>
        </p:nvSpPr>
        <p:spPr>
          <a:xfrm>
            <a:off x="4313491" y="2035155"/>
            <a:ext cx="541538" cy="506028"/>
          </a:xfrm>
          <a:prstGeom prst="ellipse">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a:t>
            </a:r>
          </a:p>
        </p:txBody>
      </p:sp>
      <p:sp>
        <p:nvSpPr>
          <p:cNvPr id="15" name="Oval 14">
            <a:extLst>
              <a:ext uri="{FF2B5EF4-FFF2-40B4-BE49-F238E27FC236}">
                <a16:creationId xmlns:a16="http://schemas.microsoft.com/office/drawing/2014/main" id="{357045B0-6B7F-7F17-DE45-1F6AAD52EC6E}"/>
              </a:ext>
            </a:extLst>
          </p:cNvPr>
          <p:cNvSpPr/>
          <p:nvPr/>
        </p:nvSpPr>
        <p:spPr>
          <a:xfrm>
            <a:off x="6305790" y="2033517"/>
            <a:ext cx="541538" cy="506028"/>
          </a:xfrm>
          <a:prstGeom prst="ellipse">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a:t>
            </a:r>
          </a:p>
        </p:txBody>
      </p:sp>
      <p:sp>
        <p:nvSpPr>
          <p:cNvPr id="16" name="Oval 15">
            <a:extLst>
              <a:ext uri="{FF2B5EF4-FFF2-40B4-BE49-F238E27FC236}">
                <a16:creationId xmlns:a16="http://schemas.microsoft.com/office/drawing/2014/main" id="{FC4075B9-BE5B-2E14-340D-D49B39EDC25F}"/>
              </a:ext>
            </a:extLst>
          </p:cNvPr>
          <p:cNvSpPr/>
          <p:nvPr/>
        </p:nvSpPr>
        <p:spPr>
          <a:xfrm>
            <a:off x="7097382" y="2033517"/>
            <a:ext cx="541538" cy="506028"/>
          </a:xfrm>
          <a:prstGeom prst="ellipse">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a:t>
            </a:r>
          </a:p>
        </p:txBody>
      </p:sp>
      <p:sp>
        <p:nvSpPr>
          <p:cNvPr id="17" name="TextBox 16">
            <a:extLst>
              <a:ext uri="{FF2B5EF4-FFF2-40B4-BE49-F238E27FC236}">
                <a16:creationId xmlns:a16="http://schemas.microsoft.com/office/drawing/2014/main" id="{DF02FCB0-83B4-4EDD-3D0E-6E4B7BDBFB0C}"/>
              </a:ext>
            </a:extLst>
          </p:cNvPr>
          <p:cNvSpPr txBox="1"/>
          <p:nvPr/>
        </p:nvSpPr>
        <p:spPr>
          <a:xfrm>
            <a:off x="3255973" y="4254876"/>
            <a:ext cx="6779582" cy="523220"/>
          </a:xfrm>
          <a:prstGeom prst="rect">
            <a:avLst/>
          </a:prstGeom>
          <a:noFill/>
        </p:spPr>
        <p:txBody>
          <a:bodyPr wrap="square" rtlCol="0">
            <a:spAutoFit/>
          </a:bodyPr>
          <a:lstStyle/>
          <a:p>
            <a:r>
              <a:rPr lang="en-US" sz="2800"/>
              <a:t>	o-H</a:t>
            </a:r>
            <a:r>
              <a:rPr lang="en-US" sz="2800" baseline="-25000"/>
              <a:t>2</a:t>
            </a:r>
            <a:r>
              <a:rPr lang="en-US" sz="2800"/>
              <a:t>                p-H</a:t>
            </a:r>
            <a:r>
              <a:rPr lang="en-US" sz="2800" baseline="-25000"/>
              <a:t>2  </a:t>
            </a:r>
            <a:r>
              <a:rPr lang="en-US" sz="2800"/>
              <a:t>+  </a:t>
            </a:r>
            <a:r>
              <a:rPr lang="en-US" sz="2800" i="1"/>
              <a:t>(energy)</a:t>
            </a:r>
            <a:endParaRPr lang="en-US" sz="2800" i="1" baseline="-25000"/>
          </a:p>
        </p:txBody>
      </p:sp>
      <p:cxnSp>
        <p:nvCxnSpPr>
          <p:cNvPr id="20" name="Straight Arrow Connector 19">
            <a:extLst>
              <a:ext uri="{FF2B5EF4-FFF2-40B4-BE49-F238E27FC236}">
                <a16:creationId xmlns:a16="http://schemas.microsoft.com/office/drawing/2014/main" id="{EACD0D08-83EF-1FD4-7CAE-BC90DD5DF0A8}"/>
              </a:ext>
            </a:extLst>
          </p:cNvPr>
          <p:cNvCxnSpPr>
            <a:cxnSpLocks/>
          </p:cNvCxnSpPr>
          <p:nvPr/>
        </p:nvCxnSpPr>
        <p:spPr>
          <a:xfrm>
            <a:off x="4775129" y="4581908"/>
            <a:ext cx="10308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8705588D-9854-DED0-10B4-8B10948BE0C9}"/>
              </a:ext>
            </a:extLst>
          </p:cNvPr>
          <p:cNvSpPr txBox="1"/>
          <p:nvPr/>
        </p:nvSpPr>
        <p:spPr>
          <a:xfrm>
            <a:off x="197273" y="5214797"/>
            <a:ext cx="2405849" cy="369332"/>
          </a:xfrm>
          <a:prstGeom prst="rect">
            <a:avLst/>
          </a:prstGeom>
          <a:noFill/>
        </p:spPr>
        <p:txBody>
          <a:bodyPr wrap="square" rtlCol="0">
            <a:spAutoFit/>
          </a:bodyPr>
          <a:lstStyle/>
          <a:p>
            <a:r>
              <a:rPr lang="en-US" dirty="0"/>
              <a:t>Product LH</a:t>
            </a:r>
            <a:r>
              <a:rPr lang="en-US" baseline="-25000" dirty="0"/>
              <a:t>2</a:t>
            </a:r>
            <a:r>
              <a:rPr lang="en-US" dirty="0"/>
              <a:t> should be</a:t>
            </a:r>
          </a:p>
        </p:txBody>
      </p:sp>
      <p:sp>
        <p:nvSpPr>
          <p:cNvPr id="23" name="TextBox 22">
            <a:extLst>
              <a:ext uri="{FF2B5EF4-FFF2-40B4-BE49-F238E27FC236}">
                <a16:creationId xmlns:a16="http://schemas.microsoft.com/office/drawing/2014/main" id="{2DDED4A0-DA6A-3663-5E65-0D1384EA602E}"/>
              </a:ext>
            </a:extLst>
          </p:cNvPr>
          <p:cNvSpPr txBox="1"/>
          <p:nvPr/>
        </p:nvSpPr>
        <p:spPr>
          <a:xfrm>
            <a:off x="2478835" y="5102676"/>
            <a:ext cx="5405600" cy="523220"/>
          </a:xfrm>
          <a:prstGeom prst="rect">
            <a:avLst/>
          </a:prstGeom>
          <a:noFill/>
        </p:spPr>
        <p:txBody>
          <a:bodyPr wrap="square" rtlCol="0">
            <a:spAutoFit/>
          </a:bodyPr>
          <a:lstStyle/>
          <a:p>
            <a:r>
              <a:rPr lang="en-US" sz="2800" b="1"/>
              <a:t>as close </a:t>
            </a:r>
            <a:r>
              <a:rPr lang="en-US" sz="2000"/>
              <a:t>to </a:t>
            </a:r>
            <a:r>
              <a:rPr lang="en-US" sz="2800" b="1"/>
              <a:t>pure p-H</a:t>
            </a:r>
            <a:r>
              <a:rPr lang="en-US" sz="2800" b="1" baseline="-25000"/>
              <a:t>2  </a:t>
            </a:r>
            <a:r>
              <a:rPr lang="en-US" sz="2000"/>
              <a:t>as possible</a:t>
            </a:r>
          </a:p>
        </p:txBody>
      </p:sp>
      <p:sp>
        <p:nvSpPr>
          <p:cNvPr id="24" name="TextBox 23">
            <a:extLst>
              <a:ext uri="{FF2B5EF4-FFF2-40B4-BE49-F238E27FC236}">
                <a16:creationId xmlns:a16="http://schemas.microsoft.com/office/drawing/2014/main" id="{AC585976-9C2F-4F6B-1A45-9515275E6809}"/>
              </a:ext>
            </a:extLst>
          </p:cNvPr>
          <p:cNvSpPr txBox="1"/>
          <p:nvPr/>
        </p:nvSpPr>
        <p:spPr>
          <a:xfrm>
            <a:off x="7097382" y="5090633"/>
            <a:ext cx="4750874" cy="523220"/>
          </a:xfrm>
          <a:prstGeom prst="rect">
            <a:avLst/>
          </a:prstGeom>
          <a:noFill/>
        </p:spPr>
        <p:txBody>
          <a:bodyPr wrap="square" rtlCol="0">
            <a:spAutoFit/>
          </a:bodyPr>
          <a:lstStyle/>
          <a:p>
            <a:r>
              <a:rPr lang="en-US"/>
              <a:t>to </a:t>
            </a:r>
            <a:r>
              <a:rPr lang="en-US" sz="2800" b="1"/>
              <a:t>prevent boiloff/explosions </a:t>
            </a:r>
            <a:endParaRPr lang="en-US"/>
          </a:p>
        </p:txBody>
      </p:sp>
      <p:sp>
        <p:nvSpPr>
          <p:cNvPr id="25" name="TextBox 24">
            <a:extLst>
              <a:ext uri="{FF2B5EF4-FFF2-40B4-BE49-F238E27FC236}">
                <a16:creationId xmlns:a16="http://schemas.microsoft.com/office/drawing/2014/main" id="{716A2CFB-0222-FD38-682E-7FF2D846A3E8}"/>
              </a:ext>
            </a:extLst>
          </p:cNvPr>
          <p:cNvSpPr txBox="1"/>
          <p:nvPr/>
        </p:nvSpPr>
        <p:spPr>
          <a:xfrm>
            <a:off x="1754089" y="1295908"/>
            <a:ext cx="9573916" cy="369332"/>
          </a:xfrm>
          <a:prstGeom prst="rect">
            <a:avLst/>
          </a:prstGeom>
          <a:noFill/>
        </p:spPr>
        <p:txBody>
          <a:bodyPr wrap="square" rtlCol="0">
            <a:spAutoFit/>
          </a:bodyPr>
          <a:lstStyle/>
          <a:p>
            <a:r>
              <a:rPr lang="en-US" dirty="0"/>
              <a:t>Regular hydrogen is a mixture of two spin isomers: orthohydrogen and parahydrogen</a:t>
            </a:r>
          </a:p>
        </p:txBody>
      </p:sp>
      <p:sp>
        <p:nvSpPr>
          <p:cNvPr id="26" name="TextBox 25">
            <a:extLst>
              <a:ext uri="{FF2B5EF4-FFF2-40B4-BE49-F238E27FC236}">
                <a16:creationId xmlns:a16="http://schemas.microsoft.com/office/drawing/2014/main" id="{B212698F-05F6-9A72-8B3A-6A5F2AE26826}"/>
              </a:ext>
            </a:extLst>
          </p:cNvPr>
          <p:cNvSpPr txBox="1"/>
          <p:nvPr/>
        </p:nvSpPr>
        <p:spPr>
          <a:xfrm>
            <a:off x="1668534" y="3722436"/>
            <a:ext cx="9095531" cy="369332"/>
          </a:xfrm>
          <a:prstGeom prst="rect">
            <a:avLst/>
          </a:prstGeom>
          <a:noFill/>
        </p:spPr>
        <p:txBody>
          <a:bodyPr wrap="square" rtlCol="0">
            <a:spAutoFit/>
          </a:bodyPr>
          <a:lstStyle/>
          <a:p>
            <a:pPr algn="ctr"/>
            <a:r>
              <a:rPr lang="en-US" dirty="0"/>
              <a:t>As hydrogen is cooled, o-H</a:t>
            </a:r>
            <a:r>
              <a:rPr lang="en-US" baseline="-25000" dirty="0"/>
              <a:t>2</a:t>
            </a:r>
            <a:r>
              <a:rPr lang="en-US" dirty="0"/>
              <a:t> reacts </a:t>
            </a:r>
            <a:r>
              <a:rPr lang="en-US" b="1" dirty="0"/>
              <a:t>spontaneously </a:t>
            </a:r>
            <a:r>
              <a:rPr lang="en-US" dirty="0"/>
              <a:t>and</a:t>
            </a:r>
            <a:r>
              <a:rPr lang="en-US" b="1" dirty="0"/>
              <a:t> exothermically</a:t>
            </a:r>
            <a:r>
              <a:rPr lang="en-US" dirty="0"/>
              <a:t> to form p-H</a:t>
            </a:r>
            <a:r>
              <a:rPr lang="en-US" baseline="-25000" dirty="0"/>
              <a:t>2</a:t>
            </a:r>
            <a:endParaRPr lang="en-US" dirty="0"/>
          </a:p>
        </p:txBody>
      </p:sp>
      <p:cxnSp>
        <p:nvCxnSpPr>
          <p:cNvPr id="28" name="Straight Connector 27">
            <a:extLst>
              <a:ext uri="{FF2B5EF4-FFF2-40B4-BE49-F238E27FC236}">
                <a16:creationId xmlns:a16="http://schemas.microsoft.com/office/drawing/2014/main" id="{91D299F2-FC47-63B3-628F-9A6F318E40D1}"/>
              </a:ext>
            </a:extLst>
          </p:cNvPr>
          <p:cNvCxnSpPr/>
          <p:nvPr/>
        </p:nvCxnSpPr>
        <p:spPr>
          <a:xfrm>
            <a:off x="0" y="3524435"/>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E2821AA-4171-2110-0C47-5BEFB4221E6D}"/>
              </a:ext>
            </a:extLst>
          </p:cNvPr>
          <p:cNvSpPr txBox="1"/>
          <p:nvPr/>
        </p:nvSpPr>
        <p:spPr>
          <a:xfrm>
            <a:off x="139711" y="5542361"/>
            <a:ext cx="3337069" cy="307777"/>
          </a:xfrm>
          <a:prstGeom prst="rect">
            <a:avLst/>
          </a:prstGeom>
          <a:noFill/>
        </p:spPr>
        <p:txBody>
          <a:bodyPr wrap="square" rtlCol="0">
            <a:spAutoFit/>
          </a:bodyPr>
          <a:lstStyle/>
          <a:p>
            <a:r>
              <a:rPr lang="en-US" sz="1400" i="1"/>
              <a:t>(-414 °F,  52 psia, pressurized liquid)</a:t>
            </a:r>
          </a:p>
        </p:txBody>
      </p:sp>
      <p:sp>
        <p:nvSpPr>
          <p:cNvPr id="27" name="Slide Number Placeholder 1">
            <a:extLst>
              <a:ext uri="{FF2B5EF4-FFF2-40B4-BE49-F238E27FC236}">
                <a16:creationId xmlns:a16="http://schemas.microsoft.com/office/drawing/2014/main" id="{C7D09653-A948-4180-841C-25D2E6145C93}"/>
              </a:ext>
            </a:extLst>
          </p:cNvPr>
          <p:cNvSpPr txBox="1">
            <a:spLocks/>
          </p:cNvSpPr>
          <p:nvPr/>
        </p:nvSpPr>
        <p:spPr>
          <a:xfrm>
            <a:off x="9574336" y="6287007"/>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accent5"/>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rgbClr val="00144D"/>
              </a:solidFill>
            </a:endParaRPr>
          </a:p>
        </p:txBody>
      </p:sp>
      <p:cxnSp>
        <p:nvCxnSpPr>
          <p:cNvPr id="4" name="Straight Connector 3">
            <a:extLst>
              <a:ext uri="{FF2B5EF4-FFF2-40B4-BE49-F238E27FC236}">
                <a16:creationId xmlns:a16="http://schemas.microsoft.com/office/drawing/2014/main" id="{9D38BA8C-09EE-5684-039A-C7BFF075D96F}"/>
              </a:ext>
            </a:extLst>
          </p:cNvPr>
          <p:cNvCxnSpPr/>
          <p:nvPr/>
        </p:nvCxnSpPr>
        <p:spPr>
          <a:xfrm>
            <a:off x="6847328" y="2288169"/>
            <a:ext cx="2500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53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4" grpId="0" animBg="1"/>
      <p:bldP spid="15" grpId="0" animBg="1"/>
      <p:bldP spid="16" grpId="0" animBg="1"/>
      <p:bldP spid="17" grpId="0"/>
      <p:bldP spid="22" grpId="0"/>
      <p:bldP spid="23" grpId="0"/>
      <p:bldP spid="24" grpId="0"/>
      <p:bldP spid="25" grpId="0"/>
      <p:bldP spid="26"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a:bodyPr>
          <a:lstStyle/>
          <a:p>
            <a:r>
              <a:rPr lang="en-US" sz="3200"/>
              <a:t>Cryogenic Liquefaction Process Design has two main components</a:t>
            </a:r>
          </a:p>
        </p:txBody>
      </p:sp>
      <p:sp>
        <p:nvSpPr>
          <p:cNvPr id="4" name="Slide Number Placeholder 3"/>
          <p:cNvSpPr>
            <a:spLocks noGrp="1"/>
          </p:cNvSpPr>
          <p:nvPr>
            <p:ph type="sldNum" sz="quarter" idx="12"/>
          </p:nvPr>
        </p:nvSpPr>
        <p:spPr/>
        <p:txBody>
          <a:bodyPr/>
          <a:lstStyle/>
          <a:p>
            <a:fld id="{8A758EFE-665F-4341-B5B8-2DAEADA52F6C}" type="slidenum">
              <a:rPr lang="en-US">
                <a:solidFill>
                  <a:srgbClr val="00144D"/>
                </a:solidFill>
              </a:rPr>
              <a:pPr/>
              <a:t>15</a:t>
            </a:fld>
            <a:endParaRPr lang="en-US">
              <a:solidFill>
                <a:srgbClr val="00144D"/>
              </a:solidFill>
            </a:endParaRPr>
          </a:p>
        </p:txBody>
      </p:sp>
      <p:cxnSp>
        <p:nvCxnSpPr>
          <p:cNvPr id="5" name="Straight Arrow Connector 4">
            <a:extLst>
              <a:ext uri="{FF2B5EF4-FFF2-40B4-BE49-F238E27FC236}">
                <a16:creationId xmlns:a16="http://schemas.microsoft.com/office/drawing/2014/main" id="{04B317B5-4F89-DDF8-21DE-0DCC13DA35FB}"/>
              </a:ext>
            </a:extLst>
          </p:cNvPr>
          <p:cNvCxnSpPr>
            <a:cxnSpLocks/>
          </p:cNvCxnSpPr>
          <p:nvPr/>
        </p:nvCxnSpPr>
        <p:spPr>
          <a:xfrm>
            <a:off x="7599287" y="3717234"/>
            <a:ext cx="76917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0F93E21-A991-CDCD-C52E-7390A17230FC}"/>
              </a:ext>
            </a:extLst>
          </p:cNvPr>
          <p:cNvSpPr/>
          <p:nvPr/>
        </p:nvSpPr>
        <p:spPr>
          <a:xfrm>
            <a:off x="664051" y="3876116"/>
            <a:ext cx="2298623" cy="65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Precooling</a:t>
            </a:r>
          </a:p>
        </p:txBody>
      </p:sp>
      <p:sp>
        <p:nvSpPr>
          <p:cNvPr id="7" name="Rectangle 6">
            <a:extLst>
              <a:ext uri="{FF2B5EF4-FFF2-40B4-BE49-F238E27FC236}">
                <a16:creationId xmlns:a16="http://schemas.microsoft.com/office/drawing/2014/main" id="{77A8C354-BBFF-18AF-EEDB-6FB2F270948D}"/>
              </a:ext>
            </a:extLst>
          </p:cNvPr>
          <p:cNvSpPr/>
          <p:nvPr/>
        </p:nvSpPr>
        <p:spPr>
          <a:xfrm>
            <a:off x="664051" y="5896471"/>
            <a:ext cx="2298625" cy="65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Refrigerant</a:t>
            </a:r>
          </a:p>
        </p:txBody>
      </p:sp>
      <p:sp>
        <p:nvSpPr>
          <p:cNvPr id="8" name="Rectangle 7">
            <a:extLst>
              <a:ext uri="{FF2B5EF4-FFF2-40B4-BE49-F238E27FC236}">
                <a16:creationId xmlns:a16="http://schemas.microsoft.com/office/drawing/2014/main" id="{6131789E-CF36-7F1E-676C-9E80643BA60F}"/>
              </a:ext>
            </a:extLst>
          </p:cNvPr>
          <p:cNvSpPr/>
          <p:nvPr/>
        </p:nvSpPr>
        <p:spPr>
          <a:xfrm>
            <a:off x="4814775" y="2886553"/>
            <a:ext cx="2307854" cy="650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Minimum Approach Temperature </a:t>
            </a:r>
          </a:p>
        </p:txBody>
      </p:sp>
      <p:sp>
        <p:nvSpPr>
          <p:cNvPr id="9" name="Rectangle 8">
            <a:extLst>
              <a:ext uri="{FF2B5EF4-FFF2-40B4-BE49-F238E27FC236}">
                <a16:creationId xmlns:a16="http://schemas.microsoft.com/office/drawing/2014/main" id="{39AD2259-EDD8-82CC-26FA-3444D52C61AA}"/>
              </a:ext>
            </a:extLst>
          </p:cNvPr>
          <p:cNvSpPr/>
          <p:nvPr/>
        </p:nvSpPr>
        <p:spPr>
          <a:xfrm>
            <a:off x="657634" y="2884056"/>
            <a:ext cx="2298624" cy="65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Upstream</a:t>
            </a:r>
          </a:p>
        </p:txBody>
      </p:sp>
      <p:sp>
        <p:nvSpPr>
          <p:cNvPr id="10" name="Rectangle 9">
            <a:extLst>
              <a:ext uri="{FF2B5EF4-FFF2-40B4-BE49-F238E27FC236}">
                <a16:creationId xmlns:a16="http://schemas.microsoft.com/office/drawing/2014/main" id="{2EF35912-3DBC-72C2-F92C-489D45B6EC12}"/>
              </a:ext>
            </a:extLst>
          </p:cNvPr>
          <p:cNvSpPr/>
          <p:nvPr/>
        </p:nvSpPr>
        <p:spPr>
          <a:xfrm>
            <a:off x="8930378" y="2884056"/>
            <a:ext cx="2166707" cy="650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ROI</a:t>
            </a:r>
          </a:p>
        </p:txBody>
      </p:sp>
      <p:sp>
        <p:nvSpPr>
          <p:cNvPr id="11" name="Rectangle 10">
            <a:extLst>
              <a:ext uri="{FF2B5EF4-FFF2-40B4-BE49-F238E27FC236}">
                <a16:creationId xmlns:a16="http://schemas.microsoft.com/office/drawing/2014/main" id="{AE564315-FF4B-1E7C-0322-C5723DEBEDCC}"/>
              </a:ext>
            </a:extLst>
          </p:cNvPr>
          <p:cNvSpPr/>
          <p:nvPr/>
        </p:nvSpPr>
        <p:spPr>
          <a:xfrm>
            <a:off x="8930379" y="3876116"/>
            <a:ext cx="2166706" cy="65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Energy Efficiency</a:t>
            </a:r>
          </a:p>
        </p:txBody>
      </p:sp>
      <p:sp>
        <p:nvSpPr>
          <p:cNvPr id="12" name="Rectangle 11">
            <a:extLst>
              <a:ext uri="{FF2B5EF4-FFF2-40B4-BE49-F238E27FC236}">
                <a16:creationId xmlns:a16="http://schemas.microsoft.com/office/drawing/2014/main" id="{B3186A77-29E2-2035-2F83-E6BA26D63272}"/>
              </a:ext>
            </a:extLst>
          </p:cNvPr>
          <p:cNvSpPr/>
          <p:nvPr/>
        </p:nvSpPr>
        <p:spPr>
          <a:xfrm>
            <a:off x="657633" y="1563388"/>
            <a:ext cx="2298625" cy="9640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1) Design</a:t>
            </a:r>
          </a:p>
        </p:txBody>
      </p:sp>
      <p:sp>
        <p:nvSpPr>
          <p:cNvPr id="13" name="Rectangle 12">
            <a:extLst>
              <a:ext uri="{FF2B5EF4-FFF2-40B4-BE49-F238E27FC236}">
                <a16:creationId xmlns:a16="http://schemas.microsoft.com/office/drawing/2014/main" id="{ED204991-9A2C-CD5D-A549-393FA9FFF380}"/>
              </a:ext>
            </a:extLst>
          </p:cNvPr>
          <p:cNvSpPr/>
          <p:nvPr/>
        </p:nvSpPr>
        <p:spPr>
          <a:xfrm>
            <a:off x="4824005" y="1563388"/>
            <a:ext cx="2298624" cy="9640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2) Operation</a:t>
            </a:r>
          </a:p>
        </p:txBody>
      </p:sp>
      <p:sp>
        <p:nvSpPr>
          <p:cNvPr id="14" name="Rectangle 13">
            <a:extLst>
              <a:ext uri="{FF2B5EF4-FFF2-40B4-BE49-F238E27FC236}">
                <a16:creationId xmlns:a16="http://schemas.microsoft.com/office/drawing/2014/main" id="{981CEAF5-D701-DAB3-C486-3E966B99CD75}"/>
              </a:ext>
            </a:extLst>
          </p:cNvPr>
          <p:cNvSpPr/>
          <p:nvPr/>
        </p:nvSpPr>
        <p:spPr>
          <a:xfrm>
            <a:off x="8930380" y="1563389"/>
            <a:ext cx="2166705" cy="9640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Metric</a:t>
            </a:r>
          </a:p>
        </p:txBody>
      </p:sp>
      <p:sp>
        <p:nvSpPr>
          <p:cNvPr id="15" name="TextBox 14">
            <a:extLst>
              <a:ext uri="{FF2B5EF4-FFF2-40B4-BE49-F238E27FC236}">
                <a16:creationId xmlns:a16="http://schemas.microsoft.com/office/drawing/2014/main" id="{2392B588-53A1-F417-038A-01EADDAEC812}"/>
              </a:ext>
            </a:extLst>
          </p:cNvPr>
          <p:cNvSpPr txBox="1"/>
          <p:nvPr/>
        </p:nvSpPr>
        <p:spPr>
          <a:xfrm>
            <a:off x="3621115" y="3301736"/>
            <a:ext cx="560268" cy="830997"/>
          </a:xfrm>
          <a:prstGeom prst="rect">
            <a:avLst/>
          </a:prstGeom>
          <a:noFill/>
        </p:spPr>
        <p:txBody>
          <a:bodyPr wrap="square" rtlCol="0">
            <a:spAutoFit/>
          </a:bodyPr>
          <a:lstStyle/>
          <a:p>
            <a:r>
              <a:rPr lang="en-US" sz="4800" dirty="0"/>
              <a:t>+</a:t>
            </a:r>
          </a:p>
        </p:txBody>
      </p:sp>
      <p:sp>
        <p:nvSpPr>
          <p:cNvPr id="16" name="Rectangle 15">
            <a:extLst>
              <a:ext uri="{FF2B5EF4-FFF2-40B4-BE49-F238E27FC236}">
                <a16:creationId xmlns:a16="http://schemas.microsoft.com/office/drawing/2014/main" id="{77114479-0637-36B7-5CFD-406F116EDA89}"/>
              </a:ext>
            </a:extLst>
          </p:cNvPr>
          <p:cNvSpPr/>
          <p:nvPr/>
        </p:nvSpPr>
        <p:spPr>
          <a:xfrm>
            <a:off x="4814774" y="3876116"/>
            <a:ext cx="2307853" cy="65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Power Source</a:t>
            </a:r>
          </a:p>
        </p:txBody>
      </p:sp>
      <p:sp>
        <p:nvSpPr>
          <p:cNvPr id="17" name="Rectangle 16">
            <a:extLst>
              <a:ext uri="{FF2B5EF4-FFF2-40B4-BE49-F238E27FC236}">
                <a16:creationId xmlns:a16="http://schemas.microsoft.com/office/drawing/2014/main" id="{64232EF3-FC2C-66E1-950E-6D94FF82E7A1}"/>
              </a:ext>
            </a:extLst>
          </p:cNvPr>
          <p:cNvSpPr/>
          <p:nvPr/>
        </p:nvSpPr>
        <p:spPr>
          <a:xfrm>
            <a:off x="4824005" y="4885699"/>
            <a:ext cx="2307852" cy="650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Capacity</a:t>
            </a:r>
          </a:p>
        </p:txBody>
      </p:sp>
      <p:sp>
        <p:nvSpPr>
          <p:cNvPr id="18" name="Rectangle 17">
            <a:extLst>
              <a:ext uri="{FF2B5EF4-FFF2-40B4-BE49-F238E27FC236}">
                <a16:creationId xmlns:a16="http://schemas.microsoft.com/office/drawing/2014/main" id="{42C5CE17-506F-E712-2CB3-F6F801B163B9}"/>
              </a:ext>
            </a:extLst>
          </p:cNvPr>
          <p:cNvSpPr/>
          <p:nvPr/>
        </p:nvSpPr>
        <p:spPr>
          <a:xfrm>
            <a:off x="621125" y="4885699"/>
            <a:ext cx="2298623" cy="561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Refrigeration Cycle</a:t>
            </a:r>
          </a:p>
        </p:txBody>
      </p:sp>
      <p:cxnSp>
        <p:nvCxnSpPr>
          <p:cNvPr id="19" name="Straight Connector 18">
            <a:extLst>
              <a:ext uri="{FF2B5EF4-FFF2-40B4-BE49-F238E27FC236}">
                <a16:creationId xmlns:a16="http://schemas.microsoft.com/office/drawing/2014/main" id="{3F7698DB-4849-DA15-295D-B6F7B99CD205}"/>
              </a:ext>
            </a:extLst>
          </p:cNvPr>
          <p:cNvCxnSpPr/>
          <p:nvPr/>
        </p:nvCxnSpPr>
        <p:spPr>
          <a:xfrm>
            <a:off x="0" y="2667451"/>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21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a:bodyPr>
          <a:lstStyle/>
          <a:p>
            <a:r>
              <a:rPr lang="en-US" sz="3200"/>
              <a:t>Component 1 of cryogenic liquefaction process design</a:t>
            </a:r>
          </a:p>
        </p:txBody>
      </p:sp>
      <p:sp>
        <p:nvSpPr>
          <p:cNvPr id="4" name="Slide Number Placeholder 3"/>
          <p:cNvSpPr>
            <a:spLocks noGrp="1"/>
          </p:cNvSpPr>
          <p:nvPr>
            <p:ph type="sldNum" sz="quarter" idx="12"/>
          </p:nvPr>
        </p:nvSpPr>
        <p:spPr/>
        <p:txBody>
          <a:bodyPr/>
          <a:lstStyle/>
          <a:p>
            <a:fld id="{8A758EFE-665F-4341-B5B8-2DAEADA52F6C}" type="slidenum">
              <a:rPr lang="en-US">
                <a:solidFill>
                  <a:srgbClr val="00144D"/>
                </a:solidFill>
              </a:rPr>
              <a:pPr/>
              <a:t>16</a:t>
            </a:fld>
            <a:endParaRPr lang="en-US">
              <a:solidFill>
                <a:srgbClr val="00144D"/>
              </a:solidFill>
            </a:endParaRPr>
          </a:p>
        </p:txBody>
      </p:sp>
      <p:sp>
        <p:nvSpPr>
          <p:cNvPr id="6" name="Rectangle 5">
            <a:extLst>
              <a:ext uri="{FF2B5EF4-FFF2-40B4-BE49-F238E27FC236}">
                <a16:creationId xmlns:a16="http://schemas.microsoft.com/office/drawing/2014/main" id="{C0F93E21-A991-CDCD-C52E-7390A17230FC}"/>
              </a:ext>
            </a:extLst>
          </p:cNvPr>
          <p:cNvSpPr/>
          <p:nvPr/>
        </p:nvSpPr>
        <p:spPr>
          <a:xfrm>
            <a:off x="657635" y="3851443"/>
            <a:ext cx="2298623" cy="65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Precooling</a:t>
            </a:r>
          </a:p>
        </p:txBody>
      </p:sp>
      <p:sp>
        <p:nvSpPr>
          <p:cNvPr id="7" name="Rectangle 6">
            <a:extLst>
              <a:ext uri="{FF2B5EF4-FFF2-40B4-BE49-F238E27FC236}">
                <a16:creationId xmlns:a16="http://schemas.microsoft.com/office/drawing/2014/main" id="{77A8C354-BBFF-18AF-EEDB-6FB2F270948D}"/>
              </a:ext>
            </a:extLst>
          </p:cNvPr>
          <p:cNvSpPr/>
          <p:nvPr/>
        </p:nvSpPr>
        <p:spPr>
          <a:xfrm>
            <a:off x="657633" y="5880629"/>
            <a:ext cx="2298625" cy="65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Refrigerant</a:t>
            </a:r>
          </a:p>
        </p:txBody>
      </p:sp>
      <p:sp>
        <p:nvSpPr>
          <p:cNvPr id="9" name="Rectangle 8">
            <a:extLst>
              <a:ext uri="{FF2B5EF4-FFF2-40B4-BE49-F238E27FC236}">
                <a16:creationId xmlns:a16="http://schemas.microsoft.com/office/drawing/2014/main" id="{39AD2259-EDD8-82CC-26FA-3444D52C61AA}"/>
              </a:ext>
            </a:extLst>
          </p:cNvPr>
          <p:cNvSpPr/>
          <p:nvPr/>
        </p:nvSpPr>
        <p:spPr>
          <a:xfrm>
            <a:off x="657634" y="2884056"/>
            <a:ext cx="2298624" cy="65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Upstream</a:t>
            </a:r>
          </a:p>
        </p:txBody>
      </p:sp>
      <p:sp>
        <p:nvSpPr>
          <p:cNvPr id="12" name="Rectangle 11">
            <a:extLst>
              <a:ext uri="{FF2B5EF4-FFF2-40B4-BE49-F238E27FC236}">
                <a16:creationId xmlns:a16="http://schemas.microsoft.com/office/drawing/2014/main" id="{B3186A77-29E2-2035-2F83-E6BA26D63272}"/>
              </a:ext>
            </a:extLst>
          </p:cNvPr>
          <p:cNvSpPr/>
          <p:nvPr/>
        </p:nvSpPr>
        <p:spPr>
          <a:xfrm>
            <a:off x="657633" y="1563388"/>
            <a:ext cx="2298625" cy="9640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1) Design</a:t>
            </a:r>
          </a:p>
        </p:txBody>
      </p:sp>
      <p:sp>
        <p:nvSpPr>
          <p:cNvPr id="18" name="Rectangle 17">
            <a:extLst>
              <a:ext uri="{FF2B5EF4-FFF2-40B4-BE49-F238E27FC236}">
                <a16:creationId xmlns:a16="http://schemas.microsoft.com/office/drawing/2014/main" id="{42C5CE17-506F-E712-2CB3-F6F801B163B9}"/>
              </a:ext>
            </a:extLst>
          </p:cNvPr>
          <p:cNvSpPr/>
          <p:nvPr/>
        </p:nvSpPr>
        <p:spPr>
          <a:xfrm>
            <a:off x="666527" y="4843861"/>
            <a:ext cx="2298623" cy="561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Refrigeration Cycle</a:t>
            </a:r>
          </a:p>
        </p:txBody>
      </p:sp>
      <p:sp>
        <p:nvSpPr>
          <p:cNvPr id="2" name="TextBox 1">
            <a:extLst>
              <a:ext uri="{FF2B5EF4-FFF2-40B4-BE49-F238E27FC236}">
                <a16:creationId xmlns:a16="http://schemas.microsoft.com/office/drawing/2014/main" id="{C6E6760D-F2FD-E754-F9E7-FBA846FD488F}"/>
              </a:ext>
            </a:extLst>
          </p:cNvPr>
          <p:cNvSpPr txBox="1"/>
          <p:nvPr/>
        </p:nvSpPr>
        <p:spPr>
          <a:xfrm>
            <a:off x="7187087" y="2564199"/>
            <a:ext cx="4847895" cy="646331"/>
          </a:xfrm>
          <a:prstGeom prst="rect">
            <a:avLst/>
          </a:prstGeom>
          <a:noFill/>
        </p:spPr>
        <p:txBody>
          <a:bodyPr wrap="square" rtlCol="0">
            <a:spAutoFit/>
          </a:bodyPr>
          <a:lstStyle/>
          <a:p>
            <a:pPr marL="457188" lvl="1"/>
            <a:r>
              <a:rPr lang="en-US"/>
              <a:t>Make H</a:t>
            </a:r>
            <a:r>
              <a:rPr lang="en-US" baseline="-25000"/>
              <a:t>2</a:t>
            </a:r>
            <a:r>
              <a:rPr lang="en-US"/>
              <a:t> vapor feedstock in house? </a:t>
            </a:r>
          </a:p>
          <a:p>
            <a:pPr marL="457188" lvl="1"/>
            <a:r>
              <a:rPr lang="en-US"/>
              <a:t>Buy H</a:t>
            </a:r>
            <a:r>
              <a:rPr lang="en-US" baseline="-25000"/>
              <a:t>2</a:t>
            </a:r>
            <a:r>
              <a:rPr lang="en-US"/>
              <a:t> vapor feedstock from producer?</a:t>
            </a:r>
          </a:p>
        </p:txBody>
      </p:sp>
      <p:sp>
        <p:nvSpPr>
          <p:cNvPr id="20" name="TextBox 19">
            <a:extLst>
              <a:ext uri="{FF2B5EF4-FFF2-40B4-BE49-F238E27FC236}">
                <a16:creationId xmlns:a16="http://schemas.microsoft.com/office/drawing/2014/main" id="{72E87E2C-4DED-03F9-EA18-02507D1E01D0}"/>
              </a:ext>
            </a:extLst>
          </p:cNvPr>
          <p:cNvSpPr txBox="1"/>
          <p:nvPr/>
        </p:nvSpPr>
        <p:spPr>
          <a:xfrm>
            <a:off x="7564544" y="6017404"/>
            <a:ext cx="8168640" cy="369332"/>
          </a:xfrm>
          <a:prstGeom prst="rect">
            <a:avLst/>
          </a:prstGeom>
          <a:noFill/>
        </p:spPr>
        <p:txBody>
          <a:bodyPr wrap="square" rtlCol="0">
            <a:spAutoFit/>
          </a:bodyPr>
          <a:lstStyle/>
          <a:p>
            <a:r>
              <a:rPr lang="en-US"/>
              <a:t>Neon? Helium? Hydrogen? Mixed refrigerant?</a:t>
            </a:r>
          </a:p>
        </p:txBody>
      </p:sp>
      <p:sp>
        <p:nvSpPr>
          <p:cNvPr id="21" name="TextBox 20">
            <a:extLst>
              <a:ext uri="{FF2B5EF4-FFF2-40B4-BE49-F238E27FC236}">
                <a16:creationId xmlns:a16="http://schemas.microsoft.com/office/drawing/2014/main" id="{F0D6F811-F9E5-B611-AAFA-2F1B294720EE}"/>
              </a:ext>
            </a:extLst>
          </p:cNvPr>
          <p:cNvSpPr txBox="1"/>
          <p:nvPr/>
        </p:nvSpPr>
        <p:spPr>
          <a:xfrm>
            <a:off x="7630466" y="3851443"/>
            <a:ext cx="6113417" cy="369332"/>
          </a:xfrm>
          <a:prstGeom prst="rect">
            <a:avLst/>
          </a:prstGeom>
          <a:noFill/>
        </p:spPr>
        <p:txBody>
          <a:bodyPr wrap="square" rtlCol="0">
            <a:spAutoFit/>
          </a:bodyPr>
          <a:lstStyle/>
          <a:p>
            <a:r>
              <a:rPr lang="en-US"/>
              <a:t>Liquid Nitrogen? Mixed refrigerant?</a:t>
            </a:r>
          </a:p>
        </p:txBody>
      </p:sp>
      <p:sp>
        <p:nvSpPr>
          <p:cNvPr id="22" name="TextBox 21">
            <a:extLst>
              <a:ext uri="{FF2B5EF4-FFF2-40B4-BE49-F238E27FC236}">
                <a16:creationId xmlns:a16="http://schemas.microsoft.com/office/drawing/2014/main" id="{AEA774D5-6349-D9DF-EF82-CA250DBF942C}"/>
              </a:ext>
            </a:extLst>
          </p:cNvPr>
          <p:cNvSpPr txBox="1"/>
          <p:nvPr/>
        </p:nvSpPr>
        <p:spPr>
          <a:xfrm>
            <a:off x="7564544" y="4710905"/>
            <a:ext cx="5797118" cy="646331"/>
          </a:xfrm>
          <a:prstGeom prst="rect">
            <a:avLst/>
          </a:prstGeom>
          <a:noFill/>
        </p:spPr>
        <p:txBody>
          <a:bodyPr wrap="square" rtlCol="0">
            <a:spAutoFit/>
          </a:bodyPr>
          <a:lstStyle/>
          <a:p>
            <a:r>
              <a:rPr lang="en-US"/>
              <a:t>Reverse Brayton cycle, Claude cycle, </a:t>
            </a:r>
          </a:p>
          <a:p>
            <a:r>
              <a:rPr lang="en-US"/>
              <a:t>LINDE cycle</a:t>
            </a:r>
          </a:p>
        </p:txBody>
      </p:sp>
    </p:spTree>
    <p:extLst>
      <p:ext uri="{BB962C8B-B14F-4D97-AF65-F5344CB8AC3E}">
        <p14:creationId xmlns:p14="http://schemas.microsoft.com/office/powerpoint/2010/main" val="3687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a:bodyPr>
          <a:lstStyle/>
          <a:p>
            <a:r>
              <a:rPr lang="en-US" sz="3200"/>
              <a:t>Component 2 of cryogenic liquefaction process design</a:t>
            </a:r>
          </a:p>
        </p:txBody>
      </p:sp>
      <p:sp>
        <p:nvSpPr>
          <p:cNvPr id="4" name="Slide Number Placeholder 3"/>
          <p:cNvSpPr>
            <a:spLocks noGrp="1"/>
          </p:cNvSpPr>
          <p:nvPr>
            <p:ph type="sldNum" sz="quarter" idx="12"/>
          </p:nvPr>
        </p:nvSpPr>
        <p:spPr/>
        <p:txBody>
          <a:bodyPr/>
          <a:lstStyle/>
          <a:p>
            <a:fld id="{8A758EFE-665F-4341-B5B8-2DAEADA52F6C}" type="slidenum">
              <a:rPr lang="en-US">
                <a:solidFill>
                  <a:srgbClr val="00144D"/>
                </a:solidFill>
              </a:rPr>
              <a:pPr/>
              <a:t>17</a:t>
            </a:fld>
            <a:endParaRPr lang="en-US">
              <a:solidFill>
                <a:srgbClr val="00144D"/>
              </a:solidFill>
            </a:endParaRPr>
          </a:p>
        </p:txBody>
      </p:sp>
      <p:sp>
        <p:nvSpPr>
          <p:cNvPr id="8" name="Rectangle 7">
            <a:extLst>
              <a:ext uri="{FF2B5EF4-FFF2-40B4-BE49-F238E27FC236}">
                <a16:creationId xmlns:a16="http://schemas.microsoft.com/office/drawing/2014/main" id="{6131789E-CF36-7F1E-676C-9E80643BA60F}"/>
              </a:ext>
            </a:extLst>
          </p:cNvPr>
          <p:cNvSpPr/>
          <p:nvPr/>
        </p:nvSpPr>
        <p:spPr>
          <a:xfrm>
            <a:off x="3387026" y="2886553"/>
            <a:ext cx="2307854" cy="650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Minimum Approach Temperature </a:t>
            </a:r>
          </a:p>
        </p:txBody>
      </p:sp>
      <p:sp>
        <p:nvSpPr>
          <p:cNvPr id="13" name="Rectangle 12">
            <a:extLst>
              <a:ext uri="{FF2B5EF4-FFF2-40B4-BE49-F238E27FC236}">
                <a16:creationId xmlns:a16="http://schemas.microsoft.com/office/drawing/2014/main" id="{ED204991-9A2C-CD5D-A549-393FA9FFF380}"/>
              </a:ext>
            </a:extLst>
          </p:cNvPr>
          <p:cNvSpPr/>
          <p:nvPr/>
        </p:nvSpPr>
        <p:spPr>
          <a:xfrm>
            <a:off x="3396256" y="1563388"/>
            <a:ext cx="2298624" cy="9640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2) Operation</a:t>
            </a:r>
          </a:p>
        </p:txBody>
      </p:sp>
      <p:sp>
        <p:nvSpPr>
          <p:cNvPr id="16" name="Rectangle 15">
            <a:extLst>
              <a:ext uri="{FF2B5EF4-FFF2-40B4-BE49-F238E27FC236}">
                <a16:creationId xmlns:a16="http://schemas.microsoft.com/office/drawing/2014/main" id="{77114479-0637-36B7-5CFD-406F116EDA89}"/>
              </a:ext>
            </a:extLst>
          </p:cNvPr>
          <p:cNvSpPr/>
          <p:nvPr/>
        </p:nvSpPr>
        <p:spPr>
          <a:xfrm>
            <a:off x="3387025" y="3876116"/>
            <a:ext cx="2307853" cy="65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Power Source</a:t>
            </a:r>
          </a:p>
        </p:txBody>
      </p:sp>
      <p:sp>
        <p:nvSpPr>
          <p:cNvPr id="17" name="Rectangle 16">
            <a:extLst>
              <a:ext uri="{FF2B5EF4-FFF2-40B4-BE49-F238E27FC236}">
                <a16:creationId xmlns:a16="http://schemas.microsoft.com/office/drawing/2014/main" id="{64232EF3-FC2C-66E1-950E-6D94FF82E7A1}"/>
              </a:ext>
            </a:extLst>
          </p:cNvPr>
          <p:cNvSpPr/>
          <p:nvPr/>
        </p:nvSpPr>
        <p:spPr>
          <a:xfrm>
            <a:off x="3396256" y="4885699"/>
            <a:ext cx="2307852" cy="650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Capacity</a:t>
            </a:r>
          </a:p>
        </p:txBody>
      </p:sp>
      <p:sp>
        <p:nvSpPr>
          <p:cNvPr id="2" name="TextBox 1">
            <a:extLst>
              <a:ext uri="{FF2B5EF4-FFF2-40B4-BE49-F238E27FC236}">
                <a16:creationId xmlns:a16="http://schemas.microsoft.com/office/drawing/2014/main" id="{4D39CF99-6993-6E32-4815-235403DE96F2}"/>
              </a:ext>
            </a:extLst>
          </p:cNvPr>
          <p:cNvSpPr txBox="1"/>
          <p:nvPr/>
        </p:nvSpPr>
        <p:spPr>
          <a:xfrm>
            <a:off x="6769046" y="2645430"/>
            <a:ext cx="4813354" cy="646331"/>
          </a:xfrm>
          <a:prstGeom prst="rect">
            <a:avLst/>
          </a:prstGeom>
          <a:noFill/>
        </p:spPr>
        <p:txBody>
          <a:bodyPr wrap="square" rtlCol="0">
            <a:spAutoFit/>
          </a:bodyPr>
          <a:lstStyle/>
          <a:p>
            <a:r>
              <a:rPr lang="en-US"/>
              <a:t>Has to do with efficiency of heat transfer in heat exchangers</a:t>
            </a:r>
          </a:p>
        </p:txBody>
      </p:sp>
      <p:sp>
        <p:nvSpPr>
          <p:cNvPr id="20" name="TextBox 19">
            <a:extLst>
              <a:ext uri="{FF2B5EF4-FFF2-40B4-BE49-F238E27FC236}">
                <a16:creationId xmlns:a16="http://schemas.microsoft.com/office/drawing/2014/main" id="{73B6548D-1596-81AF-B2ED-B4BBBFEFCD3D}"/>
              </a:ext>
            </a:extLst>
          </p:cNvPr>
          <p:cNvSpPr txBox="1"/>
          <p:nvPr/>
        </p:nvSpPr>
        <p:spPr>
          <a:xfrm>
            <a:off x="6769046" y="3826989"/>
            <a:ext cx="5136628" cy="923330"/>
          </a:xfrm>
          <a:prstGeom prst="rect">
            <a:avLst/>
          </a:prstGeom>
          <a:noFill/>
        </p:spPr>
        <p:txBody>
          <a:bodyPr wrap="square" rtlCol="0">
            <a:spAutoFit/>
          </a:bodyPr>
          <a:lstStyle/>
          <a:p>
            <a:r>
              <a:rPr lang="en-US"/>
              <a:t>Regular grid electricity or green grid electricity? </a:t>
            </a:r>
          </a:p>
          <a:p>
            <a:pPr marL="742950" lvl="1" indent="-285750">
              <a:buFont typeface="Wingdings" panose="05000000000000000000" pitchFamily="2" charset="2"/>
              <a:buChar char="§"/>
            </a:pPr>
            <a:r>
              <a:rPr lang="en-US"/>
              <a:t>	Solar/Wind/Other renewables only intermittently available</a:t>
            </a:r>
          </a:p>
        </p:txBody>
      </p:sp>
      <p:sp>
        <p:nvSpPr>
          <p:cNvPr id="21" name="TextBox 20">
            <a:extLst>
              <a:ext uri="{FF2B5EF4-FFF2-40B4-BE49-F238E27FC236}">
                <a16:creationId xmlns:a16="http://schemas.microsoft.com/office/drawing/2014/main" id="{CCC75590-78E0-DC12-2667-3F6802C8F0D9}"/>
              </a:ext>
            </a:extLst>
          </p:cNvPr>
          <p:cNvSpPr txBox="1"/>
          <p:nvPr/>
        </p:nvSpPr>
        <p:spPr>
          <a:xfrm>
            <a:off x="6769046" y="4916215"/>
            <a:ext cx="5068388" cy="369332"/>
          </a:xfrm>
          <a:prstGeom prst="rect">
            <a:avLst/>
          </a:prstGeom>
          <a:noFill/>
        </p:spPr>
        <p:txBody>
          <a:bodyPr wrap="square" rtlCol="0">
            <a:spAutoFit/>
          </a:bodyPr>
          <a:lstStyle/>
          <a:p>
            <a:r>
              <a:rPr lang="en-US"/>
              <a:t>5 – 100 tonnes LH</a:t>
            </a:r>
            <a:r>
              <a:rPr lang="en-US" baseline="-25000"/>
              <a:t>2</a:t>
            </a:r>
            <a:r>
              <a:rPr lang="en-US"/>
              <a:t> per day</a:t>
            </a:r>
          </a:p>
        </p:txBody>
      </p:sp>
    </p:spTree>
    <p:extLst>
      <p:ext uri="{BB962C8B-B14F-4D97-AF65-F5344CB8AC3E}">
        <p14:creationId xmlns:p14="http://schemas.microsoft.com/office/powerpoint/2010/main" val="233207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a:bodyPr>
          <a:lstStyle/>
          <a:p>
            <a:r>
              <a:rPr lang="en-US" sz="3200"/>
              <a:t>H</a:t>
            </a:r>
            <a:r>
              <a:rPr lang="en-US" sz="3200" baseline="-25000"/>
              <a:t>2</a:t>
            </a:r>
            <a:r>
              <a:rPr lang="en-US" sz="3200"/>
              <a:t> Liquefaction process design performance metric</a:t>
            </a:r>
          </a:p>
        </p:txBody>
      </p:sp>
      <p:sp>
        <p:nvSpPr>
          <p:cNvPr id="4" name="Slide Number Placeholder 3"/>
          <p:cNvSpPr>
            <a:spLocks noGrp="1"/>
          </p:cNvSpPr>
          <p:nvPr>
            <p:ph type="sldNum" sz="quarter" idx="12"/>
          </p:nvPr>
        </p:nvSpPr>
        <p:spPr/>
        <p:txBody>
          <a:bodyPr/>
          <a:lstStyle/>
          <a:p>
            <a:fld id="{8A758EFE-665F-4341-B5B8-2DAEADA52F6C}" type="slidenum">
              <a:rPr lang="en-US">
                <a:solidFill>
                  <a:srgbClr val="00144D"/>
                </a:solidFill>
              </a:rPr>
              <a:pPr/>
              <a:t>18</a:t>
            </a:fld>
            <a:endParaRPr lang="en-US">
              <a:solidFill>
                <a:srgbClr val="00144D"/>
              </a:solidFill>
            </a:endParaRPr>
          </a:p>
        </p:txBody>
      </p:sp>
      <p:sp>
        <p:nvSpPr>
          <p:cNvPr id="10" name="Rectangle 9">
            <a:extLst>
              <a:ext uri="{FF2B5EF4-FFF2-40B4-BE49-F238E27FC236}">
                <a16:creationId xmlns:a16="http://schemas.microsoft.com/office/drawing/2014/main" id="{2EF35912-3DBC-72C2-F92C-489D45B6EC12}"/>
              </a:ext>
            </a:extLst>
          </p:cNvPr>
          <p:cNvSpPr/>
          <p:nvPr/>
        </p:nvSpPr>
        <p:spPr>
          <a:xfrm>
            <a:off x="8438691" y="2884056"/>
            <a:ext cx="2166707" cy="650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ROI</a:t>
            </a:r>
          </a:p>
        </p:txBody>
      </p:sp>
      <p:sp>
        <p:nvSpPr>
          <p:cNvPr id="11" name="Rectangle 10">
            <a:extLst>
              <a:ext uri="{FF2B5EF4-FFF2-40B4-BE49-F238E27FC236}">
                <a16:creationId xmlns:a16="http://schemas.microsoft.com/office/drawing/2014/main" id="{AE564315-FF4B-1E7C-0322-C5723DEBEDCC}"/>
              </a:ext>
            </a:extLst>
          </p:cNvPr>
          <p:cNvSpPr/>
          <p:nvPr/>
        </p:nvSpPr>
        <p:spPr>
          <a:xfrm>
            <a:off x="8438691" y="4851845"/>
            <a:ext cx="2166706" cy="65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Energy Efficiency</a:t>
            </a:r>
          </a:p>
        </p:txBody>
      </p:sp>
      <p:sp>
        <p:nvSpPr>
          <p:cNvPr id="14" name="Rectangle 13">
            <a:extLst>
              <a:ext uri="{FF2B5EF4-FFF2-40B4-BE49-F238E27FC236}">
                <a16:creationId xmlns:a16="http://schemas.microsoft.com/office/drawing/2014/main" id="{981CEAF5-D701-DAB3-C486-3E966B99CD75}"/>
              </a:ext>
            </a:extLst>
          </p:cNvPr>
          <p:cNvSpPr/>
          <p:nvPr/>
        </p:nvSpPr>
        <p:spPr>
          <a:xfrm>
            <a:off x="8438693" y="1563389"/>
            <a:ext cx="2166705" cy="9640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Metric</a:t>
            </a:r>
          </a:p>
        </p:txBody>
      </p:sp>
      <p:sp>
        <p:nvSpPr>
          <p:cNvPr id="13" name="Rectangle 12">
            <a:extLst>
              <a:ext uri="{FF2B5EF4-FFF2-40B4-BE49-F238E27FC236}">
                <a16:creationId xmlns:a16="http://schemas.microsoft.com/office/drawing/2014/main" id="{D5A5AEBC-49F5-5142-AE16-BA3D5A44DA55}"/>
              </a:ext>
            </a:extLst>
          </p:cNvPr>
          <p:cNvSpPr/>
          <p:nvPr/>
        </p:nvSpPr>
        <p:spPr>
          <a:xfrm>
            <a:off x="8438691" y="3878235"/>
            <a:ext cx="2166706" cy="65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Specific Power</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4802AAB-3E6C-43FE-C69F-D35D7D254BE0}"/>
                  </a:ext>
                </a:extLst>
              </p:cNvPr>
              <p:cNvSpPr txBox="1"/>
              <p:nvPr/>
            </p:nvSpPr>
            <p:spPr>
              <a:xfrm>
                <a:off x="5697630" y="2978385"/>
                <a:ext cx="2465419" cy="433388"/>
              </a:xfrm>
              <a:prstGeom prst="rect">
                <a:avLst/>
              </a:prstGeom>
              <a:noFill/>
            </p:spPr>
            <p:txBody>
              <a:bodyPr wrap="none" lIns="0" tIns="0" rIns="0" bIns="0" rtlCol="0">
                <a:spAutoFit/>
              </a:bodyPr>
              <a:lstStyle/>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𝐸𝑎𝑟𝑛𝑖𝑛𝑔𝑠</m:t>
                        </m:r>
                      </m:num>
                      <m:den>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𝐶𝑎𝑝𝑖𝑡𝑎𝑙</m:t>
                        </m:r>
                        <m:r>
                          <a:rPr lang="en-US" b="0" i="1" smtClean="0">
                            <a:latin typeface="Cambria Math" panose="02040503050406030204" pitchFamily="18" charset="0"/>
                          </a:rPr>
                          <m:t> </m:t>
                        </m:r>
                        <m:r>
                          <a:rPr lang="en-US" b="0" i="1" smtClean="0">
                            <a:latin typeface="Cambria Math" panose="02040503050406030204" pitchFamily="18" charset="0"/>
                          </a:rPr>
                          <m:t>𝐼𝑛𝑣𝑒𝑠𝑡𝑚𝑒𝑛𝑡</m:t>
                        </m:r>
                      </m:den>
                    </m:f>
                  </m:oMath>
                </a14:m>
                <a:r>
                  <a:rPr lang="en-US"/>
                  <a:t> [%]</a:t>
                </a:r>
              </a:p>
            </p:txBody>
          </p:sp>
        </mc:Choice>
        <mc:Fallback>
          <p:sp>
            <p:nvSpPr>
              <p:cNvPr id="5" name="TextBox 4">
                <a:extLst>
                  <a:ext uri="{FF2B5EF4-FFF2-40B4-BE49-F238E27FC236}">
                    <a16:creationId xmlns:a16="http://schemas.microsoft.com/office/drawing/2014/main" id="{F4802AAB-3E6C-43FE-C69F-D35D7D254BE0}"/>
                  </a:ext>
                </a:extLst>
              </p:cNvPr>
              <p:cNvSpPr txBox="1">
                <a:spLocks noRot="1" noChangeAspect="1" noMove="1" noResize="1" noEditPoints="1" noAdjustHandles="1" noChangeArrowheads="1" noChangeShapeType="1" noTextEdit="1"/>
              </p:cNvSpPr>
              <p:nvPr/>
            </p:nvSpPr>
            <p:spPr>
              <a:xfrm>
                <a:off x="5697630" y="2978385"/>
                <a:ext cx="2465419" cy="433388"/>
              </a:xfrm>
              <a:prstGeom prst="rect">
                <a:avLst/>
              </a:prstGeom>
              <a:blipFill>
                <a:blip r:embed="rId3"/>
                <a:stretch>
                  <a:fillRect l="-2475" t="-4225" r="-5198" b="-169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00815FC-3093-8E90-F2D2-D1B9930A912F}"/>
                  </a:ext>
                </a:extLst>
              </p:cNvPr>
              <p:cNvSpPr txBox="1"/>
              <p:nvPr/>
            </p:nvSpPr>
            <p:spPr>
              <a:xfrm>
                <a:off x="2401074" y="3980736"/>
                <a:ext cx="5941178" cy="445443"/>
              </a:xfrm>
              <a:prstGeom prst="rect">
                <a:avLst/>
              </a:prstGeom>
              <a:noFill/>
            </p:spPr>
            <p:txBody>
              <a:bodyPr wrap="none" lIns="0" tIns="0" rIns="0" bIns="0" rtlCol="0">
                <a:spAutoFit/>
              </a:bodyPr>
              <a:lstStyle/>
              <a:p>
                <a14:m>
                  <m:oMath xmlns:m="http://schemas.openxmlformats.org/officeDocument/2006/math">
                    <m:f>
                      <m:fPr>
                        <m:ctrlPr>
                          <a:rPr lang="en-US" b="0" i="1" smtClean="0">
                            <a:latin typeface="Cambria Math" panose="02040503050406030204" pitchFamily="18" charset="0"/>
                          </a:rPr>
                        </m:ctrlPr>
                      </m:fPr>
                      <m:num>
                        <m:r>
                          <m:rPr>
                            <m:sty m:val="p"/>
                          </m:rPr>
                          <a:rPr lang="en-US">
                            <a:latin typeface="Cambria Math" panose="02040503050406030204" pitchFamily="18" charset="0"/>
                          </a:rPr>
                          <m:t>Σ</m:t>
                        </m:r>
                        <m:d>
                          <m:dPr>
                            <m:ctrlPr>
                              <a:rPr lang="en-US" i="1">
                                <a:latin typeface="Cambria Math" panose="02040503050406030204" pitchFamily="18" charset="0"/>
                              </a:rPr>
                            </m:ctrlPr>
                          </m:dPr>
                          <m:e>
                            <m:r>
                              <m:rPr>
                                <m:sty m:val="p"/>
                              </m:rPr>
                              <a:rPr lang="en-US">
                                <a:latin typeface="Cambria Math" panose="02040503050406030204" pitchFamily="18" charset="0"/>
                              </a:rPr>
                              <m:t>Compressor</m:t>
                            </m:r>
                            <m:r>
                              <a:rPr lang="en-US">
                                <a:latin typeface="Cambria Math" panose="02040503050406030204" pitchFamily="18" charset="0"/>
                              </a:rPr>
                              <m:t> </m:t>
                            </m:r>
                            <m:r>
                              <m:rPr>
                                <m:sty m:val="p"/>
                              </m:rPr>
                              <a:rPr lang="en-US">
                                <a:latin typeface="Cambria Math" panose="02040503050406030204" pitchFamily="18" charset="0"/>
                              </a:rPr>
                              <m:t>power</m:t>
                            </m:r>
                            <m:r>
                              <a:rPr lang="en-US">
                                <a:latin typeface="Cambria Math" panose="02040503050406030204" pitchFamily="18" charset="0"/>
                              </a:rPr>
                              <m:t> </m:t>
                            </m:r>
                            <m:r>
                              <m:rPr>
                                <m:sty m:val="p"/>
                              </m:rPr>
                              <a:rPr lang="en-US">
                                <a:latin typeface="Cambria Math" panose="02040503050406030204" pitchFamily="18" charset="0"/>
                              </a:rPr>
                              <m:t>reqs</m:t>
                            </m:r>
                            <m:r>
                              <a:rPr lang="en-US">
                                <a:latin typeface="Cambria Math" panose="02040503050406030204" pitchFamily="18" charset="0"/>
                              </a:rPr>
                              <m:t>.</m:t>
                            </m:r>
                          </m:e>
                        </m:d>
                        <m:r>
                          <a:rPr lang="en-US" b="0" i="0" smtClean="0">
                            <a:latin typeface="Cambria Math" panose="02040503050406030204" pitchFamily="18" charset="0"/>
                          </a:rPr>
                          <m:t>−</m:t>
                        </m:r>
                        <m:r>
                          <m:rPr>
                            <m:sty m:val="p"/>
                          </m:rPr>
                          <a:rPr lang="en-US" b="0" i="0" smtClean="0">
                            <a:latin typeface="Cambria Math" panose="02040503050406030204" pitchFamily="18" charset="0"/>
                          </a:rPr>
                          <m:t>Σ</m:t>
                        </m:r>
                        <m:d>
                          <m:dPr>
                            <m:ctrlPr>
                              <a:rPr lang="en-US" b="0" i="1" smtClean="0">
                                <a:latin typeface="Cambria Math" panose="02040503050406030204" pitchFamily="18" charset="0"/>
                              </a:rPr>
                            </m:ctrlPr>
                          </m:dPr>
                          <m:e>
                            <m:r>
                              <a:rPr lang="en-US" b="0" i="1" smtClean="0">
                                <a:latin typeface="Cambria Math" panose="02040503050406030204" pitchFamily="18" charset="0"/>
                              </a:rPr>
                              <m:t>𝑇𝑢𝑟𝑏𝑜𝑒𝑥𝑝𝑎𝑛𝑑𝑒𝑟</m:t>
                            </m:r>
                            <m:r>
                              <a:rPr lang="en-US" b="0" i="1" smtClean="0">
                                <a:latin typeface="Cambria Math" panose="02040503050406030204" pitchFamily="18" charset="0"/>
                              </a:rPr>
                              <m:t> </m:t>
                            </m:r>
                            <m:r>
                              <a:rPr lang="en-US" b="0" i="1" smtClean="0">
                                <a:latin typeface="Cambria Math" panose="02040503050406030204" pitchFamily="18" charset="0"/>
                              </a:rPr>
                              <m:t>𝑤𝑘</m:t>
                            </m:r>
                            <m:r>
                              <a:rPr lang="en-US" b="0" i="1" smtClean="0">
                                <a:latin typeface="Cambria Math" panose="02040503050406030204" pitchFamily="18" charset="0"/>
                              </a:rPr>
                              <m:t>. </m:t>
                            </m:r>
                            <m:r>
                              <a:rPr lang="en-US" b="0" i="1" smtClean="0">
                                <a:latin typeface="Cambria Math" panose="02040503050406030204" pitchFamily="18" charset="0"/>
                              </a:rPr>
                              <m:t>𝑒𝑥𝑡𝑟𝑎𝑐𝑡𝑒𝑑</m:t>
                            </m:r>
                          </m:e>
                        </m:d>
                      </m:num>
                      <m:den>
                        <m:r>
                          <a:rPr lang="en-US" b="0" i="1" smtClean="0">
                            <a:latin typeface="Cambria Math" panose="02040503050406030204" pitchFamily="18" charset="0"/>
                          </a:rPr>
                          <m:t>𝐿</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 </m:t>
                        </m:r>
                        <m:r>
                          <a:rPr lang="en-US" b="0" i="1" smtClean="0">
                            <a:latin typeface="Cambria Math" panose="02040503050406030204" pitchFamily="18" charset="0"/>
                          </a:rPr>
                          <m:t>𝑃𝑟𝑜𝑑𝑢𝑐𝑡</m:t>
                        </m:r>
                        <m:r>
                          <a:rPr lang="en-US" b="0" i="1" smtClean="0">
                            <a:latin typeface="Cambria Math" panose="02040503050406030204" pitchFamily="18" charset="0"/>
                          </a:rPr>
                          <m:t> </m:t>
                        </m:r>
                        <m:r>
                          <a:rPr lang="en-US" b="0" i="1" smtClean="0">
                            <a:latin typeface="Cambria Math" panose="02040503050406030204" pitchFamily="18" charset="0"/>
                          </a:rPr>
                          <m:t>𝑓𝑙𝑜𝑤𝑟𝑎𝑡𝑒</m:t>
                        </m:r>
                      </m:den>
                    </m:f>
                  </m:oMath>
                </a14:m>
                <a:r>
                  <a:rPr lang="en-US"/>
                  <a:t> [kW/kg] </a:t>
                </a:r>
              </a:p>
            </p:txBody>
          </p:sp>
        </mc:Choice>
        <mc:Fallback>
          <p:sp>
            <p:nvSpPr>
              <p:cNvPr id="6" name="TextBox 5">
                <a:extLst>
                  <a:ext uri="{FF2B5EF4-FFF2-40B4-BE49-F238E27FC236}">
                    <a16:creationId xmlns:a16="http://schemas.microsoft.com/office/drawing/2014/main" id="{C00815FC-3093-8E90-F2D2-D1B9930A912F}"/>
                  </a:ext>
                </a:extLst>
              </p:cNvPr>
              <p:cNvSpPr txBox="1">
                <a:spLocks noRot="1" noChangeAspect="1" noMove="1" noResize="1" noEditPoints="1" noAdjustHandles="1" noChangeArrowheads="1" noChangeShapeType="1" noTextEdit="1"/>
              </p:cNvSpPr>
              <p:nvPr/>
            </p:nvSpPr>
            <p:spPr>
              <a:xfrm>
                <a:off x="2401074" y="3980736"/>
                <a:ext cx="5941178" cy="445443"/>
              </a:xfrm>
              <a:prstGeom prst="rect">
                <a:avLst/>
              </a:prstGeom>
              <a:blipFill>
                <a:blip r:embed="rId4"/>
                <a:stretch>
                  <a:fillRect l="-1027" t="-1370" r="-1437" b="-178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AA21CE2-1FEE-1CE4-68A3-061384DE1D08}"/>
                  </a:ext>
                </a:extLst>
              </p:cNvPr>
              <p:cNvSpPr txBox="1"/>
              <p:nvPr/>
            </p:nvSpPr>
            <p:spPr>
              <a:xfrm>
                <a:off x="5791199" y="4959957"/>
                <a:ext cx="2466124" cy="434221"/>
              </a:xfrm>
              <a:prstGeom prst="rect">
                <a:avLst/>
              </a:prstGeom>
              <a:noFill/>
            </p:spPr>
            <p:txBody>
              <a:bodyPr wrap="none" lIns="0" tIns="0" rIns="0" bIns="0" rtlCol="0">
                <a:spAutoFit/>
              </a:bodyPr>
              <a:lstStyle/>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𝑆𝑝𝑒𝑐𝑖𝑓𝑖𝑐</m:t>
                        </m:r>
                        <m:r>
                          <a:rPr lang="en-US" b="0" i="1" smtClean="0">
                            <a:latin typeface="Cambria Math" panose="02040503050406030204" pitchFamily="18" charset="0"/>
                          </a:rPr>
                          <m:t> </m:t>
                        </m:r>
                        <m:r>
                          <a:rPr lang="en-US" b="0" i="1" smtClean="0">
                            <a:latin typeface="Cambria Math" panose="02040503050406030204" pitchFamily="18" charset="0"/>
                          </a:rPr>
                          <m:t>𝑃𝑜𝑤𝑒𝑟</m:t>
                        </m:r>
                      </m:num>
                      <m:den>
                        <m:r>
                          <a:rPr lang="en-US" b="0" i="1" smtClean="0">
                            <a:latin typeface="Cambria Math" panose="02040503050406030204" pitchFamily="18" charset="0"/>
                          </a:rPr>
                          <m:t>𝑀𝑖𝑛𝑖𝑚𝑢𝑚</m:t>
                        </m:r>
                        <m:r>
                          <a:rPr lang="en-US" b="0" i="1" smtClean="0">
                            <a:latin typeface="Cambria Math" panose="02040503050406030204" pitchFamily="18" charset="0"/>
                          </a:rPr>
                          <m:t> </m:t>
                        </m:r>
                        <m:r>
                          <a:rPr lang="en-US" b="0" i="1" smtClean="0">
                            <a:latin typeface="Cambria Math" panose="02040503050406030204" pitchFamily="18" charset="0"/>
                          </a:rPr>
                          <m:t>𝑆𝑝𝑒𝑐𝑖𝑓𝑖𝑐</m:t>
                        </m:r>
                        <m:r>
                          <a:rPr lang="en-US" b="0" i="1" smtClean="0">
                            <a:latin typeface="Cambria Math" panose="02040503050406030204" pitchFamily="18" charset="0"/>
                          </a:rPr>
                          <m:t> </m:t>
                        </m:r>
                        <m:r>
                          <a:rPr lang="en-US" b="0" i="1" smtClean="0">
                            <a:latin typeface="Cambria Math" panose="02040503050406030204" pitchFamily="18" charset="0"/>
                          </a:rPr>
                          <m:t>𝑃𝑜𝑤𝑒𝑟</m:t>
                        </m:r>
                      </m:den>
                    </m:f>
                  </m:oMath>
                </a14:m>
                <a:r>
                  <a:rPr lang="en-US"/>
                  <a:t> [%]</a:t>
                </a:r>
              </a:p>
            </p:txBody>
          </p:sp>
        </mc:Choice>
        <mc:Fallback>
          <p:sp>
            <p:nvSpPr>
              <p:cNvPr id="7" name="TextBox 6">
                <a:extLst>
                  <a:ext uri="{FF2B5EF4-FFF2-40B4-BE49-F238E27FC236}">
                    <a16:creationId xmlns:a16="http://schemas.microsoft.com/office/drawing/2014/main" id="{EAA21CE2-1FEE-1CE4-68A3-061384DE1D08}"/>
                  </a:ext>
                </a:extLst>
              </p:cNvPr>
              <p:cNvSpPr txBox="1">
                <a:spLocks noRot="1" noChangeAspect="1" noMove="1" noResize="1" noEditPoints="1" noAdjustHandles="1" noChangeArrowheads="1" noChangeShapeType="1" noTextEdit="1"/>
              </p:cNvSpPr>
              <p:nvPr/>
            </p:nvSpPr>
            <p:spPr>
              <a:xfrm>
                <a:off x="5791199" y="4959957"/>
                <a:ext cx="2466124" cy="434221"/>
              </a:xfrm>
              <a:prstGeom prst="rect">
                <a:avLst/>
              </a:prstGeom>
              <a:blipFill>
                <a:blip r:embed="rId5"/>
                <a:stretch>
                  <a:fillRect l="-2469" t="-4225" r="-4938" b="-18310"/>
                </a:stretch>
              </a:blipFill>
            </p:spPr>
            <p:txBody>
              <a:bodyPr/>
              <a:lstStyle/>
              <a:p>
                <a:r>
                  <a:rPr lang="en-US">
                    <a:noFill/>
                  </a:rPr>
                  <a:t> </a:t>
                </a:r>
              </a:p>
            </p:txBody>
          </p:sp>
        </mc:Fallback>
      </mc:AlternateContent>
    </p:spTree>
    <p:extLst>
      <p:ext uri="{BB962C8B-B14F-4D97-AF65-F5344CB8AC3E}">
        <p14:creationId xmlns:p14="http://schemas.microsoft.com/office/powerpoint/2010/main" val="263119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a:solidFill>
                  <a:srgbClr val="00144D"/>
                </a:solidFill>
              </a:rPr>
              <a:pPr/>
              <a:t>19</a:t>
            </a:fld>
            <a:endParaRPr lang="en-US">
              <a:solidFill>
                <a:srgbClr val="00144D"/>
              </a:solidFill>
            </a:endParaRPr>
          </a:p>
        </p:txBody>
      </p:sp>
      <p:sp>
        <p:nvSpPr>
          <p:cNvPr id="3" name="Rectangle 2">
            <a:extLst>
              <a:ext uri="{FF2B5EF4-FFF2-40B4-BE49-F238E27FC236}">
                <a16:creationId xmlns:a16="http://schemas.microsoft.com/office/drawing/2014/main" id="{B38A52A5-D33F-5536-6EA2-C6F299E0F766}"/>
              </a:ext>
            </a:extLst>
          </p:cNvPr>
          <p:cNvSpPr/>
          <p:nvPr/>
        </p:nvSpPr>
        <p:spPr>
          <a:xfrm>
            <a:off x="341906" y="207387"/>
            <a:ext cx="2640821" cy="6250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Our Design</a:t>
            </a:r>
          </a:p>
        </p:txBody>
      </p:sp>
      <p:sp>
        <p:nvSpPr>
          <p:cNvPr id="4" name="Rectangle 3">
            <a:extLst>
              <a:ext uri="{FF2B5EF4-FFF2-40B4-BE49-F238E27FC236}">
                <a16:creationId xmlns:a16="http://schemas.microsoft.com/office/drawing/2014/main" id="{F0D3518C-4680-50DD-FBF3-74B38953D860}"/>
              </a:ext>
            </a:extLst>
          </p:cNvPr>
          <p:cNvSpPr/>
          <p:nvPr/>
        </p:nvSpPr>
        <p:spPr>
          <a:xfrm>
            <a:off x="420523" y="2511085"/>
            <a:ext cx="2481848" cy="943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Precoolant</a:t>
            </a:r>
          </a:p>
          <a:p>
            <a:pPr algn="ctr"/>
            <a:endParaRPr lang="en-US" i="1"/>
          </a:p>
          <a:p>
            <a:pPr algn="ctr"/>
            <a:endParaRPr lang="en-US" i="1"/>
          </a:p>
          <a:p>
            <a:pPr algn="ctr"/>
            <a:endParaRPr lang="en-US" i="1"/>
          </a:p>
        </p:txBody>
      </p:sp>
      <p:sp>
        <p:nvSpPr>
          <p:cNvPr id="5" name="Rectangle 4">
            <a:extLst>
              <a:ext uri="{FF2B5EF4-FFF2-40B4-BE49-F238E27FC236}">
                <a16:creationId xmlns:a16="http://schemas.microsoft.com/office/drawing/2014/main" id="{7E557901-A348-FF9D-1B2E-46CAF6169073}"/>
              </a:ext>
            </a:extLst>
          </p:cNvPr>
          <p:cNvSpPr/>
          <p:nvPr/>
        </p:nvSpPr>
        <p:spPr>
          <a:xfrm>
            <a:off x="409516" y="5282720"/>
            <a:ext cx="2492856" cy="945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Refrigerant</a:t>
            </a:r>
          </a:p>
          <a:p>
            <a:pPr algn="ctr"/>
            <a:endParaRPr lang="en-US" i="1"/>
          </a:p>
          <a:p>
            <a:pPr algn="ctr"/>
            <a:endParaRPr lang="en-US" i="1"/>
          </a:p>
          <a:p>
            <a:pPr algn="ctr"/>
            <a:endParaRPr lang="en-US" i="1"/>
          </a:p>
        </p:txBody>
      </p:sp>
      <p:sp>
        <p:nvSpPr>
          <p:cNvPr id="6" name="Rectangle 5">
            <a:extLst>
              <a:ext uri="{FF2B5EF4-FFF2-40B4-BE49-F238E27FC236}">
                <a16:creationId xmlns:a16="http://schemas.microsoft.com/office/drawing/2014/main" id="{7BBA2173-D075-42FA-1337-8D785E79C14F}"/>
              </a:ext>
            </a:extLst>
          </p:cNvPr>
          <p:cNvSpPr/>
          <p:nvPr/>
        </p:nvSpPr>
        <p:spPr>
          <a:xfrm>
            <a:off x="341906" y="1173887"/>
            <a:ext cx="2560465" cy="1036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Upstream</a:t>
            </a:r>
            <a:endParaRPr lang="en-US" i="1"/>
          </a:p>
          <a:p>
            <a:pPr algn="ctr"/>
            <a:endParaRPr lang="en-US" i="1"/>
          </a:p>
          <a:p>
            <a:pPr algn="ctr"/>
            <a:endParaRPr lang="en-US" i="1"/>
          </a:p>
          <a:p>
            <a:pPr algn="ctr"/>
            <a:endParaRPr lang="en-US" i="1"/>
          </a:p>
        </p:txBody>
      </p:sp>
      <p:sp>
        <p:nvSpPr>
          <p:cNvPr id="7" name="Rectangle 6">
            <a:extLst>
              <a:ext uri="{FF2B5EF4-FFF2-40B4-BE49-F238E27FC236}">
                <a16:creationId xmlns:a16="http://schemas.microsoft.com/office/drawing/2014/main" id="{D31BC67A-6948-540C-096D-2402E6F20CB8}"/>
              </a:ext>
            </a:extLst>
          </p:cNvPr>
          <p:cNvSpPr/>
          <p:nvPr/>
        </p:nvSpPr>
        <p:spPr>
          <a:xfrm>
            <a:off x="420523" y="4016611"/>
            <a:ext cx="2481848" cy="862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a:t>
            </a:r>
            <a:r>
              <a:rPr lang="en-US" sz="1400" i="1"/>
              <a:t>frigeration Cycle</a:t>
            </a:r>
            <a:endParaRPr lang="en-US" i="1"/>
          </a:p>
          <a:p>
            <a:pPr algn="ctr"/>
            <a:endParaRPr lang="en-US" i="1"/>
          </a:p>
          <a:p>
            <a:pPr algn="ctr"/>
            <a:endParaRPr lang="en-US" i="1"/>
          </a:p>
        </p:txBody>
      </p:sp>
      <p:sp>
        <p:nvSpPr>
          <p:cNvPr id="8" name="Rectangle 7">
            <a:extLst>
              <a:ext uri="{FF2B5EF4-FFF2-40B4-BE49-F238E27FC236}">
                <a16:creationId xmlns:a16="http://schemas.microsoft.com/office/drawing/2014/main" id="{CFBF733F-9B44-8AD7-6E64-7C62748CDC15}"/>
              </a:ext>
            </a:extLst>
          </p:cNvPr>
          <p:cNvSpPr/>
          <p:nvPr/>
        </p:nvSpPr>
        <p:spPr>
          <a:xfrm>
            <a:off x="572840" y="1529116"/>
            <a:ext cx="2098595" cy="467276"/>
          </a:xfrm>
          <a:prstGeom prst="rect">
            <a:avLst/>
          </a:prstGeom>
          <a:solidFill>
            <a:schemeClr val="accent4">
              <a:lumMod val="75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chemeClr val="bg1"/>
                </a:solidFill>
              </a:rPr>
              <a:t>Electrolysis of Water</a:t>
            </a:r>
          </a:p>
        </p:txBody>
      </p:sp>
      <p:sp>
        <p:nvSpPr>
          <p:cNvPr id="9" name="Rectangle 8">
            <a:extLst>
              <a:ext uri="{FF2B5EF4-FFF2-40B4-BE49-F238E27FC236}">
                <a16:creationId xmlns:a16="http://schemas.microsoft.com/office/drawing/2014/main" id="{DB4DA693-465E-2A5C-6CC9-60353A6B2450}"/>
              </a:ext>
            </a:extLst>
          </p:cNvPr>
          <p:cNvSpPr/>
          <p:nvPr/>
        </p:nvSpPr>
        <p:spPr>
          <a:xfrm>
            <a:off x="914304" y="5598430"/>
            <a:ext cx="1619623" cy="355453"/>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Neon</a:t>
            </a:r>
          </a:p>
        </p:txBody>
      </p:sp>
      <p:sp>
        <p:nvSpPr>
          <p:cNvPr id="10" name="Rectangle 9">
            <a:extLst>
              <a:ext uri="{FF2B5EF4-FFF2-40B4-BE49-F238E27FC236}">
                <a16:creationId xmlns:a16="http://schemas.microsoft.com/office/drawing/2014/main" id="{C24D6CB1-58B6-5CB4-7ED6-A63E1493BA5A}"/>
              </a:ext>
            </a:extLst>
          </p:cNvPr>
          <p:cNvSpPr/>
          <p:nvPr/>
        </p:nvSpPr>
        <p:spPr>
          <a:xfrm>
            <a:off x="778773" y="2812564"/>
            <a:ext cx="1755154" cy="418318"/>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Liquid Nitrogen</a:t>
            </a:r>
          </a:p>
        </p:txBody>
      </p:sp>
      <p:sp>
        <p:nvSpPr>
          <p:cNvPr id="11" name="Rectangle 10">
            <a:extLst>
              <a:ext uri="{FF2B5EF4-FFF2-40B4-BE49-F238E27FC236}">
                <a16:creationId xmlns:a16="http://schemas.microsoft.com/office/drawing/2014/main" id="{5FD9DCAA-5670-4CC1-B03A-348A0EE3AE41}"/>
              </a:ext>
            </a:extLst>
          </p:cNvPr>
          <p:cNvSpPr/>
          <p:nvPr/>
        </p:nvSpPr>
        <p:spPr>
          <a:xfrm>
            <a:off x="691740" y="4333952"/>
            <a:ext cx="1842187" cy="395272"/>
          </a:xfrm>
          <a:prstGeom prst="rect">
            <a:avLst/>
          </a:prstGeom>
          <a:solidFill>
            <a:schemeClr val="accent4">
              <a:lumMod val="75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chemeClr val="bg1"/>
                </a:solidFill>
              </a:rPr>
              <a:t>Reverse Brayton</a:t>
            </a:r>
          </a:p>
        </p:txBody>
      </p:sp>
      <p:sp>
        <p:nvSpPr>
          <p:cNvPr id="12" name="Rectangle 11">
            <a:extLst>
              <a:ext uri="{FF2B5EF4-FFF2-40B4-BE49-F238E27FC236}">
                <a16:creationId xmlns:a16="http://schemas.microsoft.com/office/drawing/2014/main" id="{D5C028EA-27B3-762D-7DD7-879E95D1701E}"/>
              </a:ext>
            </a:extLst>
          </p:cNvPr>
          <p:cNvSpPr/>
          <p:nvPr/>
        </p:nvSpPr>
        <p:spPr>
          <a:xfrm>
            <a:off x="4772631" y="1129497"/>
            <a:ext cx="2578073" cy="1036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Minimum Approach Temperature</a:t>
            </a:r>
          </a:p>
          <a:p>
            <a:pPr algn="ctr"/>
            <a:endParaRPr lang="en-US"/>
          </a:p>
          <a:p>
            <a:pPr algn="ctr"/>
            <a:endParaRPr lang="en-US"/>
          </a:p>
          <a:p>
            <a:pPr algn="ctr"/>
            <a:endParaRPr lang="en-US"/>
          </a:p>
        </p:txBody>
      </p:sp>
      <p:sp>
        <p:nvSpPr>
          <p:cNvPr id="13" name="Rectangle 12">
            <a:extLst>
              <a:ext uri="{FF2B5EF4-FFF2-40B4-BE49-F238E27FC236}">
                <a16:creationId xmlns:a16="http://schemas.microsoft.com/office/drawing/2014/main" id="{D252773B-586C-4B0F-840B-8573F62A7FFC}"/>
              </a:ext>
            </a:extLst>
          </p:cNvPr>
          <p:cNvSpPr/>
          <p:nvPr/>
        </p:nvSpPr>
        <p:spPr>
          <a:xfrm>
            <a:off x="4727641" y="207387"/>
            <a:ext cx="2640821" cy="6541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Our Operation</a:t>
            </a:r>
          </a:p>
        </p:txBody>
      </p:sp>
      <p:sp>
        <p:nvSpPr>
          <p:cNvPr id="14" name="Rectangle 13">
            <a:extLst>
              <a:ext uri="{FF2B5EF4-FFF2-40B4-BE49-F238E27FC236}">
                <a16:creationId xmlns:a16="http://schemas.microsoft.com/office/drawing/2014/main" id="{9EB7D64A-0483-0DDA-CFD4-90D87D6D377F}"/>
              </a:ext>
            </a:extLst>
          </p:cNvPr>
          <p:cNvSpPr/>
          <p:nvPr/>
        </p:nvSpPr>
        <p:spPr>
          <a:xfrm>
            <a:off x="4790388" y="2665294"/>
            <a:ext cx="2578074" cy="945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Power Source</a:t>
            </a:r>
          </a:p>
          <a:p>
            <a:pPr algn="ctr"/>
            <a:endParaRPr lang="en-US"/>
          </a:p>
          <a:p>
            <a:pPr algn="ctr"/>
            <a:endParaRPr lang="en-US"/>
          </a:p>
          <a:p>
            <a:pPr algn="ctr"/>
            <a:endParaRPr lang="en-US"/>
          </a:p>
        </p:txBody>
      </p:sp>
      <p:sp>
        <p:nvSpPr>
          <p:cNvPr id="15" name="Rectangle 14">
            <a:extLst>
              <a:ext uri="{FF2B5EF4-FFF2-40B4-BE49-F238E27FC236}">
                <a16:creationId xmlns:a16="http://schemas.microsoft.com/office/drawing/2014/main" id="{9EC239ED-B107-5459-8A82-03937D15CDCB}"/>
              </a:ext>
            </a:extLst>
          </p:cNvPr>
          <p:cNvSpPr/>
          <p:nvPr/>
        </p:nvSpPr>
        <p:spPr>
          <a:xfrm>
            <a:off x="4790389" y="3992700"/>
            <a:ext cx="2578073" cy="945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Production Capacity</a:t>
            </a:r>
          </a:p>
          <a:p>
            <a:pPr algn="ctr"/>
            <a:endParaRPr lang="en-US"/>
          </a:p>
          <a:p>
            <a:pPr algn="ctr"/>
            <a:endParaRPr lang="en-US"/>
          </a:p>
          <a:p>
            <a:pPr algn="ctr"/>
            <a:endParaRPr lang="en-US"/>
          </a:p>
        </p:txBody>
      </p:sp>
      <p:sp>
        <p:nvSpPr>
          <p:cNvPr id="16" name="Rectangle 15">
            <a:extLst>
              <a:ext uri="{FF2B5EF4-FFF2-40B4-BE49-F238E27FC236}">
                <a16:creationId xmlns:a16="http://schemas.microsoft.com/office/drawing/2014/main" id="{9F208071-5570-744C-7953-9919A7AD951F}"/>
              </a:ext>
            </a:extLst>
          </p:cNvPr>
          <p:cNvSpPr/>
          <p:nvPr/>
        </p:nvSpPr>
        <p:spPr>
          <a:xfrm>
            <a:off x="5059752" y="4250122"/>
            <a:ext cx="2072494" cy="562932"/>
          </a:xfrm>
          <a:prstGeom prst="rect">
            <a:avLst/>
          </a:prstGeom>
          <a:solidFill>
            <a:schemeClr val="accent4">
              <a:lumMod val="75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chemeClr val="bg1"/>
                </a:solidFill>
              </a:rPr>
              <a:t>45 tonnes LH</a:t>
            </a:r>
            <a:r>
              <a:rPr lang="en-US" baseline="-25000">
                <a:solidFill>
                  <a:schemeClr val="bg1"/>
                </a:solidFill>
              </a:rPr>
              <a:t>2</a:t>
            </a:r>
            <a:r>
              <a:rPr lang="en-US">
                <a:solidFill>
                  <a:schemeClr val="bg1"/>
                </a:solidFill>
              </a:rPr>
              <a:t>/day</a:t>
            </a:r>
          </a:p>
        </p:txBody>
      </p:sp>
      <p:sp>
        <p:nvSpPr>
          <p:cNvPr id="17" name="Rectangle 16">
            <a:extLst>
              <a:ext uri="{FF2B5EF4-FFF2-40B4-BE49-F238E27FC236}">
                <a16:creationId xmlns:a16="http://schemas.microsoft.com/office/drawing/2014/main" id="{4CA77E82-946D-D8C8-B90B-379961D33974}"/>
              </a:ext>
            </a:extLst>
          </p:cNvPr>
          <p:cNvSpPr/>
          <p:nvPr/>
        </p:nvSpPr>
        <p:spPr>
          <a:xfrm>
            <a:off x="5013693" y="2987703"/>
            <a:ext cx="2164613" cy="466798"/>
          </a:xfrm>
          <a:prstGeom prst="rect">
            <a:avLst/>
          </a:prstGeom>
          <a:solidFill>
            <a:schemeClr val="accent4">
              <a:lumMod val="75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chemeClr val="bg1"/>
                </a:solidFill>
              </a:rPr>
              <a:t>Green grid electricity</a:t>
            </a:r>
          </a:p>
        </p:txBody>
      </p:sp>
      <p:sp>
        <p:nvSpPr>
          <p:cNvPr id="18" name="Rectangle 17">
            <a:extLst>
              <a:ext uri="{FF2B5EF4-FFF2-40B4-BE49-F238E27FC236}">
                <a16:creationId xmlns:a16="http://schemas.microsoft.com/office/drawing/2014/main" id="{1934AF97-09A1-2A87-A6D6-DA57EA9B68E9}"/>
              </a:ext>
            </a:extLst>
          </p:cNvPr>
          <p:cNvSpPr/>
          <p:nvPr/>
        </p:nvSpPr>
        <p:spPr>
          <a:xfrm>
            <a:off x="9067242" y="1115291"/>
            <a:ext cx="2489037" cy="1033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t>ROI</a:t>
            </a:r>
          </a:p>
          <a:p>
            <a:pPr algn="ctr"/>
            <a:endParaRPr lang="en-US"/>
          </a:p>
          <a:p>
            <a:pPr algn="ctr"/>
            <a:endParaRPr lang="en-US"/>
          </a:p>
          <a:p>
            <a:pPr algn="ctr"/>
            <a:r>
              <a:rPr lang="en-US"/>
              <a:t> </a:t>
            </a:r>
          </a:p>
        </p:txBody>
      </p:sp>
      <p:sp>
        <p:nvSpPr>
          <p:cNvPr id="19" name="Rectangle 18">
            <a:extLst>
              <a:ext uri="{FF2B5EF4-FFF2-40B4-BE49-F238E27FC236}">
                <a16:creationId xmlns:a16="http://schemas.microsoft.com/office/drawing/2014/main" id="{CE59C3D3-F5B5-7A4F-B0A3-5EA9BC371330}"/>
              </a:ext>
            </a:extLst>
          </p:cNvPr>
          <p:cNvSpPr/>
          <p:nvPr/>
        </p:nvSpPr>
        <p:spPr>
          <a:xfrm>
            <a:off x="9109258" y="2646139"/>
            <a:ext cx="2489037" cy="945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Energy Efficiency</a:t>
            </a:r>
          </a:p>
          <a:p>
            <a:pPr algn="ctr"/>
            <a:r>
              <a:rPr lang="en-US" sz="1400" i="1"/>
              <a:t> </a:t>
            </a:r>
          </a:p>
          <a:p>
            <a:pPr algn="ctr"/>
            <a:endParaRPr lang="en-US"/>
          </a:p>
          <a:p>
            <a:pPr algn="ctr"/>
            <a:endParaRPr lang="en-US"/>
          </a:p>
        </p:txBody>
      </p:sp>
      <p:sp>
        <p:nvSpPr>
          <p:cNvPr id="20" name="Rectangle 19">
            <a:extLst>
              <a:ext uri="{FF2B5EF4-FFF2-40B4-BE49-F238E27FC236}">
                <a16:creationId xmlns:a16="http://schemas.microsoft.com/office/drawing/2014/main" id="{111C8288-766C-CA05-3792-13E6D8428B2C}"/>
              </a:ext>
            </a:extLst>
          </p:cNvPr>
          <p:cNvSpPr/>
          <p:nvPr/>
        </p:nvSpPr>
        <p:spPr>
          <a:xfrm>
            <a:off x="8866338" y="207387"/>
            <a:ext cx="2731957" cy="6250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t>Our Performance</a:t>
            </a:r>
          </a:p>
        </p:txBody>
      </p:sp>
      <p:sp>
        <p:nvSpPr>
          <p:cNvPr id="21" name="Rectangle 20">
            <a:extLst>
              <a:ext uri="{FF2B5EF4-FFF2-40B4-BE49-F238E27FC236}">
                <a16:creationId xmlns:a16="http://schemas.microsoft.com/office/drawing/2014/main" id="{E6D4D931-22E0-D881-A529-6B3647640DC2}"/>
              </a:ext>
            </a:extLst>
          </p:cNvPr>
          <p:cNvSpPr/>
          <p:nvPr/>
        </p:nvSpPr>
        <p:spPr>
          <a:xfrm>
            <a:off x="4938513" y="1449804"/>
            <a:ext cx="2189323" cy="628621"/>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bg1"/>
                </a:solidFill>
              </a:rPr>
              <a:t>&lt;5 ºF</a:t>
            </a:r>
            <a:endParaRPr lang="en-US">
              <a:solidFill>
                <a:schemeClr val="bg1"/>
              </a:solidFill>
            </a:endParaRPr>
          </a:p>
        </p:txBody>
      </p:sp>
      <p:sp>
        <p:nvSpPr>
          <p:cNvPr id="22" name="Rectangle 21">
            <a:extLst>
              <a:ext uri="{FF2B5EF4-FFF2-40B4-BE49-F238E27FC236}">
                <a16:creationId xmlns:a16="http://schemas.microsoft.com/office/drawing/2014/main" id="{720F8778-A309-BB1C-BA2C-2537A7318E23}"/>
              </a:ext>
            </a:extLst>
          </p:cNvPr>
          <p:cNvSpPr/>
          <p:nvPr/>
        </p:nvSpPr>
        <p:spPr>
          <a:xfrm>
            <a:off x="9220337" y="2928328"/>
            <a:ext cx="2238750" cy="562932"/>
          </a:xfrm>
          <a:prstGeom prst="rect">
            <a:avLst/>
          </a:prstGeom>
          <a:solidFill>
            <a:schemeClr val="accent4">
              <a:lumMod val="75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chemeClr val="bg1"/>
                </a:solidFill>
              </a:rPr>
              <a:t>6.2 kW req/kg LH2 prod</a:t>
            </a:r>
          </a:p>
        </p:txBody>
      </p:sp>
      <p:sp>
        <p:nvSpPr>
          <p:cNvPr id="23" name="Rectangle 22">
            <a:extLst>
              <a:ext uri="{FF2B5EF4-FFF2-40B4-BE49-F238E27FC236}">
                <a16:creationId xmlns:a16="http://schemas.microsoft.com/office/drawing/2014/main" id="{502925D1-E23A-F6E9-9445-CEF63CA19929}"/>
              </a:ext>
            </a:extLst>
          </p:cNvPr>
          <p:cNvSpPr/>
          <p:nvPr/>
        </p:nvSpPr>
        <p:spPr>
          <a:xfrm>
            <a:off x="9333638" y="1492557"/>
            <a:ext cx="2045163" cy="538127"/>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16.57% </a:t>
            </a:r>
            <a:r>
              <a:rPr lang="en-US">
                <a:solidFill>
                  <a:schemeClr val="tx1"/>
                </a:solidFill>
              </a:rPr>
              <a:t>in </a:t>
            </a:r>
            <a:r>
              <a:rPr lang="en-US" err="1">
                <a:solidFill>
                  <a:schemeClr val="bg1"/>
                </a:solidFill>
              </a:rPr>
              <a:t>Yr</a:t>
            </a:r>
            <a:r>
              <a:rPr lang="en-US">
                <a:solidFill>
                  <a:schemeClr val="bg1"/>
                </a:solidFill>
              </a:rPr>
              <a:t> 3. </a:t>
            </a:r>
            <a:r>
              <a:rPr lang="en-US">
                <a:solidFill>
                  <a:schemeClr val="tx1"/>
                </a:solidFill>
              </a:rPr>
              <a:t>of Operations</a:t>
            </a:r>
          </a:p>
        </p:txBody>
      </p:sp>
      <p:sp>
        <p:nvSpPr>
          <p:cNvPr id="24" name="Star: 5 Points 23">
            <a:extLst>
              <a:ext uri="{FF2B5EF4-FFF2-40B4-BE49-F238E27FC236}">
                <a16:creationId xmlns:a16="http://schemas.microsoft.com/office/drawing/2014/main" id="{E512ABDE-1BC7-4766-BDD4-3C5EBAE56E52}"/>
              </a:ext>
            </a:extLst>
          </p:cNvPr>
          <p:cNvSpPr/>
          <p:nvPr/>
        </p:nvSpPr>
        <p:spPr>
          <a:xfrm>
            <a:off x="2718066" y="1142695"/>
            <a:ext cx="564047" cy="4671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C0DEC8C0-A5AB-4876-B5EE-83B323EDFFD8}"/>
              </a:ext>
            </a:extLst>
          </p:cNvPr>
          <p:cNvSpPr/>
          <p:nvPr/>
        </p:nvSpPr>
        <p:spPr>
          <a:xfrm>
            <a:off x="2710610" y="3862546"/>
            <a:ext cx="564047" cy="4671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08AC8F5B-D83E-40B5-829C-EB5AB34E1114}"/>
              </a:ext>
            </a:extLst>
          </p:cNvPr>
          <p:cNvSpPr/>
          <p:nvPr/>
        </p:nvSpPr>
        <p:spPr>
          <a:xfrm>
            <a:off x="7190574" y="2640607"/>
            <a:ext cx="564047" cy="4671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FBCAE107-707A-49C3-9D37-DD7681F75DC3}"/>
              </a:ext>
            </a:extLst>
          </p:cNvPr>
          <p:cNvSpPr/>
          <p:nvPr/>
        </p:nvSpPr>
        <p:spPr>
          <a:xfrm>
            <a:off x="7204547" y="3930652"/>
            <a:ext cx="564047" cy="4671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A421C4FC-3219-4C72-B5DC-78D7662BE0E0}"/>
              </a:ext>
            </a:extLst>
          </p:cNvPr>
          <p:cNvSpPr/>
          <p:nvPr/>
        </p:nvSpPr>
        <p:spPr>
          <a:xfrm>
            <a:off x="11364007" y="2461189"/>
            <a:ext cx="564047" cy="4671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B9CFF1C-8A9B-4A8E-8D27-B6DA2A266DD8}"/>
              </a:ext>
            </a:extLst>
          </p:cNvPr>
          <p:cNvSpPr txBox="1"/>
          <p:nvPr/>
        </p:nvSpPr>
        <p:spPr>
          <a:xfrm>
            <a:off x="3659056" y="2640607"/>
            <a:ext cx="560268" cy="830997"/>
          </a:xfrm>
          <a:prstGeom prst="rect">
            <a:avLst/>
          </a:prstGeom>
          <a:noFill/>
        </p:spPr>
        <p:txBody>
          <a:bodyPr wrap="square" rtlCol="0">
            <a:spAutoFit/>
          </a:bodyPr>
          <a:lstStyle/>
          <a:p>
            <a:r>
              <a:rPr lang="en-US" sz="4800"/>
              <a:t>+</a:t>
            </a:r>
          </a:p>
        </p:txBody>
      </p:sp>
      <p:cxnSp>
        <p:nvCxnSpPr>
          <p:cNvPr id="32" name="Straight Arrow Connector 31">
            <a:extLst>
              <a:ext uri="{FF2B5EF4-FFF2-40B4-BE49-F238E27FC236}">
                <a16:creationId xmlns:a16="http://schemas.microsoft.com/office/drawing/2014/main" id="{19102CDD-B432-40E7-8F29-5C7AF82FFE72}"/>
              </a:ext>
            </a:extLst>
          </p:cNvPr>
          <p:cNvCxnSpPr/>
          <p:nvPr/>
        </p:nvCxnSpPr>
        <p:spPr>
          <a:xfrm>
            <a:off x="7920111" y="3065542"/>
            <a:ext cx="817489"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35090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24482" y="1868529"/>
            <a:ext cx="9861550" cy="2328863"/>
          </a:xfrm>
        </p:spPr>
        <p:txBody>
          <a:bodyPr/>
          <a:lstStyle/>
          <a:p>
            <a:pPr algn="ctr"/>
            <a:r>
              <a:rPr lang="en-US"/>
              <a:t>Project Background</a:t>
            </a:r>
          </a:p>
        </p:txBody>
      </p:sp>
      <p:sp>
        <p:nvSpPr>
          <p:cNvPr id="4" name="Slide Number Placeholder 1">
            <a:extLst>
              <a:ext uri="{FF2B5EF4-FFF2-40B4-BE49-F238E27FC236}">
                <a16:creationId xmlns:a16="http://schemas.microsoft.com/office/drawing/2014/main" id="{8EA601D0-E907-4FE4-B5AB-20FBD47EB1D4}"/>
              </a:ext>
            </a:extLst>
          </p:cNvPr>
          <p:cNvSpPr txBox="1">
            <a:spLocks/>
          </p:cNvSpPr>
          <p:nvPr/>
        </p:nvSpPr>
        <p:spPr>
          <a:xfrm>
            <a:off x="9574336" y="6275718"/>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2</a:t>
            </a:fld>
            <a:endParaRPr lang="en-US">
              <a:solidFill>
                <a:srgbClr val="00144D"/>
              </a:solidFill>
            </a:endParaRPr>
          </a:p>
        </p:txBody>
      </p:sp>
      <p:sp>
        <p:nvSpPr>
          <p:cNvPr id="25" name="Rectangle: Top Corners Rounded 24">
            <a:extLst>
              <a:ext uri="{FF2B5EF4-FFF2-40B4-BE49-F238E27FC236}">
                <a16:creationId xmlns:a16="http://schemas.microsoft.com/office/drawing/2014/main" id="{6727DDEA-CF1B-4198-83B9-D60488937E90}"/>
              </a:ext>
            </a:extLst>
          </p:cNvPr>
          <p:cNvSpPr/>
          <p:nvPr/>
        </p:nvSpPr>
        <p:spPr>
          <a:xfrm rot="5400000">
            <a:off x="3694290" y="3612530"/>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06D7247-C1FD-4F07-9EAB-3803BEC81F3A}"/>
              </a:ext>
            </a:extLst>
          </p:cNvPr>
          <p:cNvSpPr txBox="1"/>
          <p:nvPr/>
        </p:nvSpPr>
        <p:spPr>
          <a:xfrm>
            <a:off x="786578" y="3753430"/>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Background</a:t>
            </a:r>
          </a:p>
        </p:txBody>
      </p:sp>
      <p:sp>
        <p:nvSpPr>
          <p:cNvPr id="27" name="TextBox 26">
            <a:extLst>
              <a:ext uri="{FF2B5EF4-FFF2-40B4-BE49-F238E27FC236}">
                <a16:creationId xmlns:a16="http://schemas.microsoft.com/office/drawing/2014/main" id="{ADF8B17F-AE16-4AF4-A988-90EBB45FC9F2}"/>
              </a:ext>
            </a:extLst>
          </p:cNvPr>
          <p:cNvSpPr txBox="1"/>
          <p:nvPr/>
        </p:nvSpPr>
        <p:spPr>
          <a:xfrm>
            <a:off x="2882588" y="3753285"/>
            <a:ext cx="19928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Process Design</a:t>
            </a:r>
          </a:p>
        </p:txBody>
      </p:sp>
      <p:sp>
        <p:nvSpPr>
          <p:cNvPr id="28" name="TextBox 27">
            <a:extLst>
              <a:ext uri="{FF2B5EF4-FFF2-40B4-BE49-F238E27FC236}">
                <a16:creationId xmlns:a16="http://schemas.microsoft.com/office/drawing/2014/main" id="{9A1290C4-B0D6-4A0B-AFC8-487EF5E7F398}"/>
              </a:ext>
            </a:extLst>
          </p:cNvPr>
          <p:cNvSpPr txBox="1"/>
          <p:nvPr/>
        </p:nvSpPr>
        <p:spPr>
          <a:xfrm>
            <a:off x="5199608" y="3753285"/>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Economics</a:t>
            </a:r>
          </a:p>
        </p:txBody>
      </p:sp>
      <p:sp>
        <p:nvSpPr>
          <p:cNvPr id="29" name="TextBox 28">
            <a:extLst>
              <a:ext uri="{FF2B5EF4-FFF2-40B4-BE49-F238E27FC236}">
                <a16:creationId xmlns:a16="http://schemas.microsoft.com/office/drawing/2014/main" id="{442411CA-1BC1-47B0-9FC4-4B22AE279BB4}"/>
              </a:ext>
            </a:extLst>
          </p:cNvPr>
          <p:cNvSpPr txBox="1"/>
          <p:nvPr/>
        </p:nvSpPr>
        <p:spPr>
          <a:xfrm>
            <a:off x="7122068" y="3753285"/>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Conclusion</a:t>
            </a:r>
          </a:p>
        </p:txBody>
      </p:sp>
      <p:sp>
        <p:nvSpPr>
          <p:cNvPr id="30" name="TextBox 29">
            <a:extLst>
              <a:ext uri="{FF2B5EF4-FFF2-40B4-BE49-F238E27FC236}">
                <a16:creationId xmlns:a16="http://schemas.microsoft.com/office/drawing/2014/main" id="{1412CD1A-DA32-4795-A351-7B0EE2B5432E}"/>
              </a:ext>
            </a:extLst>
          </p:cNvPr>
          <p:cNvSpPr txBox="1"/>
          <p:nvPr/>
        </p:nvSpPr>
        <p:spPr>
          <a:xfrm>
            <a:off x="9079164" y="3753285"/>
            <a:ext cx="2137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Q&amp;A/Appendix</a:t>
            </a:r>
          </a:p>
        </p:txBody>
      </p:sp>
      <p:sp>
        <p:nvSpPr>
          <p:cNvPr id="31" name="Rectangle: Top Corners Rounded 30">
            <a:extLst>
              <a:ext uri="{FF2B5EF4-FFF2-40B4-BE49-F238E27FC236}">
                <a16:creationId xmlns:a16="http://schemas.microsoft.com/office/drawing/2014/main" id="{B1A0D745-575C-4972-8897-141847946822}"/>
              </a:ext>
            </a:extLst>
          </p:cNvPr>
          <p:cNvSpPr/>
          <p:nvPr/>
        </p:nvSpPr>
        <p:spPr>
          <a:xfrm rot="5400000">
            <a:off x="5796561" y="3616661"/>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Top Corners Rounded 31">
            <a:extLst>
              <a:ext uri="{FF2B5EF4-FFF2-40B4-BE49-F238E27FC236}">
                <a16:creationId xmlns:a16="http://schemas.microsoft.com/office/drawing/2014/main" id="{363D1480-B0AA-41F4-95F9-2ED4513C1B6A}"/>
              </a:ext>
            </a:extLst>
          </p:cNvPr>
          <p:cNvSpPr/>
          <p:nvPr/>
        </p:nvSpPr>
        <p:spPr>
          <a:xfrm rot="5400000">
            <a:off x="1448011" y="3597687"/>
            <a:ext cx="317392" cy="1399122"/>
          </a:xfrm>
          <a:prstGeom prst="round2SameRect">
            <a:avLst/>
          </a:prstGeom>
          <a:solidFill>
            <a:srgbClr val="045E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Top Corners Rounded 32">
            <a:extLst>
              <a:ext uri="{FF2B5EF4-FFF2-40B4-BE49-F238E27FC236}">
                <a16:creationId xmlns:a16="http://schemas.microsoft.com/office/drawing/2014/main" id="{9234E62C-8372-46CC-81CF-AA46FAE6A321}"/>
              </a:ext>
            </a:extLst>
          </p:cNvPr>
          <p:cNvSpPr/>
          <p:nvPr/>
        </p:nvSpPr>
        <p:spPr>
          <a:xfrm rot="5400000">
            <a:off x="7728320" y="3612530"/>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Top Corners Rounded 33">
            <a:extLst>
              <a:ext uri="{FF2B5EF4-FFF2-40B4-BE49-F238E27FC236}">
                <a16:creationId xmlns:a16="http://schemas.microsoft.com/office/drawing/2014/main" id="{848CFD16-F713-42C6-BFC0-AAA0F07F96A6}"/>
              </a:ext>
            </a:extLst>
          </p:cNvPr>
          <p:cNvSpPr/>
          <p:nvPr/>
        </p:nvSpPr>
        <p:spPr>
          <a:xfrm rot="5400000">
            <a:off x="9974599" y="3612530"/>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264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0732EE-73E4-4E91-ADA9-34CC464FAD1C}"/>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20</a:t>
            </a:fld>
            <a:endParaRPr lang="en-US">
              <a:solidFill>
                <a:srgbClr val="00144D"/>
              </a:solidFill>
            </a:endParaRPr>
          </a:p>
        </p:txBody>
      </p:sp>
      <p:sp>
        <p:nvSpPr>
          <p:cNvPr id="2" name="TextBox 1">
            <a:extLst>
              <a:ext uri="{FF2B5EF4-FFF2-40B4-BE49-F238E27FC236}">
                <a16:creationId xmlns:a16="http://schemas.microsoft.com/office/drawing/2014/main" id="{91819637-BA9C-4C81-8C41-05E7B9CD2277}"/>
              </a:ext>
            </a:extLst>
          </p:cNvPr>
          <p:cNvSpPr txBox="1"/>
          <p:nvPr/>
        </p:nvSpPr>
        <p:spPr>
          <a:xfrm>
            <a:off x="9544334" y="112295"/>
            <a:ext cx="2647666" cy="1477328"/>
          </a:xfrm>
          <a:prstGeom prst="rect">
            <a:avLst/>
          </a:prstGeom>
          <a:noFill/>
        </p:spPr>
        <p:txBody>
          <a:bodyPr wrap="square" rtlCol="0">
            <a:spAutoFit/>
          </a:bodyPr>
          <a:lstStyle/>
          <a:p>
            <a:pPr algn="ctr"/>
            <a:r>
              <a:rPr lang="en-US" sz="2400"/>
              <a:t>Using ASPEN PLUS to model chosen Process Design</a:t>
            </a:r>
          </a:p>
          <a:p>
            <a:endParaRPr lang="en-US"/>
          </a:p>
        </p:txBody>
      </p:sp>
      <p:pic>
        <p:nvPicPr>
          <p:cNvPr id="9" name="Picture 8">
            <a:extLst>
              <a:ext uri="{FF2B5EF4-FFF2-40B4-BE49-F238E27FC236}">
                <a16:creationId xmlns:a16="http://schemas.microsoft.com/office/drawing/2014/main" id="{7DB303B2-3002-2B09-F8B0-E6A8EFA46DD2}"/>
              </a:ext>
            </a:extLst>
          </p:cNvPr>
          <p:cNvPicPr>
            <a:picLocks noChangeAspect="1"/>
          </p:cNvPicPr>
          <p:nvPr/>
        </p:nvPicPr>
        <p:blipFill>
          <a:blip r:embed="rId3"/>
          <a:stretch>
            <a:fillRect/>
          </a:stretch>
        </p:blipFill>
        <p:spPr>
          <a:xfrm>
            <a:off x="1557240" y="456671"/>
            <a:ext cx="7987094" cy="5944657"/>
          </a:xfrm>
          <a:prstGeom prst="rect">
            <a:avLst/>
          </a:prstGeom>
        </p:spPr>
      </p:pic>
      <p:sp>
        <p:nvSpPr>
          <p:cNvPr id="10" name="Rectangle: Rounded Corners 9">
            <a:extLst>
              <a:ext uri="{FF2B5EF4-FFF2-40B4-BE49-F238E27FC236}">
                <a16:creationId xmlns:a16="http://schemas.microsoft.com/office/drawing/2014/main" id="{9B74CEF2-1C0C-E350-482B-962713B0E4B1}"/>
              </a:ext>
            </a:extLst>
          </p:cNvPr>
          <p:cNvSpPr/>
          <p:nvPr/>
        </p:nvSpPr>
        <p:spPr>
          <a:xfrm rot="5400000">
            <a:off x="3367773" y="3548753"/>
            <a:ext cx="361953" cy="198650"/>
          </a:xfrm>
          <a:prstGeom prst="roundRect">
            <a:avLst/>
          </a:prstGeom>
          <a:solidFill>
            <a:schemeClr val="bg1"/>
          </a:solidFill>
          <a:ln w="952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670658-D0B5-69C9-1E6B-129E93FA38B2}"/>
              </a:ext>
            </a:extLst>
          </p:cNvPr>
          <p:cNvSpPr txBox="1"/>
          <p:nvPr/>
        </p:nvSpPr>
        <p:spPr>
          <a:xfrm>
            <a:off x="3039161" y="3805120"/>
            <a:ext cx="1019175" cy="276999"/>
          </a:xfrm>
          <a:prstGeom prst="rect">
            <a:avLst/>
          </a:prstGeom>
          <a:noFill/>
        </p:spPr>
        <p:txBody>
          <a:bodyPr wrap="square" rtlCol="0">
            <a:spAutoFit/>
          </a:bodyPr>
          <a:lstStyle/>
          <a:p>
            <a:r>
              <a:rPr lang="en-US" sz="1200" i="1" dirty="0"/>
              <a:t>80K Adsorber</a:t>
            </a:r>
          </a:p>
        </p:txBody>
      </p:sp>
    </p:spTree>
    <p:extLst>
      <p:ext uri="{BB962C8B-B14F-4D97-AF65-F5344CB8AC3E}">
        <p14:creationId xmlns:p14="http://schemas.microsoft.com/office/powerpoint/2010/main" val="2154934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53FF44-3F20-3CCB-42C7-1143A1387DF4}"/>
              </a:ext>
            </a:extLst>
          </p:cNvPr>
          <p:cNvSpPr/>
          <p:nvPr/>
        </p:nvSpPr>
        <p:spPr>
          <a:xfrm>
            <a:off x="5371658" y="3572792"/>
            <a:ext cx="436017" cy="1693270"/>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D4E869-9E23-2514-C6AD-FBB3E9F4FBFB}"/>
              </a:ext>
            </a:extLst>
          </p:cNvPr>
          <p:cNvSpPr/>
          <p:nvPr/>
        </p:nvSpPr>
        <p:spPr>
          <a:xfrm>
            <a:off x="5392255" y="3014015"/>
            <a:ext cx="436017" cy="536148"/>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179603-5840-0991-B706-F34F220E82B0}"/>
              </a:ext>
            </a:extLst>
          </p:cNvPr>
          <p:cNvSpPr/>
          <p:nvPr/>
        </p:nvSpPr>
        <p:spPr>
          <a:xfrm>
            <a:off x="5371659" y="860561"/>
            <a:ext cx="436017" cy="2174393"/>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9E8CD17-E9D0-7FE1-C47F-C68933BCB269}"/>
              </a:ext>
            </a:extLst>
          </p:cNvPr>
          <p:cNvSpPr/>
          <p:nvPr/>
        </p:nvSpPr>
        <p:spPr>
          <a:xfrm>
            <a:off x="2423886" y="0"/>
            <a:ext cx="1641487" cy="1104150"/>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63B9BE-E87B-5681-793A-B7BFC0ED7D8B}"/>
              </a:ext>
            </a:extLst>
          </p:cNvPr>
          <p:cNvSpPr/>
          <p:nvPr/>
        </p:nvSpPr>
        <p:spPr>
          <a:xfrm>
            <a:off x="4065373" y="0"/>
            <a:ext cx="790832" cy="1104150"/>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9B10EBC-FFA8-C8BF-473F-19DC4FA64636}"/>
              </a:ext>
            </a:extLst>
          </p:cNvPr>
          <p:cNvSpPr/>
          <p:nvPr/>
        </p:nvSpPr>
        <p:spPr>
          <a:xfrm>
            <a:off x="5384797" y="864218"/>
            <a:ext cx="436017" cy="4433334"/>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CDAECD-AD62-82E6-1851-E4DC34457057}"/>
              </a:ext>
            </a:extLst>
          </p:cNvPr>
          <p:cNvSpPr/>
          <p:nvPr/>
        </p:nvSpPr>
        <p:spPr>
          <a:xfrm>
            <a:off x="5807677" y="5911745"/>
            <a:ext cx="690014" cy="718711"/>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20908C-DCC6-F5EA-E08A-7D0AAF47625C}"/>
              </a:ext>
            </a:extLst>
          </p:cNvPr>
          <p:cNvSpPr/>
          <p:nvPr/>
        </p:nvSpPr>
        <p:spPr>
          <a:xfrm>
            <a:off x="7245181" y="5804289"/>
            <a:ext cx="690014" cy="718711"/>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2D88B03-F6A6-2539-389A-F6CF7C989165}"/>
              </a:ext>
            </a:extLst>
          </p:cNvPr>
          <p:cNvSpPr/>
          <p:nvPr/>
        </p:nvSpPr>
        <p:spPr>
          <a:xfrm rot="10800000">
            <a:off x="6796216" y="5399903"/>
            <a:ext cx="790833" cy="234778"/>
          </a:xfrm>
          <a:prstGeom prst="rightArrow">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D199537-5133-428A-EA2A-DA01F38454C6}"/>
              </a:ext>
            </a:extLst>
          </p:cNvPr>
          <p:cNvSpPr/>
          <p:nvPr/>
        </p:nvSpPr>
        <p:spPr>
          <a:xfrm>
            <a:off x="8287268" y="6163644"/>
            <a:ext cx="790833" cy="234778"/>
          </a:xfrm>
          <a:prstGeom prst="rightArrow">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55B90A4-CF6A-4D79-88E4-CC98C2566096}"/>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21</a:t>
            </a:fld>
            <a:endParaRPr lang="en-US">
              <a:solidFill>
                <a:srgbClr val="00144D"/>
              </a:solidFill>
            </a:endParaRPr>
          </a:p>
        </p:txBody>
      </p:sp>
      <p:sp>
        <p:nvSpPr>
          <p:cNvPr id="4" name="TextBox 3">
            <a:extLst>
              <a:ext uri="{FF2B5EF4-FFF2-40B4-BE49-F238E27FC236}">
                <a16:creationId xmlns:a16="http://schemas.microsoft.com/office/drawing/2014/main" id="{18F9C342-C411-4214-9DBB-58FEBAEB5F5D}"/>
              </a:ext>
            </a:extLst>
          </p:cNvPr>
          <p:cNvSpPr txBox="1"/>
          <p:nvPr/>
        </p:nvSpPr>
        <p:spPr>
          <a:xfrm>
            <a:off x="9544334" y="112295"/>
            <a:ext cx="2647666" cy="1477328"/>
          </a:xfrm>
          <a:prstGeom prst="rect">
            <a:avLst/>
          </a:prstGeom>
          <a:noFill/>
        </p:spPr>
        <p:txBody>
          <a:bodyPr wrap="square" rtlCol="0">
            <a:spAutoFit/>
          </a:bodyPr>
          <a:lstStyle/>
          <a:p>
            <a:pPr algn="ctr"/>
            <a:r>
              <a:rPr lang="en-US" sz="2400"/>
              <a:t>Hydrogen Refrigeration </a:t>
            </a:r>
          </a:p>
          <a:p>
            <a:pPr algn="ctr"/>
            <a:r>
              <a:rPr lang="en-US" sz="2400"/>
              <a:t>Loop</a:t>
            </a:r>
          </a:p>
          <a:p>
            <a:endParaRPr lang="en-US"/>
          </a:p>
        </p:txBody>
      </p:sp>
      <p:sp>
        <p:nvSpPr>
          <p:cNvPr id="5" name="Left Bracket 4">
            <a:extLst>
              <a:ext uri="{FF2B5EF4-FFF2-40B4-BE49-F238E27FC236}">
                <a16:creationId xmlns:a16="http://schemas.microsoft.com/office/drawing/2014/main" id="{04CEF7CA-6685-435F-AF86-A95979AEE7C0}"/>
              </a:ext>
            </a:extLst>
          </p:cNvPr>
          <p:cNvSpPr/>
          <p:nvPr/>
        </p:nvSpPr>
        <p:spPr>
          <a:xfrm>
            <a:off x="4296229" y="3817257"/>
            <a:ext cx="232228" cy="1103086"/>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2A99D1B5-AC84-4891-8F37-B1DBD5E6FD5E}"/>
              </a:ext>
            </a:extLst>
          </p:cNvPr>
          <p:cNvSpPr txBox="1"/>
          <p:nvPr/>
        </p:nvSpPr>
        <p:spPr>
          <a:xfrm>
            <a:off x="2423886" y="3991429"/>
            <a:ext cx="1872343" cy="646331"/>
          </a:xfrm>
          <a:prstGeom prst="rect">
            <a:avLst/>
          </a:prstGeom>
          <a:noFill/>
        </p:spPr>
        <p:txBody>
          <a:bodyPr wrap="square" rtlCol="0">
            <a:spAutoFit/>
          </a:bodyPr>
          <a:lstStyle/>
          <a:p>
            <a:pPr algn="ctr"/>
            <a:r>
              <a:rPr lang="en-US"/>
              <a:t>Ortho – Para Reaction</a:t>
            </a:r>
          </a:p>
        </p:txBody>
      </p:sp>
      <p:pic>
        <p:nvPicPr>
          <p:cNvPr id="8" name="Graphic 7">
            <a:extLst>
              <a:ext uri="{FF2B5EF4-FFF2-40B4-BE49-F238E27FC236}">
                <a16:creationId xmlns:a16="http://schemas.microsoft.com/office/drawing/2014/main" id="{D8AD122D-5D28-46DA-B216-2B654C6290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600" y="-787106"/>
            <a:ext cx="10807700" cy="7995553"/>
          </a:xfrm>
          <a:prstGeom prst="rect">
            <a:avLst/>
          </a:prstGeom>
        </p:spPr>
      </p:pic>
      <p:sp>
        <p:nvSpPr>
          <p:cNvPr id="17" name="Rectangle 16">
            <a:extLst>
              <a:ext uri="{FF2B5EF4-FFF2-40B4-BE49-F238E27FC236}">
                <a16:creationId xmlns:a16="http://schemas.microsoft.com/office/drawing/2014/main" id="{53F6707B-08D2-5B72-5E3B-66A249363A78}"/>
              </a:ext>
            </a:extLst>
          </p:cNvPr>
          <p:cNvSpPr/>
          <p:nvPr/>
        </p:nvSpPr>
        <p:spPr>
          <a:xfrm>
            <a:off x="5808245" y="5913130"/>
            <a:ext cx="734194" cy="71732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dirty="0">
                <a:solidFill>
                  <a:schemeClr val="tx1"/>
                </a:solidFill>
              </a:rPr>
              <a:t>34 Dense Fluid Expander</a:t>
            </a:r>
            <a:endParaRPr lang="en-US" i="1" dirty="0">
              <a:solidFill>
                <a:schemeClr val="tx1"/>
              </a:solidFill>
            </a:endParaRPr>
          </a:p>
        </p:txBody>
      </p:sp>
    </p:spTree>
    <p:extLst>
      <p:ext uri="{BB962C8B-B14F-4D97-AF65-F5344CB8AC3E}">
        <p14:creationId xmlns:p14="http://schemas.microsoft.com/office/powerpoint/2010/main" val="5155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P spid="10" grpId="0" animBg="1"/>
      <p:bldP spid="10" grpId="1" animBg="1"/>
      <p:bldP spid="3" grpId="0" animBg="1"/>
      <p:bldP spid="3" grpId="1" animBg="1"/>
      <p:bldP spid="7" grpId="0" animBg="1"/>
      <p:bldP spid="7" grpId="1" animBg="1"/>
      <p:bldP spid="9" grpId="0" animBg="1"/>
      <p:bldP spid="9" grpId="1" animBg="1"/>
      <p:bldP spid="13" grpId="0" animBg="1"/>
      <p:bldP spid="13" grpId="1" animBg="1"/>
      <p:bldP spid="14" grpId="0" animBg="1"/>
      <p:bldP spid="14" grpId="1"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BEFAED-94B1-09D1-6C32-2153A32CF451}"/>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22</a:t>
            </a:fld>
            <a:endParaRPr lang="en-US">
              <a:solidFill>
                <a:srgbClr val="00144D"/>
              </a:solidFill>
            </a:endParaRPr>
          </a:p>
        </p:txBody>
      </p:sp>
      <p:sp>
        <p:nvSpPr>
          <p:cNvPr id="5" name="TextBox 4">
            <a:extLst>
              <a:ext uri="{FF2B5EF4-FFF2-40B4-BE49-F238E27FC236}">
                <a16:creationId xmlns:a16="http://schemas.microsoft.com/office/drawing/2014/main" id="{F3EABD61-5FB5-4518-9C1E-2D9044E4981C}"/>
              </a:ext>
            </a:extLst>
          </p:cNvPr>
          <p:cNvSpPr txBox="1"/>
          <p:nvPr/>
        </p:nvSpPr>
        <p:spPr>
          <a:xfrm>
            <a:off x="9544334" y="112295"/>
            <a:ext cx="2647666" cy="1477328"/>
          </a:xfrm>
          <a:prstGeom prst="rect">
            <a:avLst/>
          </a:prstGeom>
          <a:noFill/>
        </p:spPr>
        <p:txBody>
          <a:bodyPr wrap="square" rtlCol="0">
            <a:spAutoFit/>
          </a:bodyPr>
          <a:lstStyle/>
          <a:p>
            <a:pPr algn="ctr"/>
            <a:r>
              <a:rPr lang="en-US" sz="2400"/>
              <a:t>Neon </a:t>
            </a:r>
          </a:p>
          <a:p>
            <a:pPr algn="ctr"/>
            <a:r>
              <a:rPr lang="en-US" sz="2400"/>
              <a:t>Refrigeration </a:t>
            </a:r>
          </a:p>
          <a:p>
            <a:pPr algn="ctr"/>
            <a:r>
              <a:rPr lang="en-US" sz="2400"/>
              <a:t>Loop</a:t>
            </a:r>
          </a:p>
          <a:p>
            <a:endParaRPr lang="en-US"/>
          </a:p>
        </p:txBody>
      </p:sp>
      <p:sp>
        <p:nvSpPr>
          <p:cNvPr id="3" name="Rectangle 2">
            <a:extLst>
              <a:ext uri="{FF2B5EF4-FFF2-40B4-BE49-F238E27FC236}">
                <a16:creationId xmlns:a16="http://schemas.microsoft.com/office/drawing/2014/main" id="{6231C77D-BCF6-0A38-073F-FA7A613ECCE0}"/>
              </a:ext>
            </a:extLst>
          </p:cNvPr>
          <p:cNvSpPr/>
          <p:nvPr/>
        </p:nvSpPr>
        <p:spPr>
          <a:xfrm>
            <a:off x="6686967" y="112295"/>
            <a:ext cx="1943609" cy="1185164"/>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0A0B5A-26EC-D4E6-5B43-099FF0ACBD16}"/>
              </a:ext>
            </a:extLst>
          </p:cNvPr>
          <p:cNvSpPr/>
          <p:nvPr/>
        </p:nvSpPr>
        <p:spPr>
          <a:xfrm>
            <a:off x="5109618" y="1297458"/>
            <a:ext cx="790832" cy="2131541"/>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0EAF00-B5E8-0D8A-957A-6D3474AF0490}"/>
              </a:ext>
            </a:extLst>
          </p:cNvPr>
          <p:cNvSpPr/>
          <p:nvPr/>
        </p:nvSpPr>
        <p:spPr>
          <a:xfrm>
            <a:off x="7994823" y="3428999"/>
            <a:ext cx="1668666" cy="1185164"/>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3000E5-D283-6E81-3596-216062785F43}"/>
              </a:ext>
            </a:extLst>
          </p:cNvPr>
          <p:cNvSpPr/>
          <p:nvPr/>
        </p:nvSpPr>
        <p:spPr>
          <a:xfrm>
            <a:off x="7994823" y="4958006"/>
            <a:ext cx="1668666" cy="1185164"/>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DD2396-C877-A7F7-BA95-50AD9EFC1560}"/>
              </a:ext>
            </a:extLst>
          </p:cNvPr>
          <p:cNvSpPr/>
          <p:nvPr/>
        </p:nvSpPr>
        <p:spPr>
          <a:xfrm>
            <a:off x="5762369" y="3892236"/>
            <a:ext cx="790832" cy="2508564"/>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06CCBA01-16FD-4582-B9CF-1F371536B3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54298" y="-558799"/>
            <a:ext cx="12622940" cy="9416141"/>
          </a:xfrm>
          <a:prstGeom prst="rect">
            <a:avLst/>
          </a:prstGeom>
        </p:spPr>
      </p:pic>
      <p:sp>
        <p:nvSpPr>
          <p:cNvPr id="15" name="Rectangle 14">
            <a:extLst>
              <a:ext uri="{FF2B5EF4-FFF2-40B4-BE49-F238E27FC236}">
                <a16:creationId xmlns:a16="http://schemas.microsoft.com/office/drawing/2014/main" id="{88414F62-E944-F305-3082-AB28F0BABE2D}"/>
              </a:ext>
            </a:extLst>
          </p:cNvPr>
          <p:cNvSpPr/>
          <p:nvPr/>
        </p:nvSpPr>
        <p:spPr>
          <a:xfrm>
            <a:off x="8679794" y="3740088"/>
            <a:ext cx="1064281" cy="565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i="1" dirty="0">
                <a:solidFill>
                  <a:schemeClr val="tx1"/>
                </a:solidFill>
              </a:rPr>
              <a:t>84 High level Turboexpander</a:t>
            </a:r>
            <a:endParaRPr lang="en-US" i="1" dirty="0">
              <a:solidFill>
                <a:schemeClr val="tx1"/>
              </a:solidFill>
            </a:endParaRPr>
          </a:p>
        </p:txBody>
      </p:sp>
      <p:sp>
        <p:nvSpPr>
          <p:cNvPr id="17" name="Rectangle 16">
            <a:extLst>
              <a:ext uri="{FF2B5EF4-FFF2-40B4-BE49-F238E27FC236}">
                <a16:creationId xmlns:a16="http://schemas.microsoft.com/office/drawing/2014/main" id="{A7A131D1-984A-BDF6-503C-565326E06413}"/>
              </a:ext>
            </a:extLst>
          </p:cNvPr>
          <p:cNvSpPr/>
          <p:nvPr/>
        </p:nvSpPr>
        <p:spPr>
          <a:xfrm>
            <a:off x="8666822" y="5182263"/>
            <a:ext cx="1064281" cy="565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i="1" dirty="0">
                <a:solidFill>
                  <a:schemeClr val="tx1"/>
                </a:solidFill>
              </a:rPr>
              <a:t>76 Low level Turboexpander</a:t>
            </a:r>
            <a:endParaRPr lang="en-US" i="1" dirty="0">
              <a:solidFill>
                <a:schemeClr val="tx1"/>
              </a:solidFill>
            </a:endParaRPr>
          </a:p>
        </p:txBody>
      </p:sp>
    </p:spTree>
    <p:extLst>
      <p:ext uri="{BB962C8B-B14F-4D97-AF65-F5344CB8AC3E}">
        <p14:creationId xmlns:p14="http://schemas.microsoft.com/office/powerpoint/2010/main" val="28858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9" grpId="0" animBg="1"/>
      <p:bldP spid="9" grpId="1"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6D35BE2-E902-F89F-5C26-FC704AC2DDAF}"/>
              </a:ext>
            </a:extLst>
          </p:cNvPr>
          <p:cNvSpPr>
            <a:spLocks noGrp="1"/>
          </p:cNvSpPr>
          <p:nvPr>
            <p:ph type="body" sz="half" idx="2"/>
          </p:nvPr>
        </p:nvSpPr>
        <p:spPr>
          <a:xfrm>
            <a:off x="245616" y="100473"/>
            <a:ext cx="11336784" cy="1038687"/>
          </a:xfrm>
        </p:spPr>
        <p:txBody>
          <a:bodyPr>
            <a:normAutofit/>
          </a:bodyPr>
          <a:lstStyle/>
          <a:p>
            <a:r>
              <a:rPr lang="en-US" sz="3200"/>
              <a:t>ASPEN PLUS lacks an accurate EOS that models cryogenic hydrogen</a:t>
            </a:r>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23</a:t>
            </a:fld>
            <a:endParaRPr lang="en-US">
              <a:solidFill>
                <a:srgbClr val="00144D"/>
              </a:solidFill>
            </a:endParaRPr>
          </a:p>
        </p:txBody>
      </p:sp>
      <p:pic>
        <p:nvPicPr>
          <p:cNvPr id="6" name="Picture 5">
            <a:extLst>
              <a:ext uri="{FF2B5EF4-FFF2-40B4-BE49-F238E27FC236}">
                <a16:creationId xmlns:a16="http://schemas.microsoft.com/office/drawing/2014/main" id="{7E39AFD2-3C4B-4F43-946A-668181353EF4}"/>
              </a:ext>
            </a:extLst>
          </p:cNvPr>
          <p:cNvPicPr>
            <a:picLocks noChangeAspect="1"/>
          </p:cNvPicPr>
          <p:nvPr/>
        </p:nvPicPr>
        <p:blipFill>
          <a:blip r:embed="rId3"/>
          <a:stretch>
            <a:fillRect/>
          </a:stretch>
        </p:blipFill>
        <p:spPr>
          <a:xfrm>
            <a:off x="300220" y="1848851"/>
            <a:ext cx="6550420" cy="3961498"/>
          </a:xfrm>
          <a:prstGeom prst="rect">
            <a:avLst/>
          </a:prstGeom>
        </p:spPr>
      </p:pic>
      <p:sp>
        <p:nvSpPr>
          <p:cNvPr id="21" name="TextBox 20">
            <a:extLst>
              <a:ext uri="{FF2B5EF4-FFF2-40B4-BE49-F238E27FC236}">
                <a16:creationId xmlns:a16="http://schemas.microsoft.com/office/drawing/2014/main" id="{67780FB2-38DF-4557-995E-3C7B3C222AA5}"/>
              </a:ext>
            </a:extLst>
          </p:cNvPr>
          <p:cNvSpPr txBox="1"/>
          <p:nvPr/>
        </p:nvSpPr>
        <p:spPr>
          <a:xfrm>
            <a:off x="7047754" y="2127220"/>
            <a:ext cx="4765395" cy="830997"/>
          </a:xfrm>
          <a:prstGeom prst="rect">
            <a:avLst/>
          </a:prstGeom>
          <a:noFill/>
        </p:spPr>
        <p:txBody>
          <a:bodyPr wrap="square" rtlCol="0">
            <a:spAutoFit/>
          </a:bodyPr>
          <a:lstStyle/>
          <a:p>
            <a:r>
              <a:rPr lang="en-US" sz="2400" i="1"/>
              <a:t>Initially</a:t>
            </a:r>
            <a:r>
              <a:rPr lang="en-US" sz="2400" b="1" i="1"/>
              <a:t>, </a:t>
            </a:r>
            <a:r>
              <a:rPr lang="en-US" sz="2400" i="1"/>
              <a:t>Peng-Robinson (PR) EOS</a:t>
            </a:r>
            <a:r>
              <a:rPr lang="en-US" sz="2400"/>
              <a:t> selected</a:t>
            </a:r>
            <a:endParaRPr lang="en-US" sz="2400" baseline="-25000"/>
          </a:p>
        </p:txBody>
      </p:sp>
      <p:sp>
        <p:nvSpPr>
          <p:cNvPr id="24" name="Oval 23">
            <a:extLst>
              <a:ext uri="{FF2B5EF4-FFF2-40B4-BE49-F238E27FC236}">
                <a16:creationId xmlns:a16="http://schemas.microsoft.com/office/drawing/2014/main" id="{C3D96B94-E7E9-4092-BFE8-DEAACC1D3CCF}"/>
              </a:ext>
            </a:extLst>
          </p:cNvPr>
          <p:cNvSpPr/>
          <p:nvPr/>
        </p:nvSpPr>
        <p:spPr>
          <a:xfrm>
            <a:off x="1167619" y="2370560"/>
            <a:ext cx="1631852" cy="1512121"/>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AFDE9B6-1A08-435A-82CC-EE47E4EC9B3E}"/>
              </a:ext>
            </a:extLst>
          </p:cNvPr>
          <p:cNvSpPr txBox="1"/>
          <p:nvPr/>
        </p:nvSpPr>
        <p:spPr>
          <a:xfrm>
            <a:off x="8274149" y="3257118"/>
            <a:ext cx="3428804" cy="1569660"/>
          </a:xfrm>
          <a:prstGeom prst="rect">
            <a:avLst/>
          </a:prstGeom>
          <a:noFill/>
        </p:spPr>
        <p:txBody>
          <a:bodyPr wrap="square" rtlCol="0">
            <a:spAutoFit/>
          </a:bodyPr>
          <a:lstStyle/>
          <a:p>
            <a:r>
              <a:rPr lang="en-US" sz="2400" i="1"/>
              <a:t>C</a:t>
            </a:r>
            <a:r>
              <a:rPr lang="en-US" sz="2400" i="1" baseline="-25000"/>
              <a:t>p</a:t>
            </a:r>
            <a:r>
              <a:rPr lang="en-US" sz="2400" i="1"/>
              <a:t> of p-H</a:t>
            </a:r>
            <a:r>
              <a:rPr lang="en-US" sz="2400" i="1" baseline="-25000"/>
              <a:t>2</a:t>
            </a:r>
            <a:r>
              <a:rPr lang="en-US" sz="2400" i="1"/>
              <a:t> at high pressures, cryogenic temperatures </a:t>
            </a:r>
            <a:r>
              <a:rPr lang="en-US" sz="2400" b="1" i="1"/>
              <a:t>up to 50% off</a:t>
            </a:r>
            <a:endParaRPr lang="en-US" sz="2400" b="1" baseline="-25000"/>
          </a:p>
        </p:txBody>
      </p:sp>
      <p:cxnSp>
        <p:nvCxnSpPr>
          <p:cNvPr id="9" name="Straight Arrow Connector 8">
            <a:extLst>
              <a:ext uri="{FF2B5EF4-FFF2-40B4-BE49-F238E27FC236}">
                <a16:creationId xmlns:a16="http://schemas.microsoft.com/office/drawing/2014/main" id="{4BDD27F5-674C-4874-83FB-63E6C34DCE97}"/>
              </a:ext>
            </a:extLst>
          </p:cNvPr>
          <p:cNvCxnSpPr>
            <a:cxnSpLocks/>
          </p:cNvCxnSpPr>
          <p:nvPr/>
        </p:nvCxnSpPr>
        <p:spPr>
          <a:xfrm>
            <a:off x="7047754" y="3699812"/>
            <a:ext cx="94253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86EAF07-E319-45A0-B12E-0139A334384B}"/>
              </a:ext>
            </a:extLst>
          </p:cNvPr>
          <p:cNvSpPr txBox="1"/>
          <p:nvPr/>
        </p:nvSpPr>
        <p:spPr>
          <a:xfrm>
            <a:off x="7047754" y="5295979"/>
            <a:ext cx="4844026" cy="830997"/>
          </a:xfrm>
          <a:prstGeom prst="rect">
            <a:avLst/>
          </a:prstGeom>
          <a:noFill/>
        </p:spPr>
        <p:txBody>
          <a:bodyPr wrap="square" rtlCol="0">
            <a:spAutoFit/>
          </a:bodyPr>
          <a:lstStyle/>
          <a:p>
            <a:r>
              <a:rPr lang="en-US" sz="2400" i="1"/>
              <a:t>For this reason</a:t>
            </a:r>
            <a:r>
              <a:rPr lang="en-US" sz="2400" b="1" i="1"/>
              <a:t>, REFPROP</a:t>
            </a:r>
            <a:r>
              <a:rPr lang="en-US" sz="2400"/>
              <a:t> </a:t>
            </a:r>
            <a:r>
              <a:rPr lang="en-US" sz="2400" b="1"/>
              <a:t>Databank</a:t>
            </a:r>
            <a:r>
              <a:rPr lang="en-US" sz="2400"/>
              <a:t> (NIST) chosen</a:t>
            </a:r>
            <a:endParaRPr lang="en-US" sz="2400" baseline="-25000"/>
          </a:p>
        </p:txBody>
      </p:sp>
    </p:spTree>
    <p:extLst>
      <p:ext uri="{BB962C8B-B14F-4D97-AF65-F5344CB8AC3E}">
        <p14:creationId xmlns:p14="http://schemas.microsoft.com/office/powerpoint/2010/main" val="39650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6D35BE2-E902-F89F-5C26-FC704AC2DDAF}"/>
              </a:ext>
            </a:extLst>
          </p:cNvPr>
          <p:cNvSpPr>
            <a:spLocks noGrp="1"/>
          </p:cNvSpPr>
          <p:nvPr>
            <p:ph type="body" sz="half" idx="2"/>
          </p:nvPr>
        </p:nvSpPr>
        <p:spPr>
          <a:xfrm>
            <a:off x="245616" y="100473"/>
            <a:ext cx="11336784" cy="1038687"/>
          </a:xfrm>
        </p:spPr>
        <p:txBody>
          <a:bodyPr>
            <a:normAutofit/>
          </a:bodyPr>
          <a:lstStyle/>
          <a:p>
            <a:r>
              <a:rPr lang="en-US" sz="3200"/>
              <a:t>REFPROP Databank is not an Equation of State</a:t>
            </a:r>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24</a:t>
            </a:fld>
            <a:endParaRPr lang="en-US">
              <a:solidFill>
                <a:srgbClr val="00144D"/>
              </a:solidFill>
            </a:endParaRPr>
          </a:p>
        </p:txBody>
      </p:sp>
      <p:sp>
        <p:nvSpPr>
          <p:cNvPr id="3" name="TextBox 2">
            <a:extLst>
              <a:ext uri="{FF2B5EF4-FFF2-40B4-BE49-F238E27FC236}">
                <a16:creationId xmlns:a16="http://schemas.microsoft.com/office/drawing/2014/main" id="{C0888B3F-F631-42A1-9E8C-3FCF178DF235}"/>
              </a:ext>
            </a:extLst>
          </p:cNvPr>
          <p:cNvSpPr txBox="1"/>
          <p:nvPr/>
        </p:nvSpPr>
        <p:spPr>
          <a:xfrm>
            <a:off x="724997" y="1654423"/>
            <a:ext cx="10378022" cy="3139321"/>
          </a:xfrm>
          <a:prstGeom prst="rect">
            <a:avLst/>
          </a:prstGeom>
          <a:noFill/>
        </p:spPr>
        <p:txBody>
          <a:bodyPr wrap="square" rtlCol="0">
            <a:spAutoFit/>
          </a:bodyPr>
          <a:lstStyle/>
          <a:p>
            <a:r>
              <a:rPr lang="en-US" i="1"/>
              <a:t>Equation of State: A relationship between pressure, volume, and temperature for a substance or set of substances</a:t>
            </a:r>
          </a:p>
          <a:p>
            <a:endParaRPr lang="en-US" b="1" i="1"/>
          </a:p>
          <a:p>
            <a:r>
              <a:rPr lang="en-US" b="1"/>
              <a:t>REFPROP </a:t>
            </a:r>
            <a:r>
              <a:rPr lang="en-US"/>
              <a:t>is not an EOS: </a:t>
            </a:r>
          </a:p>
          <a:p>
            <a:pPr marL="742950" lvl="1" indent="-285750">
              <a:buFont typeface="Wingdings" panose="05000000000000000000" pitchFamily="2" charset="2"/>
              <a:buChar char="§"/>
            </a:pPr>
            <a:r>
              <a:rPr lang="en-US"/>
              <a:t>	It performs linear interpolation between experimental values across multiple studies</a:t>
            </a:r>
          </a:p>
          <a:p>
            <a:endParaRPr lang="en-US" b="1"/>
          </a:p>
          <a:p>
            <a:endParaRPr lang="en-US" b="1"/>
          </a:p>
          <a:p>
            <a:r>
              <a:rPr lang="en-US"/>
              <a:t>Because </a:t>
            </a:r>
            <a:r>
              <a:rPr lang="en-US" b="1"/>
              <a:t>REFPROP</a:t>
            </a:r>
            <a:r>
              <a:rPr lang="en-US"/>
              <a:t> is a databank, it lacks mixing parameters</a:t>
            </a:r>
          </a:p>
          <a:p>
            <a:pPr marL="742950" lvl="1" indent="-285750">
              <a:buFont typeface="Wingdings" panose="05000000000000000000" pitchFamily="2" charset="2"/>
              <a:buChar char="§"/>
            </a:pPr>
            <a:r>
              <a:rPr lang="en-US"/>
              <a:t>	This is a problem because there are mixed ortho-para hydrogen streams throughout the process</a:t>
            </a:r>
          </a:p>
          <a:p>
            <a:pPr marL="742950" lvl="1" indent="-285750">
              <a:buFont typeface="Wingdings" panose="05000000000000000000" pitchFamily="2" charset="2"/>
              <a:buChar char="§"/>
            </a:pPr>
            <a:r>
              <a:rPr lang="en-US"/>
              <a:t>   It precludes the option of evaluating mixed refrigerants in this study.</a:t>
            </a:r>
          </a:p>
          <a:p>
            <a:endParaRPr lang="en-US"/>
          </a:p>
          <a:p>
            <a:endParaRPr lang="en-US"/>
          </a:p>
        </p:txBody>
      </p:sp>
      <p:sp>
        <p:nvSpPr>
          <p:cNvPr id="5" name="TextBox 4">
            <a:extLst>
              <a:ext uri="{FF2B5EF4-FFF2-40B4-BE49-F238E27FC236}">
                <a16:creationId xmlns:a16="http://schemas.microsoft.com/office/drawing/2014/main" id="{BA2FCDB4-B5C1-4883-87DD-BDDC78012C77}"/>
              </a:ext>
            </a:extLst>
          </p:cNvPr>
          <p:cNvSpPr txBox="1"/>
          <p:nvPr/>
        </p:nvSpPr>
        <p:spPr>
          <a:xfrm>
            <a:off x="3589360" y="4848807"/>
            <a:ext cx="8602640" cy="646331"/>
          </a:xfrm>
          <a:prstGeom prst="rect">
            <a:avLst/>
          </a:prstGeom>
          <a:noFill/>
        </p:spPr>
        <p:txBody>
          <a:bodyPr wrap="square" rtlCol="0">
            <a:spAutoFit/>
          </a:bodyPr>
          <a:lstStyle/>
          <a:p>
            <a:r>
              <a:rPr lang="en-US" dirty="0"/>
              <a:t>Creative </a:t>
            </a:r>
            <a:r>
              <a:rPr lang="en-US" dirty="0" err="1"/>
              <a:t>flowsheeting</a:t>
            </a:r>
            <a:r>
              <a:rPr lang="en-US" dirty="0"/>
              <a:t> techniques used to model mixed o-H</a:t>
            </a:r>
            <a:r>
              <a:rPr lang="en-US" baseline="-25000" dirty="0"/>
              <a:t>2</a:t>
            </a:r>
            <a:r>
              <a:rPr lang="en-US" dirty="0"/>
              <a:t>, p-H</a:t>
            </a:r>
            <a:r>
              <a:rPr lang="en-US" baseline="-25000" dirty="0"/>
              <a:t>2</a:t>
            </a:r>
            <a:r>
              <a:rPr lang="en-US" dirty="0"/>
              <a:t> streams are discussed</a:t>
            </a:r>
          </a:p>
          <a:p>
            <a:endParaRPr lang="en-US" dirty="0"/>
          </a:p>
        </p:txBody>
      </p:sp>
      <p:cxnSp>
        <p:nvCxnSpPr>
          <p:cNvPr id="8" name="Straight Arrow Connector 7">
            <a:extLst>
              <a:ext uri="{FF2B5EF4-FFF2-40B4-BE49-F238E27FC236}">
                <a16:creationId xmlns:a16="http://schemas.microsoft.com/office/drawing/2014/main" id="{C8D9971D-6053-494E-905A-46111ECA4434}"/>
              </a:ext>
            </a:extLst>
          </p:cNvPr>
          <p:cNvCxnSpPr/>
          <p:nvPr/>
        </p:nvCxnSpPr>
        <p:spPr>
          <a:xfrm>
            <a:off x="736979" y="5104263"/>
            <a:ext cx="267496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90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6D35BE2-E902-F89F-5C26-FC704AC2DDAF}"/>
              </a:ext>
            </a:extLst>
          </p:cNvPr>
          <p:cNvSpPr>
            <a:spLocks noGrp="1"/>
          </p:cNvSpPr>
          <p:nvPr>
            <p:ph type="body" sz="half" idx="2"/>
          </p:nvPr>
        </p:nvSpPr>
        <p:spPr>
          <a:xfrm>
            <a:off x="245616" y="100473"/>
            <a:ext cx="11336784" cy="1038687"/>
          </a:xfrm>
        </p:spPr>
        <p:txBody>
          <a:bodyPr>
            <a:normAutofit/>
          </a:bodyPr>
          <a:lstStyle/>
          <a:p>
            <a:r>
              <a:rPr lang="en-US" sz="2800"/>
              <a:t>Use of REFPROP Databank requires creative flowsheeting: Tear Streams </a:t>
            </a:r>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25</a:t>
            </a:fld>
            <a:endParaRPr lang="en-US">
              <a:solidFill>
                <a:srgbClr val="00144D"/>
              </a:solidFill>
            </a:endParaRPr>
          </a:p>
        </p:txBody>
      </p:sp>
      <p:graphicFrame>
        <p:nvGraphicFramePr>
          <p:cNvPr id="2" name="Table 1">
            <a:extLst>
              <a:ext uri="{FF2B5EF4-FFF2-40B4-BE49-F238E27FC236}">
                <a16:creationId xmlns:a16="http://schemas.microsoft.com/office/drawing/2014/main" id="{B30B5A56-DEBC-69EC-59D5-7005F9A4787A}"/>
              </a:ext>
            </a:extLst>
          </p:cNvPr>
          <p:cNvGraphicFramePr>
            <a:graphicFrameLocks noGrp="1"/>
          </p:cNvGraphicFramePr>
          <p:nvPr>
            <p:extLst>
              <p:ext uri="{D42A27DB-BD31-4B8C-83A1-F6EECF244321}">
                <p14:modId xmlns:p14="http://schemas.microsoft.com/office/powerpoint/2010/main" val="194555996"/>
              </p:ext>
            </p:extLst>
          </p:nvPr>
        </p:nvGraphicFramePr>
        <p:xfrm>
          <a:off x="7150919" y="4132836"/>
          <a:ext cx="4894517" cy="1063817"/>
        </p:xfrm>
        <a:graphic>
          <a:graphicData uri="http://schemas.openxmlformats.org/drawingml/2006/table">
            <a:tbl>
              <a:tblPr firstRow="1" firstCol="1" bandRow="1">
                <a:tableStyleId>{5C22544A-7EE6-4342-B048-85BDC9FD1C3A}</a:tableStyleId>
              </a:tblPr>
              <a:tblGrid>
                <a:gridCol w="1123069">
                  <a:extLst>
                    <a:ext uri="{9D8B030D-6E8A-4147-A177-3AD203B41FA5}">
                      <a16:colId xmlns:a16="http://schemas.microsoft.com/office/drawing/2014/main" val="3486530068"/>
                    </a:ext>
                  </a:extLst>
                </a:gridCol>
                <a:gridCol w="843379">
                  <a:extLst>
                    <a:ext uri="{9D8B030D-6E8A-4147-A177-3AD203B41FA5}">
                      <a16:colId xmlns:a16="http://schemas.microsoft.com/office/drawing/2014/main" val="2212243307"/>
                    </a:ext>
                  </a:extLst>
                </a:gridCol>
                <a:gridCol w="674703">
                  <a:extLst>
                    <a:ext uri="{9D8B030D-6E8A-4147-A177-3AD203B41FA5}">
                      <a16:colId xmlns:a16="http://schemas.microsoft.com/office/drawing/2014/main" val="466639794"/>
                    </a:ext>
                  </a:extLst>
                </a:gridCol>
                <a:gridCol w="683580">
                  <a:extLst>
                    <a:ext uri="{9D8B030D-6E8A-4147-A177-3AD203B41FA5}">
                      <a16:colId xmlns:a16="http://schemas.microsoft.com/office/drawing/2014/main" val="447795105"/>
                    </a:ext>
                  </a:extLst>
                </a:gridCol>
                <a:gridCol w="861135">
                  <a:extLst>
                    <a:ext uri="{9D8B030D-6E8A-4147-A177-3AD203B41FA5}">
                      <a16:colId xmlns:a16="http://schemas.microsoft.com/office/drawing/2014/main" val="401739297"/>
                    </a:ext>
                  </a:extLst>
                </a:gridCol>
                <a:gridCol w="708651">
                  <a:extLst>
                    <a:ext uri="{9D8B030D-6E8A-4147-A177-3AD203B41FA5}">
                      <a16:colId xmlns:a16="http://schemas.microsoft.com/office/drawing/2014/main" val="2838786624"/>
                    </a:ext>
                  </a:extLst>
                </a:gridCol>
              </a:tblGrid>
              <a:tr h="474283">
                <a:tc>
                  <a:txBody>
                    <a:bodyPr/>
                    <a:lstStyle/>
                    <a:p>
                      <a:pPr algn="ctr">
                        <a:lnSpc>
                          <a:spcPct val="107000"/>
                        </a:lnSpc>
                      </a:pPr>
                      <a:r>
                        <a:rPr lang="en-US" sz="1100">
                          <a:effectLst/>
                          <a:latin typeface="+mj-lt"/>
                          <a:cs typeface="Calibri" panose="020F0502020204030204" pitchFamily="34" charset="0"/>
                        </a:rPr>
                        <a:t>Our approximation</a:t>
                      </a:r>
                    </a:p>
                  </a:txBody>
                  <a:tcPr marL="63500" marR="63500" marT="63500" marB="63500" anchor="ctr"/>
                </a:tc>
                <a:tc>
                  <a:txBody>
                    <a:bodyPr/>
                    <a:lstStyle/>
                    <a:p>
                      <a:pPr marL="0" marR="0" algn="ctr">
                        <a:lnSpc>
                          <a:spcPct val="107000"/>
                        </a:lnSpc>
                        <a:spcBef>
                          <a:spcPts val="0"/>
                        </a:spcBef>
                        <a:spcAft>
                          <a:spcPts val="0"/>
                        </a:spcAft>
                      </a:pPr>
                      <a:r>
                        <a:rPr lang="en-US" sz="1100">
                          <a:effectLst/>
                        </a:rPr>
                        <a:t>Feed Hydrogen</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Before HX 26</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After HX 26</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After HX 30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After DFE</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2441191411"/>
                  </a:ext>
                </a:extLst>
              </a:tr>
              <a:tr h="294767">
                <a:tc>
                  <a:txBody>
                    <a:bodyPr/>
                    <a:lstStyle/>
                    <a:p>
                      <a:pPr marL="0" marR="0" algn="ctr">
                        <a:lnSpc>
                          <a:spcPct val="107000"/>
                        </a:lnSpc>
                        <a:spcBef>
                          <a:spcPts val="0"/>
                        </a:spcBef>
                        <a:spcAft>
                          <a:spcPts val="0"/>
                        </a:spcAft>
                      </a:pPr>
                      <a:r>
                        <a:rPr lang="en-US" sz="1100">
                          <a:effectLst/>
                        </a:rPr>
                        <a:t>o-H</a:t>
                      </a:r>
                      <a:r>
                        <a:rPr lang="en-US" sz="1100" baseline="-25000">
                          <a:effectLst/>
                        </a:rPr>
                        <a:t>2</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75 %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75 %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1947755259"/>
                  </a:ext>
                </a:extLst>
              </a:tr>
              <a:tr h="294767">
                <a:tc>
                  <a:txBody>
                    <a:bodyPr/>
                    <a:lstStyle/>
                    <a:p>
                      <a:pPr marL="0" marR="0" algn="ctr">
                        <a:lnSpc>
                          <a:spcPct val="107000"/>
                        </a:lnSpc>
                        <a:spcBef>
                          <a:spcPts val="0"/>
                        </a:spcBef>
                        <a:spcAft>
                          <a:spcPts val="0"/>
                        </a:spcAft>
                      </a:pPr>
                      <a:r>
                        <a:rPr lang="en-US" sz="1100">
                          <a:effectLst/>
                        </a:rPr>
                        <a:t>p-H</a:t>
                      </a:r>
                      <a:r>
                        <a:rPr lang="en-US" sz="1100" baseline="-25000">
                          <a:effectLst/>
                        </a:rPr>
                        <a:t>2</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25 %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25 %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100%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100%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100%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3553417185"/>
                  </a:ext>
                </a:extLst>
              </a:tr>
            </a:tbl>
          </a:graphicData>
        </a:graphic>
      </p:graphicFrame>
      <p:graphicFrame>
        <p:nvGraphicFramePr>
          <p:cNvPr id="5" name="Table 4">
            <a:extLst>
              <a:ext uri="{FF2B5EF4-FFF2-40B4-BE49-F238E27FC236}">
                <a16:creationId xmlns:a16="http://schemas.microsoft.com/office/drawing/2014/main" id="{146E76F4-C1E3-1BC1-ECFE-C022CDF670BD}"/>
              </a:ext>
            </a:extLst>
          </p:cNvPr>
          <p:cNvGraphicFramePr>
            <a:graphicFrameLocks noGrp="1"/>
          </p:cNvGraphicFramePr>
          <p:nvPr>
            <p:extLst>
              <p:ext uri="{D42A27DB-BD31-4B8C-83A1-F6EECF244321}">
                <p14:modId xmlns:p14="http://schemas.microsoft.com/office/powerpoint/2010/main" val="3981750750"/>
              </p:ext>
            </p:extLst>
          </p:nvPr>
        </p:nvGraphicFramePr>
        <p:xfrm>
          <a:off x="7150919" y="1794058"/>
          <a:ext cx="4894519" cy="1063817"/>
        </p:xfrm>
        <a:graphic>
          <a:graphicData uri="http://schemas.openxmlformats.org/drawingml/2006/table">
            <a:tbl>
              <a:tblPr firstRow="1" firstCol="1" bandRow="1">
                <a:tableStyleId>{5C22544A-7EE6-4342-B048-85BDC9FD1C3A}</a:tableStyleId>
              </a:tblPr>
              <a:tblGrid>
                <a:gridCol w="625920">
                  <a:extLst>
                    <a:ext uri="{9D8B030D-6E8A-4147-A177-3AD203B41FA5}">
                      <a16:colId xmlns:a16="http://schemas.microsoft.com/office/drawing/2014/main" val="2626938221"/>
                    </a:ext>
                  </a:extLst>
                </a:gridCol>
                <a:gridCol w="848803">
                  <a:extLst>
                    <a:ext uri="{9D8B030D-6E8A-4147-A177-3AD203B41FA5}">
                      <a16:colId xmlns:a16="http://schemas.microsoft.com/office/drawing/2014/main" val="4284374769"/>
                    </a:ext>
                  </a:extLst>
                </a:gridCol>
                <a:gridCol w="831843">
                  <a:extLst>
                    <a:ext uri="{9D8B030D-6E8A-4147-A177-3AD203B41FA5}">
                      <a16:colId xmlns:a16="http://schemas.microsoft.com/office/drawing/2014/main" val="2818722860"/>
                    </a:ext>
                  </a:extLst>
                </a:gridCol>
                <a:gridCol w="878055">
                  <a:extLst>
                    <a:ext uri="{9D8B030D-6E8A-4147-A177-3AD203B41FA5}">
                      <a16:colId xmlns:a16="http://schemas.microsoft.com/office/drawing/2014/main" val="783200898"/>
                    </a:ext>
                  </a:extLst>
                </a:gridCol>
                <a:gridCol w="878055">
                  <a:extLst>
                    <a:ext uri="{9D8B030D-6E8A-4147-A177-3AD203B41FA5}">
                      <a16:colId xmlns:a16="http://schemas.microsoft.com/office/drawing/2014/main" val="2498696023"/>
                    </a:ext>
                  </a:extLst>
                </a:gridCol>
                <a:gridCol w="831843">
                  <a:extLst>
                    <a:ext uri="{9D8B030D-6E8A-4147-A177-3AD203B41FA5}">
                      <a16:colId xmlns:a16="http://schemas.microsoft.com/office/drawing/2014/main" val="1460696075"/>
                    </a:ext>
                  </a:extLst>
                </a:gridCol>
              </a:tblGrid>
              <a:tr h="474155">
                <a:tc>
                  <a:txBody>
                    <a:bodyPr/>
                    <a:lstStyle/>
                    <a:p>
                      <a:pPr>
                        <a:lnSpc>
                          <a:spcPct val="107000"/>
                        </a:lnSpc>
                      </a:pPr>
                      <a:r>
                        <a:rPr lang="en-US" sz="1100">
                          <a:effectLst/>
                          <a:latin typeface="+mj-lt"/>
                          <a:cs typeface="Calibri" panose="020F0502020204030204" pitchFamily="34" charset="0"/>
                        </a:rPr>
                        <a:t>Actual</a:t>
                      </a:r>
                    </a:p>
                  </a:txBody>
                  <a:tcPr marL="63500" marR="63500" marT="63500" marB="63500" anchor="ctr"/>
                </a:tc>
                <a:tc>
                  <a:txBody>
                    <a:bodyPr/>
                    <a:lstStyle/>
                    <a:p>
                      <a:pPr marL="0" marR="0" algn="ctr">
                        <a:lnSpc>
                          <a:spcPct val="107000"/>
                        </a:lnSpc>
                        <a:spcBef>
                          <a:spcPts val="0"/>
                        </a:spcBef>
                        <a:spcAft>
                          <a:spcPts val="0"/>
                        </a:spcAft>
                      </a:pPr>
                      <a:r>
                        <a:rPr lang="en-US" sz="1100">
                          <a:effectLst/>
                        </a:rPr>
                        <a:t>Feed Hydrogen</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Before HX 26</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After HX 26</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After HX 30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After DFE</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553408965"/>
                  </a:ext>
                </a:extLst>
              </a:tr>
              <a:tr h="294767">
                <a:tc>
                  <a:txBody>
                    <a:bodyPr/>
                    <a:lstStyle/>
                    <a:p>
                      <a:pPr marL="0" marR="0" algn="ctr">
                        <a:lnSpc>
                          <a:spcPct val="107000"/>
                        </a:lnSpc>
                        <a:spcBef>
                          <a:spcPts val="0"/>
                        </a:spcBef>
                        <a:spcAft>
                          <a:spcPts val="0"/>
                        </a:spcAft>
                      </a:pPr>
                      <a:r>
                        <a:rPr lang="en-US" sz="1100">
                          <a:effectLst/>
                        </a:rPr>
                        <a:t>o-H</a:t>
                      </a:r>
                      <a:r>
                        <a:rPr lang="en-US" sz="1100" baseline="-25000">
                          <a:effectLst/>
                        </a:rPr>
                        <a:t>2</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75 %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66 %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36%</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935832552"/>
                  </a:ext>
                </a:extLst>
              </a:tr>
              <a:tr h="294895">
                <a:tc>
                  <a:txBody>
                    <a:bodyPr/>
                    <a:lstStyle/>
                    <a:p>
                      <a:pPr marL="0" marR="0" algn="ctr">
                        <a:lnSpc>
                          <a:spcPct val="107000"/>
                        </a:lnSpc>
                        <a:spcBef>
                          <a:spcPts val="0"/>
                        </a:spcBef>
                        <a:spcAft>
                          <a:spcPts val="0"/>
                        </a:spcAft>
                      </a:pPr>
                      <a:r>
                        <a:rPr lang="en-US" sz="1100">
                          <a:effectLst/>
                        </a:rPr>
                        <a:t>p-H</a:t>
                      </a:r>
                      <a:r>
                        <a:rPr lang="en-US" sz="1100" baseline="-25000">
                          <a:effectLst/>
                        </a:rPr>
                        <a:t>2</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25 %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34 %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64%</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95%</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99%</a:t>
                      </a:r>
                      <a:r>
                        <a:rPr lang="en-US" sz="800">
                          <a:effectLst/>
                        </a:rPr>
                        <a:t>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618566039"/>
                  </a:ext>
                </a:extLst>
              </a:tr>
            </a:tbl>
          </a:graphicData>
        </a:graphic>
      </p:graphicFrame>
      <p:sp>
        <p:nvSpPr>
          <p:cNvPr id="15" name="TextBox 14">
            <a:extLst>
              <a:ext uri="{FF2B5EF4-FFF2-40B4-BE49-F238E27FC236}">
                <a16:creationId xmlns:a16="http://schemas.microsoft.com/office/drawing/2014/main" id="{63BADE95-5889-4ABC-BE73-CFA05A00DEE6}"/>
              </a:ext>
            </a:extLst>
          </p:cNvPr>
          <p:cNvSpPr txBox="1"/>
          <p:nvPr/>
        </p:nvSpPr>
        <p:spPr>
          <a:xfrm>
            <a:off x="7150918" y="3075811"/>
            <a:ext cx="5355713" cy="738664"/>
          </a:xfrm>
          <a:prstGeom prst="rect">
            <a:avLst/>
          </a:prstGeom>
          <a:noFill/>
        </p:spPr>
        <p:txBody>
          <a:bodyPr wrap="square" rtlCol="0">
            <a:spAutoFit/>
          </a:bodyPr>
          <a:lstStyle/>
          <a:p>
            <a:r>
              <a:rPr lang="en-US" sz="1400"/>
              <a:t>Table 1:  Actual o-H2 and p-H2 compositions for our process, calculated using a Packed Bed reactor model of Heat Exchanger passages</a:t>
            </a:r>
          </a:p>
        </p:txBody>
      </p:sp>
      <p:sp>
        <p:nvSpPr>
          <p:cNvPr id="16" name="TextBox 15">
            <a:extLst>
              <a:ext uri="{FF2B5EF4-FFF2-40B4-BE49-F238E27FC236}">
                <a16:creationId xmlns:a16="http://schemas.microsoft.com/office/drawing/2014/main" id="{6AFCDC72-E4C1-4C65-B9F3-9892B24898CB}"/>
              </a:ext>
            </a:extLst>
          </p:cNvPr>
          <p:cNvSpPr txBox="1"/>
          <p:nvPr/>
        </p:nvSpPr>
        <p:spPr>
          <a:xfrm>
            <a:off x="7150918" y="5353725"/>
            <a:ext cx="5355713" cy="307777"/>
          </a:xfrm>
          <a:prstGeom prst="rect">
            <a:avLst/>
          </a:prstGeom>
          <a:noFill/>
        </p:spPr>
        <p:txBody>
          <a:bodyPr wrap="square" rtlCol="0">
            <a:spAutoFit/>
          </a:bodyPr>
          <a:lstStyle/>
          <a:p>
            <a:r>
              <a:rPr lang="en-US" sz="1400"/>
              <a:t>Table 2:  Tear stream o-H2 and p-H2 compositions</a:t>
            </a:r>
          </a:p>
        </p:txBody>
      </p:sp>
      <p:sp>
        <p:nvSpPr>
          <p:cNvPr id="21" name="Rectangle 20">
            <a:extLst>
              <a:ext uri="{FF2B5EF4-FFF2-40B4-BE49-F238E27FC236}">
                <a16:creationId xmlns:a16="http://schemas.microsoft.com/office/drawing/2014/main" id="{EAFC0126-5407-4A3F-8DE8-5928C606DB66}"/>
              </a:ext>
            </a:extLst>
          </p:cNvPr>
          <p:cNvSpPr/>
          <p:nvPr/>
        </p:nvSpPr>
        <p:spPr>
          <a:xfrm>
            <a:off x="1555401" y="2277212"/>
            <a:ext cx="1409023" cy="3811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HX 18</a:t>
            </a:r>
          </a:p>
        </p:txBody>
      </p:sp>
      <p:sp>
        <p:nvSpPr>
          <p:cNvPr id="31" name="Rectangle 30">
            <a:extLst>
              <a:ext uri="{FF2B5EF4-FFF2-40B4-BE49-F238E27FC236}">
                <a16:creationId xmlns:a16="http://schemas.microsoft.com/office/drawing/2014/main" id="{189F7C40-1419-4875-95EA-9FAEEB4D1FC4}"/>
              </a:ext>
            </a:extLst>
          </p:cNvPr>
          <p:cNvSpPr/>
          <p:nvPr/>
        </p:nvSpPr>
        <p:spPr>
          <a:xfrm>
            <a:off x="1555401" y="3049926"/>
            <a:ext cx="1409023" cy="3811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HX 22</a:t>
            </a:r>
          </a:p>
        </p:txBody>
      </p:sp>
      <p:cxnSp>
        <p:nvCxnSpPr>
          <p:cNvPr id="9" name="Straight Connector 8">
            <a:extLst>
              <a:ext uri="{FF2B5EF4-FFF2-40B4-BE49-F238E27FC236}">
                <a16:creationId xmlns:a16="http://schemas.microsoft.com/office/drawing/2014/main" id="{C04BBFFB-5CB0-48DF-A85A-63C349C98FCC}"/>
              </a:ext>
            </a:extLst>
          </p:cNvPr>
          <p:cNvCxnSpPr/>
          <p:nvPr/>
        </p:nvCxnSpPr>
        <p:spPr>
          <a:xfrm>
            <a:off x="2330245" y="5723865"/>
            <a:ext cx="0" cy="498988"/>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F760DCF0-597F-4831-A4C7-1A7EB4E09074}"/>
              </a:ext>
            </a:extLst>
          </p:cNvPr>
          <p:cNvCxnSpPr/>
          <p:nvPr/>
        </p:nvCxnSpPr>
        <p:spPr>
          <a:xfrm>
            <a:off x="3170903" y="5569976"/>
            <a:ext cx="0" cy="826020"/>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A681B915-6A53-46AB-A19E-846A0ED6A906}"/>
              </a:ext>
            </a:extLst>
          </p:cNvPr>
          <p:cNvCxnSpPr/>
          <p:nvPr/>
        </p:nvCxnSpPr>
        <p:spPr>
          <a:xfrm>
            <a:off x="2330245" y="6222853"/>
            <a:ext cx="840658" cy="173143"/>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774509C1-FDE7-4DAA-AA2F-87AF2817A9C7}"/>
              </a:ext>
            </a:extLst>
          </p:cNvPr>
          <p:cNvCxnSpPr/>
          <p:nvPr/>
        </p:nvCxnSpPr>
        <p:spPr>
          <a:xfrm flipV="1">
            <a:off x="2330245" y="5569976"/>
            <a:ext cx="840658" cy="153889"/>
          </a:xfrm>
          <a:prstGeom prst="line">
            <a:avLst/>
          </a:prstGeom>
        </p:spPr>
        <p:style>
          <a:lnRef idx="2">
            <a:schemeClr val="dk1"/>
          </a:lnRef>
          <a:fillRef idx="0">
            <a:schemeClr val="dk1"/>
          </a:fillRef>
          <a:effectRef idx="1">
            <a:schemeClr val="dk1"/>
          </a:effectRef>
          <a:fontRef idx="minor">
            <a:schemeClr val="tx1"/>
          </a:fontRef>
        </p:style>
      </p:cxnSp>
      <p:sp>
        <p:nvSpPr>
          <p:cNvPr id="39" name="Rectangle: Rounded Corners 38">
            <a:extLst>
              <a:ext uri="{FF2B5EF4-FFF2-40B4-BE49-F238E27FC236}">
                <a16:creationId xmlns:a16="http://schemas.microsoft.com/office/drawing/2014/main" id="{BF947711-60D9-4128-B4C4-4FB98B168635}"/>
              </a:ext>
            </a:extLst>
          </p:cNvPr>
          <p:cNvSpPr/>
          <p:nvPr/>
        </p:nvSpPr>
        <p:spPr>
          <a:xfrm rot="5400000">
            <a:off x="4013785" y="5225614"/>
            <a:ext cx="1627237" cy="1155757"/>
          </a:xfrm>
          <a:prstGeom prst="roundRect">
            <a:avLst/>
          </a:prstGeom>
          <a:pattFill prst="pct90">
            <a:fgClr>
              <a:schemeClr val="accent1"/>
            </a:fgClr>
            <a:bgClr>
              <a:schemeClr val="bg1"/>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7C3C70B-1541-4EE6-AF74-8E6200355317}"/>
              </a:ext>
            </a:extLst>
          </p:cNvPr>
          <p:cNvSpPr txBox="1"/>
          <p:nvPr/>
        </p:nvSpPr>
        <p:spPr>
          <a:xfrm>
            <a:off x="2376039" y="5663093"/>
            <a:ext cx="662703" cy="646331"/>
          </a:xfrm>
          <a:prstGeom prst="rect">
            <a:avLst/>
          </a:prstGeom>
          <a:noFill/>
        </p:spPr>
        <p:txBody>
          <a:bodyPr wrap="square" rtlCol="0">
            <a:spAutoFit/>
          </a:bodyPr>
          <a:lstStyle/>
          <a:p>
            <a:pPr algn="ctr"/>
            <a:r>
              <a:rPr lang="en-US"/>
              <a:t>DFE</a:t>
            </a:r>
          </a:p>
          <a:p>
            <a:pPr algn="ctr"/>
            <a:r>
              <a:rPr lang="en-US"/>
              <a:t>34</a:t>
            </a:r>
          </a:p>
        </p:txBody>
      </p:sp>
      <p:sp>
        <p:nvSpPr>
          <p:cNvPr id="41" name="TextBox 40">
            <a:extLst>
              <a:ext uri="{FF2B5EF4-FFF2-40B4-BE49-F238E27FC236}">
                <a16:creationId xmlns:a16="http://schemas.microsoft.com/office/drawing/2014/main" id="{B5E89B59-CDE9-45D3-9EBA-7A0F27E405FF}"/>
              </a:ext>
            </a:extLst>
          </p:cNvPr>
          <p:cNvSpPr txBox="1"/>
          <p:nvPr/>
        </p:nvSpPr>
        <p:spPr>
          <a:xfrm>
            <a:off x="4242482" y="5184756"/>
            <a:ext cx="1155760" cy="1200329"/>
          </a:xfrm>
          <a:prstGeom prst="rect">
            <a:avLst/>
          </a:prstGeom>
          <a:noFill/>
        </p:spPr>
        <p:txBody>
          <a:bodyPr wrap="square" rtlCol="0">
            <a:spAutoFit/>
          </a:bodyPr>
          <a:lstStyle/>
          <a:p>
            <a:pPr algn="ctr"/>
            <a:r>
              <a:rPr lang="en-US">
                <a:solidFill>
                  <a:schemeClr val="bg1"/>
                </a:solidFill>
              </a:rPr>
              <a:t>Catalytic Phase Separator </a:t>
            </a:r>
          </a:p>
          <a:p>
            <a:pPr algn="ctr"/>
            <a:r>
              <a:rPr lang="en-US">
                <a:solidFill>
                  <a:schemeClr val="bg1"/>
                </a:solidFill>
              </a:rPr>
              <a:t>38</a:t>
            </a:r>
          </a:p>
        </p:txBody>
      </p:sp>
      <p:cxnSp>
        <p:nvCxnSpPr>
          <p:cNvPr id="43" name="Straight Arrow Connector 42">
            <a:extLst>
              <a:ext uri="{FF2B5EF4-FFF2-40B4-BE49-F238E27FC236}">
                <a16:creationId xmlns:a16="http://schemas.microsoft.com/office/drawing/2014/main" id="{8257DC89-369D-4859-8290-47DBB351417B}"/>
              </a:ext>
            </a:extLst>
          </p:cNvPr>
          <p:cNvCxnSpPr/>
          <p:nvPr/>
        </p:nvCxnSpPr>
        <p:spPr>
          <a:xfrm>
            <a:off x="427703" y="1794058"/>
            <a:ext cx="14600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7AD57E72-8C2C-4A0E-BC2E-AE1B326A0E00}"/>
              </a:ext>
            </a:extLst>
          </p:cNvPr>
          <p:cNvCxnSpPr/>
          <p:nvPr/>
        </p:nvCxnSpPr>
        <p:spPr>
          <a:xfrm>
            <a:off x="1887794" y="1887794"/>
            <a:ext cx="0" cy="3599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26D3EE61-8887-4EF0-B22A-755B4501D96B}"/>
              </a:ext>
            </a:extLst>
          </p:cNvPr>
          <p:cNvCxnSpPr/>
          <p:nvPr/>
        </p:nvCxnSpPr>
        <p:spPr>
          <a:xfrm>
            <a:off x="1892713" y="2689122"/>
            <a:ext cx="0" cy="3599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CC698C9B-754F-44AD-9EB4-E3B57405C4EC}"/>
              </a:ext>
            </a:extLst>
          </p:cNvPr>
          <p:cNvCxnSpPr/>
          <p:nvPr/>
        </p:nvCxnSpPr>
        <p:spPr>
          <a:xfrm>
            <a:off x="1887794" y="3473244"/>
            <a:ext cx="0" cy="154858"/>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819D443D-6A26-48C4-8FC6-F5920F906B9D}"/>
              </a:ext>
            </a:extLst>
          </p:cNvPr>
          <p:cNvCxnSpPr/>
          <p:nvPr/>
        </p:nvCxnSpPr>
        <p:spPr>
          <a:xfrm flipH="1">
            <a:off x="254325" y="3628102"/>
            <a:ext cx="16421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4" name="TextBox 53">
            <a:extLst>
              <a:ext uri="{FF2B5EF4-FFF2-40B4-BE49-F238E27FC236}">
                <a16:creationId xmlns:a16="http://schemas.microsoft.com/office/drawing/2014/main" id="{5E4129EC-52CF-4003-898E-7AE622E0988C}"/>
              </a:ext>
            </a:extLst>
          </p:cNvPr>
          <p:cNvSpPr txBox="1"/>
          <p:nvPr/>
        </p:nvSpPr>
        <p:spPr>
          <a:xfrm>
            <a:off x="254325" y="1450773"/>
            <a:ext cx="1759131" cy="276999"/>
          </a:xfrm>
          <a:prstGeom prst="rect">
            <a:avLst/>
          </a:prstGeom>
          <a:noFill/>
        </p:spPr>
        <p:txBody>
          <a:bodyPr wrap="square" rtlCol="0">
            <a:spAutoFit/>
          </a:bodyPr>
          <a:lstStyle/>
          <a:p>
            <a:r>
              <a:rPr lang="en-US" sz="1200"/>
              <a:t>Compressed Feed (S-16)</a:t>
            </a:r>
          </a:p>
        </p:txBody>
      </p:sp>
      <p:cxnSp>
        <p:nvCxnSpPr>
          <p:cNvPr id="58" name="Straight Connector 57">
            <a:extLst>
              <a:ext uri="{FF2B5EF4-FFF2-40B4-BE49-F238E27FC236}">
                <a16:creationId xmlns:a16="http://schemas.microsoft.com/office/drawing/2014/main" id="{0595062D-4E5D-45DD-80F7-E2A316BA5487}"/>
              </a:ext>
            </a:extLst>
          </p:cNvPr>
          <p:cNvCxnSpPr/>
          <p:nvPr/>
        </p:nvCxnSpPr>
        <p:spPr>
          <a:xfrm>
            <a:off x="254325" y="3718560"/>
            <a:ext cx="1633469" cy="0"/>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60" name="Straight Arrow Connector 59">
            <a:extLst>
              <a:ext uri="{FF2B5EF4-FFF2-40B4-BE49-F238E27FC236}">
                <a16:creationId xmlns:a16="http://schemas.microsoft.com/office/drawing/2014/main" id="{599C6DBF-89C2-4519-9E05-7E5E02EB1DBE}"/>
              </a:ext>
            </a:extLst>
          </p:cNvPr>
          <p:cNvCxnSpPr/>
          <p:nvPr/>
        </p:nvCxnSpPr>
        <p:spPr>
          <a:xfrm>
            <a:off x="1896503" y="3709851"/>
            <a:ext cx="0" cy="154301"/>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A84FD245-643C-460F-85B0-23605F33A59C}"/>
              </a:ext>
            </a:extLst>
          </p:cNvPr>
          <p:cNvCxnSpPr/>
          <p:nvPr/>
        </p:nvCxnSpPr>
        <p:spPr>
          <a:xfrm flipH="1">
            <a:off x="1899826" y="4298840"/>
            <a:ext cx="8709" cy="402000"/>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5258DA03-8E22-4443-9DEA-4FC15C321716}"/>
              </a:ext>
            </a:extLst>
          </p:cNvPr>
          <p:cNvCxnSpPr/>
          <p:nvPr/>
        </p:nvCxnSpPr>
        <p:spPr>
          <a:xfrm>
            <a:off x="1887794" y="5196653"/>
            <a:ext cx="0" cy="776706"/>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66" name="Straight Arrow Connector 65">
            <a:extLst>
              <a:ext uri="{FF2B5EF4-FFF2-40B4-BE49-F238E27FC236}">
                <a16:creationId xmlns:a16="http://schemas.microsoft.com/office/drawing/2014/main" id="{437DD109-F422-4401-A95D-52E4E28E680E}"/>
              </a:ext>
            </a:extLst>
          </p:cNvPr>
          <p:cNvCxnSpPr>
            <a:endCxn id="40" idx="1"/>
          </p:cNvCxnSpPr>
          <p:nvPr/>
        </p:nvCxnSpPr>
        <p:spPr>
          <a:xfrm>
            <a:off x="1904180" y="5982986"/>
            <a:ext cx="355732" cy="0"/>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595D4BCE-149A-47C7-81C0-A0C79DF9EE44}"/>
              </a:ext>
            </a:extLst>
          </p:cNvPr>
          <p:cNvCxnSpPr/>
          <p:nvPr/>
        </p:nvCxnSpPr>
        <p:spPr>
          <a:xfrm>
            <a:off x="3272589" y="5973359"/>
            <a:ext cx="866274" cy="962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02C663A4-D48F-400C-A9A5-09491D509F5A}"/>
              </a:ext>
            </a:extLst>
          </p:cNvPr>
          <p:cNvCxnSpPr>
            <a:cxnSpLocks/>
          </p:cNvCxnSpPr>
          <p:nvPr/>
        </p:nvCxnSpPr>
        <p:spPr>
          <a:xfrm flipV="1">
            <a:off x="5489507" y="6234730"/>
            <a:ext cx="1661411" cy="20104"/>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74" name="Straight Arrow Connector 73">
            <a:extLst>
              <a:ext uri="{FF2B5EF4-FFF2-40B4-BE49-F238E27FC236}">
                <a16:creationId xmlns:a16="http://schemas.microsoft.com/office/drawing/2014/main" id="{73EC160A-4C93-49CE-BFCA-3A5EA6D594E2}"/>
              </a:ext>
            </a:extLst>
          </p:cNvPr>
          <p:cNvCxnSpPr/>
          <p:nvPr/>
        </p:nvCxnSpPr>
        <p:spPr>
          <a:xfrm flipV="1">
            <a:off x="2707390" y="1887794"/>
            <a:ext cx="0" cy="3599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75" name="Straight Arrow Connector 74">
            <a:extLst>
              <a:ext uri="{FF2B5EF4-FFF2-40B4-BE49-F238E27FC236}">
                <a16:creationId xmlns:a16="http://schemas.microsoft.com/office/drawing/2014/main" id="{800EC86D-164E-41AC-ACBE-CA69A62C5667}"/>
              </a:ext>
            </a:extLst>
          </p:cNvPr>
          <p:cNvCxnSpPr/>
          <p:nvPr/>
        </p:nvCxnSpPr>
        <p:spPr>
          <a:xfrm flipV="1">
            <a:off x="2719422" y="2665882"/>
            <a:ext cx="0" cy="3599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76" name="Straight Arrow Connector 75">
            <a:extLst>
              <a:ext uri="{FF2B5EF4-FFF2-40B4-BE49-F238E27FC236}">
                <a16:creationId xmlns:a16="http://schemas.microsoft.com/office/drawing/2014/main" id="{9B3C4282-D80C-41EA-A62A-4C1AC6D3B285}"/>
              </a:ext>
            </a:extLst>
          </p:cNvPr>
          <p:cNvCxnSpPr/>
          <p:nvPr/>
        </p:nvCxnSpPr>
        <p:spPr>
          <a:xfrm flipV="1">
            <a:off x="2727727" y="3464045"/>
            <a:ext cx="0" cy="3599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77" name="Straight Arrow Connector 76">
            <a:extLst>
              <a:ext uri="{FF2B5EF4-FFF2-40B4-BE49-F238E27FC236}">
                <a16:creationId xmlns:a16="http://schemas.microsoft.com/office/drawing/2014/main" id="{932E484A-4F96-4DA1-A257-E8E6B9686D0A}"/>
              </a:ext>
            </a:extLst>
          </p:cNvPr>
          <p:cNvCxnSpPr/>
          <p:nvPr/>
        </p:nvCxnSpPr>
        <p:spPr>
          <a:xfrm flipV="1">
            <a:off x="2736033" y="4286808"/>
            <a:ext cx="0" cy="3599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78" name="Straight Arrow Connector 77">
            <a:extLst>
              <a:ext uri="{FF2B5EF4-FFF2-40B4-BE49-F238E27FC236}">
                <a16:creationId xmlns:a16="http://schemas.microsoft.com/office/drawing/2014/main" id="{4E20E8C1-EA98-4034-A1D6-E76E9D3C2B71}"/>
              </a:ext>
            </a:extLst>
          </p:cNvPr>
          <p:cNvCxnSpPr>
            <a:cxnSpLocks/>
          </p:cNvCxnSpPr>
          <p:nvPr/>
        </p:nvCxnSpPr>
        <p:spPr>
          <a:xfrm flipV="1">
            <a:off x="2736033" y="5126288"/>
            <a:ext cx="0" cy="2824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FD7231FF-554C-4A47-A4D9-1D057A4056E5}"/>
              </a:ext>
            </a:extLst>
          </p:cNvPr>
          <p:cNvCxnSpPr/>
          <p:nvPr/>
        </p:nvCxnSpPr>
        <p:spPr>
          <a:xfrm>
            <a:off x="2738542" y="5408710"/>
            <a:ext cx="1388289" cy="0"/>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83" name="Straight Arrow Connector 82">
            <a:extLst>
              <a:ext uri="{FF2B5EF4-FFF2-40B4-BE49-F238E27FC236}">
                <a16:creationId xmlns:a16="http://schemas.microsoft.com/office/drawing/2014/main" id="{03D77D84-FF7E-4EF1-AB6D-3E0459F9D4AB}"/>
              </a:ext>
            </a:extLst>
          </p:cNvPr>
          <p:cNvCxnSpPr/>
          <p:nvPr/>
        </p:nvCxnSpPr>
        <p:spPr>
          <a:xfrm flipH="1">
            <a:off x="2013456" y="1794058"/>
            <a:ext cx="69393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8" name="TextBox 97">
            <a:extLst>
              <a:ext uri="{FF2B5EF4-FFF2-40B4-BE49-F238E27FC236}">
                <a16:creationId xmlns:a16="http://schemas.microsoft.com/office/drawing/2014/main" id="{76ECFF27-4087-4188-9E0E-3E3686E2F52C}"/>
              </a:ext>
            </a:extLst>
          </p:cNvPr>
          <p:cNvSpPr txBox="1"/>
          <p:nvPr/>
        </p:nvSpPr>
        <p:spPr>
          <a:xfrm>
            <a:off x="5613330" y="5840833"/>
            <a:ext cx="1335500" cy="369332"/>
          </a:xfrm>
          <a:prstGeom prst="rect">
            <a:avLst/>
          </a:prstGeom>
          <a:noFill/>
        </p:spPr>
        <p:txBody>
          <a:bodyPr wrap="square" rtlCol="0">
            <a:spAutoFit/>
          </a:bodyPr>
          <a:lstStyle/>
          <a:p>
            <a:r>
              <a:rPr lang="en-US"/>
              <a:t>Product LH</a:t>
            </a:r>
            <a:r>
              <a:rPr lang="en-US" baseline="-25000"/>
              <a:t>2</a:t>
            </a:r>
          </a:p>
        </p:txBody>
      </p:sp>
      <p:cxnSp>
        <p:nvCxnSpPr>
          <p:cNvPr id="99" name="Straight Arrow Connector 98">
            <a:extLst>
              <a:ext uri="{FF2B5EF4-FFF2-40B4-BE49-F238E27FC236}">
                <a16:creationId xmlns:a16="http://schemas.microsoft.com/office/drawing/2014/main" id="{18155281-E6F5-42C8-B865-E3C5D9F2F08D}"/>
              </a:ext>
            </a:extLst>
          </p:cNvPr>
          <p:cNvCxnSpPr>
            <a:cxnSpLocks/>
          </p:cNvCxnSpPr>
          <p:nvPr/>
        </p:nvCxnSpPr>
        <p:spPr>
          <a:xfrm>
            <a:off x="186085" y="6309424"/>
            <a:ext cx="41717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0" name="Straight Arrow Connector 99">
            <a:extLst>
              <a:ext uri="{FF2B5EF4-FFF2-40B4-BE49-F238E27FC236}">
                <a16:creationId xmlns:a16="http://schemas.microsoft.com/office/drawing/2014/main" id="{1CE0FAFC-727A-4C9C-A0F8-FD597A456581}"/>
              </a:ext>
            </a:extLst>
          </p:cNvPr>
          <p:cNvCxnSpPr>
            <a:cxnSpLocks/>
          </p:cNvCxnSpPr>
          <p:nvPr/>
        </p:nvCxnSpPr>
        <p:spPr>
          <a:xfrm>
            <a:off x="172437" y="6583150"/>
            <a:ext cx="430821" cy="0"/>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101" name="TextBox 100">
            <a:extLst>
              <a:ext uri="{FF2B5EF4-FFF2-40B4-BE49-F238E27FC236}">
                <a16:creationId xmlns:a16="http://schemas.microsoft.com/office/drawing/2014/main" id="{069F3144-AA14-46C1-AE33-C9A1EF9B0786}"/>
              </a:ext>
            </a:extLst>
          </p:cNvPr>
          <p:cNvSpPr txBox="1"/>
          <p:nvPr/>
        </p:nvSpPr>
        <p:spPr>
          <a:xfrm>
            <a:off x="596193" y="6127422"/>
            <a:ext cx="1409023" cy="584775"/>
          </a:xfrm>
          <a:prstGeom prst="rect">
            <a:avLst/>
          </a:prstGeom>
          <a:noFill/>
        </p:spPr>
        <p:txBody>
          <a:bodyPr wrap="square" rtlCol="0">
            <a:spAutoFit/>
          </a:bodyPr>
          <a:lstStyle/>
          <a:p>
            <a:r>
              <a:rPr lang="en-US" sz="1400"/>
              <a:t>100% n-H</a:t>
            </a:r>
            <a:r>
              <a:rPr lang="en-US" sz="1400" baseline="-25000"/>
              <a:t>2</a:t>
            </a:r>
          </a:p>
          <a:p>
            <a:endParaRPr lang="en-US"/>
          </a:p>
        </p:txBody>
      </p:sp>
      <p:sp>
        <p:nvSpPr>
          <p:cNvPr id="102" name="TextBox 101">
            <a:extLst>
              <a:ext uri="{FF2B5EF4-FFF2-40B4-BE49-F238E27FC236}">
                <a16:creationId xmlns:a16="http://schemas.microsoft.com/office/drawing/2014/main" id="{821C4E92-6266-4493-BBEB-E05E19FC2A9F}"/>
              </a:ext>
            </a:extLst>
          </p:cNvPr>
          <p:cNvSpPr txBox="1"/>
          <p:nvPr/>
        </p:nvSpPr>
        <p:spPr>
          <a:xfrm>
            <a:off x="602299" y="6411120"/>
            <a:ext cx="1371941" cy="584775"/>
          </a:xfrm>
          <a:prstGeom prst="rect">
            <a:avLst/>
          </a:prstGeom>
          <a:noFill/>
        </p:spPr>
        <p:txBody>
          <a:bodyPr wrap="square" rtlCol="0">
            <a:spAutoFit/>
          </a:bodyPr>
          <a:lstStyle/>
          <a:p>
            <a:r>
              <a:rPr lang="en-US" sz="1400"/>
              <a:t>100% p-H</a:t>
            </a:r>
            <a:r>
              <a:rPr lang="en-US" sz="1400" baseline="-25000"/>
              <a:t>2</a:t>
            </a:r>
          </a:p>
          <a:p>
            <a:endParaRPr lang="en-US"/>
          </a:p>
        </p:txBody>
      </p:sp>
      <p:sp>
        <p:nvSpPr>
          <p:cNvPr id="103" name="TextBox 102">
            <a:extLst>
              <a:ext uri="{FF2B5EF4-FFF2-40B4-BE49-F238E27FC236}">
                <a16:creationId xmlns:a16="http://schemas.microsoft.com/office/drawing/2014/main" id="{B19CA06A-129E-4549-BC05-D4A3D60A4919}"/>
              </a:ext>
            </a:extLst>
          </p:cNvPr>
          <p:cNvSpPr txBox="1"/>
          <p:nvPr/>
        </p:nvSpPr>
        <p:spPr>
          <a:xfrm>
            <a:off x="1681879" y="6558300"/>
            <a:ext cx="3145098" cy="307777"/>
          </a:xfrm>
          <a:prstGeom prst="rect">
            <a:avLst/>
          </a:prstGeom>
          <a:noFill/>
        </p:spPr>
        <p:txBody>
          <a:bodyPr wrap="square" rtlCol="0">
            <a:spAutoFit/>
          </a:bodyPr>
          <a:lstStyle/>
          <a:p>
            <a:r>
              <a:rPr lang="en-US" sz="1400" i="1"/>
              <a:t>Abridged version of process flow diagram</a:t>
            </a:r>
          </a:p>
        </p:txBody>
      </p:sp>
      <p:sp>
        <p:nvSpPr>
          <p:cNvPr id="3" name="Rectangle 2">
            <a:extLst>
              <a:ext uri="{FF2B5EF4-FFF2-40B4-BE49-F238E27FC236}">
                <a16:creationId xmlns:a16="http://schemas.microsoft.com/office/drawing/2014/main" id="{24AF5689-3D43-1002-8D30-1AD9F922388B}"/>
              </a:ext>
            </a:extLst>
          </p:cNvPr>
          <p:cNvSpPr/>
          <p:nvPr/>
        </p:nvSpPr>
        <p:spPr>
          <a:xfrm>
            <a:off x="1555401" y="3895887"/>
            <a:ext cx="1409023" cy="381174"/>
          </a:xfrm>
          <a:prstGeom prst="rect">
            <a:avLst/>
          </a:prstGeom>
          <a:pattFill prst="pct90">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HX 26</a:t>
            </a:r>
          </a:p>
        </p:txBody>
      </p:sp>
      <p:sp>
        <p:nvSpPr>
          <p:cNvPr id="6" name="Rectangle 5">
            <a:extLst>
              <a:ext uri="{FF2B5EF4-FFF2-40B4-BE49-F238E27FC236}">
                <a16:creationId xmlns:a16="http://schemas.microsoft.com/office/drawing/2014/main" id="{EA0B43A3-C408-59A5-331E-AB1A358688AA}"/>
              </a:ext>
            </a:extLst>
          </p:cNvPr>
          <p:cNvSpPr/>
          <p:nvPr/>
        </p:nvSpPr>
        <p:spPr>
          <a:xfrm>
            <a:off x="1555400" y="4731718"/>
            <a:ext cx="1409023" cy="381174"/>
          </a:xfrm>
          <a:prstGeom prst="rect">
            <a:avLst/>
          </a:prstGeom>
          <a:pattFill prst="pct90">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HX 30</a:t>
            </a:r>
          </a:p>
        </p:txBody>
      </p:sp>
    </p:spTree>
    <p:extLst>
      <p:ext uri="{BB962C8B-B14F-4D97-AF65-F5344CB8AC3E}">
        <p14:creationId xmlns:p14="http://schemas.microsoft.com/office/powerpoint/2010/main" val="2879119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61639" y="34795"/>
            <a:ext cx="11730361" cy="1180730"/>
          </a:xfrm>
        </p:spPr>
        <p:txBody>
          <a:bodyPr>
            <a:normAutofit/>
          </a:bodyPr>
          <a:lstStyle/>
          <a:p>
            <a:r>
              <a:rPr lang="en-US" sz="2800"/>
              <a:t>Use of REFPROP Databank requires creative flowsheeting: Calculator Blocks</a:t>
            </a:r>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26</a:t>
            </a:fld>
            <a:endParaRPr lang="en-US">
              <a:solidFill>
                <a:srgbClr val="00144D"/>
              </a:solidFill>
            </a:endParaRPr>
          </a:p>
        </p:txBody>
      </p:sp>
      <p:sp>
        <p:nvSpPr>
          <p:cNvPr id="13" name="Rectangle 12">
            <a:extLst>
              <a:ext uri="{FF2B5EF4-FFF2-40B4-BE49-F238E27FC236}">
                <a16:creationId xmlns:a16="http://schemas.microsoft.com/office/drawing/2014/main" id="{6687E36A-0320-1927-7F0D-67F8E4A66FED}"/>
              </a:ext>
            </a:extLst>
          </p:cNvPr>
          <p:cNvSpPr/>
          <p:nvPr/>
        </p:nvSpPr>
        <p:spPr>
          <a:xfrm>
            <a:off x="3532625" y="3140713"/>
            <a:ext cx="2057115" cy="856432"/>
          </a:xfrm>
          <a:prstGeom prst="rect">
            <a:avLst/>
          </a:prstGeom>
          <a:solidFill>
            <a:schemeClr val="accent3">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a:t>Calculator Block 1: HX 26, </a:t>
            </a:r>
            <a:r>
              <a:rPr lang="en-US" sz="1600" i="1"/>
              <a:t>(Heat Leak 1)</a:t>
            </a:r>
            <a:endParaRPr lang="en-US" i="1"/>
          </a:p>
        </p:txBody>
      </p:sp>
      <p:sp>
        <p:nvSpPr>
          <p:cNvPr id="14" name="Rectangle 13">
            <a:extLst>
              <a:ext uri="{FF2B5EF4-FFF2-40B4-BE49-F238E27FC236}">
                <a16:creationId xmlns:a16="http://schemas.microsoft.com/office/drawing/2014/main" id="{B7801412-13FD-920D-2F0D-69A8DC95D9FD}"/>
              </a:ext>
            </a:extLst>
          </p:cNvPr>
          <p:cNvSpPr/>
          <p:nvPr/>
        </p:nvSpPr>
        <p:spPr>
          <a:xfrm>
            <a:off x="3522861" y="4092164"/>
            <a:ext cx="2057115" cy="856433"/>
          </a:xfrm>
          <a:prstGeom prst="rect">
            <a:avLst/>
          </a:prstGeom>
          <a:solidFill>
            <a:schemeClr val="accent3">
              <a:lumMod val="75000"/>
            </a:schemeClr>
          </a:solidFill>
          <a:ln w="381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a:t>Calculator Block 2: HX 30,</a:t>
            </a:r>
            <a:r>
              <a:rPr lang="en-US" sz="1800" i="1"/>
              <a:t> </a:t>
            </a:r>
            <a:r>
              <a:rPr lang="en-US" sz="1600" i="1"/>
              <a:t>(Heat Leak 2)</a:t>
            </a:r>
            <a:endParaRPr lang="en-US" i="1"/>
          </a:p>
        </p:txBody>
      </p:sp>
      <p:sp>
        <p:nvSpPr>
          <p:cNvPr id="10" name="Rectangle 9">
            <a:extLst>
              <a:ext uri="{FF2B5EF4-FFF2-40B4-BE49-F238E27FC236}">
                <a16:creationId xmlns:a16="http://schemas.microsoft.com/office/drawing/2014/main" id="{423224C6-3E85-44D4-A654-1C3DB05A9180}"/>
              </a:ext>
            </a:extLst>
          </p:cNvPr>
          <p:cNvSpPr/>
          <p:nvPr/>
        </p:nvSpPr>
        <p:spPr>
          <a:xfrm>
            <a:off x="1555401" y="2277212"/>
            <a:ext cx="1409023" cy="3811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HX 18</a:t>
            </a:r>
          </a:p>
        </p:txBody>
      </p:sp>
      <p:sp>
        <p:nvSpPr>
          <p:cNvPr id="11" name="Rectangle 10">
            <a:extLst>
              <a:ext uri="{FF2B5EF4-FFF2-40B4-BE49-F238E27FC236}">
                <a16:creationId xmlns:a16="http://schemas.microsoft.com/office/drawing/2014/main" id="{756B1B28-A681-4EF3-B6C1-F9893509E666}"/>
              </a:ext>
            </a:extLst>
          </p:cNvPr>
          <p:cNvSpPr/>
          <p:nvPr/>
        </p:nvSpPr>
        <p:spPr>
          <a:xfrm>
            <a:off x="1555401" y="3049926"/>
            <a:ext cx="1409023" cy="3811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HX 22</a:t>
            </a:r>
          </a:p>
        </p:txBody>
      </p:sp>
      <p:sp>
        <p:nvSpPr>
          <p:cNvPr id="12" name="Rectangle 11">
            <a:extLst>
              <a:ext uri="{FF2B5EF4-FFF2-40B4-BE49-F238E27FC236}">
                <a16:creationId xmlns:a16="http://schemas.microsoft.com/office/drawing/2014/main" id="{82232A65-E787-4AC2-80C3-E5CE3F362D39}"/>
              </a:ext>
            </a:extLst>
          </p:cNvPr>
          <p:cNvSpPr/>
          <p:nvPr/>
        </p:nvSpPr>
        <p:spPr>
          <a:xfrm>
            <a:off x="1555401" y="3881570"/>
            <a:ext cx="1409023" cy="381174"/>
          </a:xfrm>
          <a:prstGeom prst="rect">
            <a:avLst/>
          </a:prstGeom>
          <a:pattFill prst="pct90">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HX 26</a:t>
            </a:r>
          </a:p>
        </p:txBody>
      </p:sp>
      <p:cxnSp>
        <p:nvCxnSpPr>
          <p:cNvPr id="16" name="Straight Connector 15">
            <a:extLst>
              <a:ext uri="{FF2B5EF4-FFF2-40B4-BE49-F238E27FC236}">
                <a16:creationId xmlns:a16="http://schemas.microsoft.com/office/drawing/2014/main" id="{974BFDE7-F415-49EC-828D-4D2897020C18}"/>
              </a:ext>
            </a:extLst>
          </p:cNvPr>
          <p:cNvCxnSpPr/>
          <p:nvPr/>
        </p:nvCxnSpPr>
        <p:spPr>
          <a:xfrm>
            <a:off x="2330245" y="5723865"/>
            <a:ext cx="0" cy="498988"/>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AEF24827-45C7-4EEE-8925-5C09E25F75AC}"/>
              </a:ext>
            </a:extLst>
          </p:cNvPr>
          <p:cNvCxnSpPr/>
          <p:nvPr/>
        </p:nvCxnSpPr>
        <p:spPr>
          <a:xfrm>
            <a:off x="3170903" y="5569976"/>
            <a:ext cx="0" cy="82602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BFFDBED-0C6F-41E8-A2F3-B0FDC500AEB8}"/>
              </a:ext>
            </a:extLst>
          </p:cNvPr>
          <p:cNvCxnSpPr/>
          <p:nvPr/>
        </p:nvCxnSpPr>
        <p:spPr>
          <a:xfrm>
            <a:off x="2330245" y="6222853"/>
            <a:ext cx="840658" cy="173143"/>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942ADB8D-2B29-45A2-B59E-1EA99A1AF1B6}"/>
              </a:ext>
            </a:extLst>
          </p:cNvPr>
          <p:cNvCxnSpPr/>
          <p:nvPr/>
        </p:nvCxnSpPr>
        <p:spPr>
          <a:xfrm flipV="1">
            <a:off x="2330245" y="5569976"/>
            <a:ext cx="840658" cy="153889"/>
          </a:xfrm>
          <a:prstGeom prst="line">
            <a:avLst/>
          </a:prstGeom>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3C35A810-C49B-4F39-9E0A-0232B23BD613}"/>
              </a:ext>
            </a:extLst>
          </p:cNvPr>
          <p:cNvSpPr txBox="1"/>
          <p:nvPr/>
        </p:nvSpPr>
        <p:spPr>
          <a:xfrm>
            <a:off x="2376039" y="5663093"/>
            <a:ext cx="662703" cy="646331"/>
          </a:xfrm>
          <a:prstGeom prst="rect">
            <a:avLst/>
          </a:prstGeom>
          <a:noFill/>
        </p:spPr>
        <p:txBody>
          <a:bodyPr wrap="square" rtlCol="0">
            <a:spAutoFit/>
          </a:bodyPr>
          <a:lstStyle/>
          <a:p>
            <a:pPr algn="ctr"/>
            <a:r>
              <a:rPr lang="en-US"/>
              <a:t>DFE</a:t>
            </a:r>
          </a:p>
          <a:p>
            <a:pPr algn="ctr"/>
            <a:r>
              <a:rPr lang="en-US"/>
              <a:t>34</a:t>
            </a:r>
          </a:p>
        </p:txBody>
      </p:sp>
      <p:cxnSp>
        <p:nvCxnSpPr>
          <p:cNvPr id="25" name="Straight Arrow Connector 24">
            <a:extLst>
              <a:ext uri="{FF2B5EF4-FFF2-40B4-BE49-F238E27FC236}">
                <a16:creationId xmlns:a16="http://schemas.microsoft.com/office/drawing/2014/main" id="{27793A3C-93E6-48E9-B041-736B5FEE5F45}"/>
              </a:ext>
            </a:extLst>
          </p:cNvPr>
          <p:cNvCxnSpPr/>
          <p:nvPr/>
        </p:nvCxnSpPr>
        <p:spPr>
          <a:xfrm>
            <a:off x="427703" y="1794058"/>
            <a:ext cx="14600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E6CCC611-35AD-4051-95D3-FDE3DECB690C}"/>
              </a:ext>
            </a:extLst>
          </p:cNvPr>
          <p:cNvCxnSpPr/>
          <p:nvPr/>
        </p:nvCxnSpPr>
        <p:spPr>
          <a:xfrm>
            <a:off x="1887794" y="1887794"/>
            <a:ext cx="0" cy="3599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93BBC010-DE4E-4557-9C8B-1D156E67F2BA}"/>
              </a:ext>
            </a:extLst>
          </p:cNvPr>
          <p:cNvCxnSpPr/>
          <p:nvPr/>
        </p:nvCxnSpPr>
        <p:spPr>
          <a:xfrm>
            <a:off x="1892713" y="2689122"/>
            <a:ext cx="0" cy="3599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FD0DCE3E-D138-466A-97E6-0B9454F7B470}"/>
              </a:ext>
            </a:extLst>
          </p:cNvPr>
          <p:cNvCxnSpPr/>
          <p:nvPr/>
        </p:nvCxnSpPr>
        <p:spPr>
          <a:xfrm>
            <a:off x="1887794" y="3473244"/>
            <a:ext cx="0" cy="154858"/>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B89B1FBD-7967-49B4-8BB2-A20595971DEE}"/>
              </a:ext>
            </a:extLst>
          </p:cNvPr>
          <p:cNvCxnSpPr/>
          <p:nvPr/>
        </p:nvCxnSpPr>
        <p:spPr>
          <a:xfrm flipH="1">
            <a:off x="254325" y="3628102"/>
            <a:ext cx="16421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63E43E7D-EF6A-49C4-8217-50DD26488F62}"/>
              </a:ext>
            </a:extLst>
          </p:cNvPr>
          <p:cNvSpPr txBox="1"/>
          <p:nvPr/>
        </p:nvSpPr>
        <p:spPr>
          <a:xfrm>
            <a:off x="254325" y="1450773"/>
            <a:ext cx="1759131" cy="276999"/>
          </a:xfrm>
          <a:prstGeom prst="rect">
            <a:avLst/>
          </a:prstGeom>
          <a:noFill/>
        </p:spPr>
        <p:txBody>
          <a:bodyPr wrap="square" rtlCol="0">
            <a:spAutoFit/>
          </a:bodyPr>
          <a:lstStyle/>
          <a:p>
            <a:r>
              <a:rPr lang="en-US" sz="1200"/>
              <a:t>Compressed Feed (S-16)</a:t>
            </a:r>
          </a:p>
        </p:txBody>
      </p:sp>
      <p:cxnSp>
        <p:nvCxnSpPr>
          <p:cNvPr id="31" name="Straight Connector 30">
            <a:extLst>
              <a:ext uri="{FF2B5EF4-FFF2-40B4-BE49-F238E27FC236}">
                <a16:creationId xmlns:a16="http://schemas.microsoft.com/office/drawing/2014/main" id="{40EFA3DE-14A7-4B19-BA83-20A43B98BA0C}"/>
              </a:ext>
            </a:extLst>
          </p:cNvPr>
          <p:cNvCxnSpPr/>
          <p:nvPr/>
        </p:nvCxnSpPr>
        <p:spPr>
          <a:xfrm>
            <a:off x="254325" y="3718560"/>
            <a:ext cx="1633469" cy="0"/>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7D5F5F49-9B5D-4102-B271-DDF2CD353BC1}"/>
              </a:ext>
            </a:extLst>
          </p:cNvPr>
          <p:cNvCxnSpPr/>
          <p:nvPr/>
        </p:nvCxnSpPr>
        <p:spPr>
          <a:xfrm>
            <a:off x="1896503" y="3709851"/>
            <a:ext cx="0" cy="154301"/>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98BF6FA7-9D46-4880-AE20-5EFE2583409F}"/>
              </a:ext>
            </a:extLst>
          </p:cNvPr>
          <p:cNvCxnSpPr/>
          <p:nvPr/>
        </p:nvCxnSpPr>
        <p:spPr>
          <a:xfrm flipH="1">
            <a:off x="1899826" y="4298840"/>
            <a:ext cx="8709" cy="402000"/>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758998A8-F630-4A86-A5C4-2377E13CDDCA}"/>
              </a:ext>
            </a:extLst>
          </p:cNvPr>
          <p:cNvCxnSpPr/>
          <p:nvPr/>
        </p:nvCxnSpPr>
        <p:spPr>
          <a:xfrm>
            <a:off x="1887794" y="5196653"/>
            <a:ext cx="0" cy="776706"/>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7427A454-57C8-4578-841C-83B093FE9DE1}"/>
              </a:ext>
            </a:extLst>
          </p:cNvPr>
          <p:cNvCxnSpPr>
            <a:endCxn id="23" idx="1"/>
          </p:cNvCxnSpPr>
          <p:nvPr/>
        </p:nvCxnSpPr>
        <p:spPr>
          <a:xfrm>
            <a:off x="1904180" y="5982986"/>
            <a:ext cx="355732" cy="0"/>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64940FA2-3334-443B-BC52-5D0352588472}"/>
              </a:ext>
            </a:extLst>
          </p:cNvPr>
          <p:cNvCxnSpPr/>
          <p:nvPr/>
        </p:nvCxnSpPr>
        <p:spPr>
          <a:xfrm>
            <a:off x="3272589" y="5973359"/>
            <a:ext cx="866274" cy="962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07E4FD23-18C5-4935-857A-49883ABD1BFF}"/>
              </a:ext>
            </a:extLst>
          </p:cNvPr>
          <p:cNvCxnSpPr>
            <a:cxnSpLocks/>
          </p:cNvCxnSpPr>
          <p:nvPr/>
        </p:nvCxnSpPr>
        <p:spPr>
          <a:xfrm flipV="1">
            <a:off x="5489507" y="6234730"/>
            <a:ext cx="1661411" cy="20104"/>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D4867A3D-AD8C-4A8B-989B-CD2BC42B8837}"/>
              </a:ext>
            </a:extLst>
          </p:cNvPr>
          <p:cNvCxnSpPr/>
          <p:nvPr/>
        </p:nvCxnSpPr>
        <p:spPr>
          <a:xfrm flipV="1">
            <a:off x="2707390" y="1887794"/>
            <a:ext cx="0" cy="3599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DD3C7DC2-9F61-42CF-B17D-F17E96471020}"/>
              </a:ext>
            </a:extLst>
          </p:cNvPr>
          <p:cNvCxnSpPr/>
          <p:nvPr/>
        </p:nvCxnSpPr>
        <p:spPr>
          <a:xfrm flipV="1">
            <a:off x="2719422" y="2665882"/>
            <a:ext cx="0" cy="3599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372EC174-AFB4-4002-871D-26AF44FB455F}"/>
              </a:ext>
            </a:extLst>
          </p:cNvPr>
          <p:cNvCxnSpPr/>
          <p:nvPr/>
        </p:nvCxnSpPr>
        <p:spPr>
          <a:xfrm flipV="1">
            <a:off x="2727727" y="3464045"/>
            <a:ext cx="0" cy="3599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0E93C33E-F2E3-4F4D-B6BF-B80ACFA75A1C}"/>
              </a:ext>
            </a:extLst>
          </p:cNvPr>
          <p:cNvCxnSpPr/>
          <p:nvPr/>
        </p:nvCxnSpPr>
        <p:spPr>
          <a:xfrm flipV="1">
            <a:off x="2736033" y="4286808"/>
            <a:ext cx="0" cy="3599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09BC378C-4697-4DE9-9435-5BB080845B12}"/>
              </a:ext>
            </a:extLst>
          </p:cNvPr>
          <p:cNvCxnSpPr>
            <a:cxnSpLocks/>
          </p:cNvCxnSpPr>
          <p:nvPr/>
        </p:nvCxnSpPr>
        <p:spPr>
          <a:xfrm flipV="1">
            <a:off x="2736033" y="5126288"/>
            <a:ext cx="0" cy="282422"/>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95E38434-9D71-4051-9A16-A49EC5D30F15}"/>
              </a:ext>
            </a:extLst>
          </p:cNvPr>
          <p:cNvCxnSpPr/>
          <p:nvPr/>
        </p:nvCxnSpPr>
        <p:spPr>
          <a:xfrm>
            <a:off x="2738542" y="5408710"/>
            <a:ext cx="1388289" cy="0"/>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1968893D-8BCF-4589-9076-86AFBAB192FE}"/>
              </a:ext>
            </a:extLst>
          </p:cNvPr>
          <p:cNvCxnSpPr/>
          <p:nvPr/>
        </p:nvCxnSpPr>
        <p:spPr>
          <a:xfrm flipH="1">
            <a:off x="2013456" y="1794058"/>
            <a:ext cx="69393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24623AB1-09C7-4BB4-9B33-955464D8EB47}"/>
              </a:ext>
            </a:extLst>
          </p:cNvPr>
          <p:cNvCxnSpPr>
            <a:cxnSpLocks/>
          </p:cNvCxnSpPr>
          <p:nvPr/>
        </p:nvCxnSpPr>
        <p:spPr>
          <a:xfrm>
            <a:off x="186085" y="6309424"/>
            <a:ext cx="41717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B086A83A-D2D0-42DE-9AAE-988D003FB4DD}"/>
              </a:ext>
            </a:extLst>
          </p:cNvPr>
          <p:cNvCxnSpPr>
            <a:cxnSpLocks/>
          </p:cNvCxnSpPr>
          <p:nvPr/>
        </p:nvCxnSpPr>
        <p:spPr>
          <a:xfrm>
            <a:off x="172437" y="6583150"/>
            <a:ext cx="430821" cy="0"/>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48" name="TextBox 47">
            <a:extLst>
              <a:ext uri="{FF2B5EF4-FFF2-40B4-BE49-F238E27FC236}">
                <a16:creationId xmlns:a16="http://schemas.microsoft.com/office/drawing/2014/main" id="{9BF313F6-AFE9-4D6E-B424-83847E2BA50B}"/>
              </a:ext>
            </a:extLst>
          </p:cNvPr>
          <p:cNvSpPr txBox="1"/>
          <p:nvPr/>
        </p:nvSpPr>
        <p:spPr>
          <a:xfrm>
            <a:off x="5613330" y="5840833"/>
            <a:ext cx="1335500" cy="369332"/>
          </a:xfrm>
          <a:prstGeom prst="rect">
            <a:avLst/>
          </a:prstGeom>
          <a:noFill/>
        </p:spPr>
        <p:txBody>
          <a:bodyPr wrap="square" rtlCol="0">
            <a:spAutoFit/>
          </a:bodyPr>
          <a:lstStyle/>
          <a:p>
            <a:r>
              <a:rPr lang="en-US"/>
              <a:t>Product LH</a:t>
            </a:r>
            <a:r>
              <a:rPr lang="en-US" baseline="-25000"/>
              <a:t>2</a:t>
            </a:r>
          </a:p>
        </p:txBody>
      </p:sp>
      <p:graphicFrame>
        <p:nvGraphicFramePr>
          <p:cNvPr id="49" name="Table 48">
            <a:extLst>
              <a:ext uri="{FF2B5EF4-FFF2-40B4-BE49-F238E27FC236}">
                <a16:creationId xmlns:a16="http://schemas.microsoft.com/office/drawing/2014/main" id="{D2E4242C-85AB-4DCF-B064-1FA1AC70CB38}"/>
              </a:ext>
            </a:extLst>
          </p:cNvPr>
          <p:cNvGraphicFramePr>
            <a:graphicFrameLocks noGrp="1"/>
          </p:cNvGraphicFramePr>
          <p:nvPr>
            <p:extLst>
              <p:ext uri="{D42A27DB-BD31-4B8C-83A1-F6EECF244321}">
                <p14:modId xmlns:p14="http://schemas.microsoft.com/office/powerpoint/2010/main" val="1854484985"/>
              </p:ext>
            </p:extLst>
          </p:nvPr>
        </p:nvGraphicFramePr>
        <p:xfrm>
          <a:off x="8525563" y="4466769"/>
          <a:ext cx="3442044" cy="1236646"/>
        </p:xfrm>
        <a:graphic>
          <a:graphicData uri="http://schemas.openxmlformats.org/drawingml/2006/table">
            <a:tbl>
              <a:tblPr firstRow="1" firstCol="1" bandRow="1">
                <a:tableStyleId>{5C22544A-7EE6-4342-B048-85BDC9FD1C3A}</a:tableStyleId>
              </a:tblPr>
              <a:tblGrid>
                <a:gridCol w="595313">
                  <a:extLst>
                    <a:ext uri="{9D8B030D-6E8A-4147-A177-3AD203B41FA5}">
                      <a16:colId xmlns:a16="http://schemas.microsoft.com/office/drawing/2014/main" val="2626938221"/>
                    </a:ext>
                  </a:extLst>
                </a:gridCol>
                <a:gridCol w="915021">
                  <a:extLst>
                    <a:ext uri="{9D8B030D-6E8A-4147-A177-3AD203B41FA5}">
                      <a16:colId xmlns:a16="http://schemas.microsoft.com/office/drawing/2014/main" val="2818722860"/>
                    </a:ext>
                  </a:extLst>
                </a:gridCol>
                <a:gridCol w="965855">
                  <a:extLst>
                    <a:ext uri="{9D8B030D-6E8A-4147-A177-3AD203B41FA5}">
                      <a16:colId xmlns:a16="http://schemas.microsoft.com/office/drawing/2014/main" val="783200898"/>
                    </a:ext>
                  </a:extLst>
                </a:gridCol>
                <a:gridCol w="965855">
                  <a:extLst>
                    <a:ext uri="{9D8B030D-6E8A-4147-A177-3AD203B41FA5}">
                      <a16:colId xmlns:a16="http://schemas.microsoft.com/office/drawing/2014/main" val="2498696023"/>
                    </a:ext>
                  </a:extLst>
                </a:gridCol>
              </a:tblGrid>
              <a:tr h="551187">
                <a:tc>
                  <a:txBody>
                    <a:bodyPr/>
                    <a:lstStyle/>
                    <a:p>
                      <a:pPr>
                        <a:lnSpc>
                          <a:spcPct val="107000"/>
                        </a:lnSpc>
                      </a:pPr>
                      <a:r>
                        <a:rPr lang="en-US" sz="1100">
                          <a:effectLst/>
                          <a:latin typeface="+mj-lt"/>
                          <a:cs typeface="Calibri" panose="020F0502020204030204" pitchFamily="34" charset="0"/>
                        </a:rPr>
                        <a:t>Actual</a:t>
                      </a:r>
                    </a:p>
                  </a:txBody>
                  <a:tcPr marL="63500" marR="63500" marT="63500" marB="63500" anchor="ctr"/>
                </a:tc>
                <a:tc>
                  <a:txBody>
                    <a:bodyPr/>
                    <a:lstStyle/>
                    <a:p>
                      <a:pPr marL="0" marR="0" algn="ctr">
                        <a:lnSpc>
                          <a:spcPct val="107000"/>
                        </a:lnSpc>
                        <a:spcBef>
                          <a:spcPts val="0"/>
                        </a:spcBef>
                        <a:spcAft>
                          <a:spcPts val="0"/>
                        </a:spcAft>
                      </a:pPr>
                      <a:r>
                        <a:rPr lang="en-US" sz="1100">
                          <a:effectLst/>
                        </a:rPr>
                        <a:t>Before HX 26</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After HX 26</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After HX 30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553408965"/>
                  </a:ext>
                </a:extLst>
              </a:tr>
              <a:tr h="342656">
                <a:tc>
                  <a:txBody>
                    <a:bodyPr/>
                    <a:lstStyle/>
                    <a:p>
                      <a:pPr marL="0" marR="0" algn="ctr">
                        <a:lnSpc>
                          <a:spcPct val="107000"/>
                        </a:lnSpc>
                        <a:spcBef>
                          <a:spcPts val="0"/>
                        </a:spcBef>
                        <a:spcAft>
                          <a:spcPts val="0"/>
                        </a:spcAft>
                      </a:pPr>
                      <a:r>
                        <a:rPr lang="en-US" sz="1100">
                          <a:effectLst/>
                        </a:rPr>
                        <a:t>o-H</a:t>
                      </a:r>
                      <a:r>
                        <a:rPr lang="en-US" sz="1100" baseline="-25000">
                          <a:effectLst/>
                        </a:rPr>
                        <a:t>2</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66 %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36%</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935832552"/>
                  </a:ext>
                </a:extLst>
              </a:tr>
              <a:tr h="342803">
                <a:tc>
                  <a:txBody>
                    <a:bodyPr/>
                    <a:lstStyle/>
                    <a:p>
                      <a:pPr marL="0" marR="0" algn="ctr">
                        <a:lnSpc>
                          <a:spcPct val="107000"/>
                        </a:lnSpc>
                        <a:spcBef>
                          <a:spcPts val="0"/>
                        </a:spcBef>
                        <a:spcAft>
                          <a:spcPts val="0"/>
                        </a:spcAft>
                      </a:pPr>
                      <a:r>
                        <a:rPr lang="en-US" sz="1100">
                          <a:effectLst/>
                        </a:rPr>
                        <a:t>p-H</a:t>
                      </a:r>
                      <a:r>
                        <a:rPr lang="en-US" sz="1100" baseline="-25000">
                          <a:effectLst/>
                        </a:rPr>
                        <a:t>2</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34 %</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64%</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tc>
                  <a:txBody>
                    <a:bodyPr/>
                    <a:lstStyle/>
                    <a:p>
                      <a:pPr marL="0" marR="0" algn="ctr">
                        <a:lnSpc>
                          <a:spcPct val="107000"/>
                        </a:lnSpc>
                        <a:spcBef>
                          <a:spcPts val="0"/>
                        </a:spcBef>
                        <a:spcAft>
                          <a:spcPts val="0"/>
                        </a:spcAft>
                      </a:pPr>
                      <a:r>
                        <a:rPr lang="en-US" sz="1100">
                          <a:effectLst/>
                        </a:rPr>
                        <a:t>95%</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3500" marR="63500" marT="63500" marB="63500" anchor="ctr"/>
                </a:tc>
                <a:extLst>
                  <a:ext uri="{0D108BD9-81ED-4DB2-BD59-A6C34878D82A}">
                    <a16:rowId xmlns:a16="http://schemas.microsoft.com/office/drawing/2014/main" val="618566039"/>
                  </a:ext>
                </a:extLst>
              </a:tr>
            </a:tbl>
          </a:graphicData>
        </a:graphic>
      </p:graphicFrame>
      <p:sp>
        <p:nvSpPr>
          <p:cNvPr id="2" name="TextBox 1">
            <a:extLst>
              <a:ext uri="{FF2B5EF4-FFF2-40B4-BE49-F238E27FC236}">
                <a16:creationId xmlns:a16="http://schemas.microsoft.com/office/drawing/2014/main" id="{37ED0D6C-FBEE-48A1-86A9-7C2330B2F460}"/>
              </a:ext>
            </a:extLst>
          </p:cNvPr>
          <p:cNvSpPr txBox="1"/>
          <p:nvPr/>
        </p:nvSpPr>
        <p:spPr>
          <a:xfrm>
            <a:off x="8536586" y="5696534"/>
            <a:ext cx="3535239" cy="1015663"/>
          </a:xfrm>
          <a:prstGeom prst="rect">
            <a:avLst/>
          </a:prstGeom>
          <a:noFill/>
        </p:spPr>
        <p:txBody>
          <a:bodyPr wrap="square" rtlCol="0">
            <a:spAutoFit/>
          </a:bodyPr>
          <a:lstStyle/>
          <a:p>
            <a:r>
              <a:rPr lang="en-US" sz="1400"/>
              <a:t>Table 1:  Actual o-H2 and p-H2 compositions for our process, calculated using a Packed Bed reactor model of Heat Exchanger passages</a:t>
            </a:r>
          </a:p>
          <a:p>
            <a:endParaRPr lang="en-US"/>
          </a:p>
        </p:txBody>
      </p:sp>
      <p:cxnSp>
        <p:nvCxnSpPr>
          <p:cNvPr id="6" name="Straight Arrow Connector 5">
            <a:extLst>
              <a:ext uri="{FF2B5EF4-FFF2-40B4-BE49-F238E27FC236}">
                <a16:creationId xmlns:a16="http://schemas.microsoft.com/office/drawing/2014/main" id="{9902AC74-4397-48E3-B4E2-A99633658CAE}"/>
              </a:ext>
            </a:extLst>
          </p:cNvPr>
          <p:cNvCxnSpPr>
            <a:cxnSpLocks/>
          </p:cNvCxnSpPr>
          <p:nvPr/>
        </p:nvCxnSpPr>
        <p:spPr>
          <a:xfrm flipV="1">
            <a:off x="3070852" y="3864152"/>
            <a:ext cx="297182" cy="13085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9" name="Straight Arrow Connector 8">
            <a:extLst>
              <a:ext uri="{FF2B5EF4-FFF2-40B4-BE49-F238E27FC236}">
                <a16:creationId xmlns:a16="http://schemas.microsoft.com/office/drawing/2014/main" id="{F1AADAAE-47DF-431B-9A73-2F4FC0B9DA30}"/>
              </a:ext>
            </a:extLst>
          </p:cNvPr>
          <p:cNvCxnSpPr>
            <a:cxnSpLocks/>
          </p:cNvCxnSpPr>
          <p:nvPr/>
        </p:nvCxnSpPr>
        <p:spPr>
          <a:xfrm flipV="1">
            <a:off x="3061233" y="4694935"/>
            <a:ext cx="334509" cy="17530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51" name="Picture 50" descr="Chart, line chart&#10;&#10;Description automatically generated">
            <a:extLst>
              <a:ext uri="{FF2B5EF4-FFF2-40B4-BE49-F238E27FC236}">
                <a16:creationId xmlns:a16="http://schemas.microsoft.com/office/drawing/2014/main" id="{6F12375B-F278-4B4E-A752-7F2B76890B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7286" y="1355670"/>
            <a:ext cx="4205427" cy="3144170"/>
          </a:xfrm>
          <a:prstGeom prst="rect">
            <a:avLst/>
          </a:prstGeom>
          <a:noFill/>
          <a:ln>
            <a:noFill/>
          </a:ln>
        </p:spPr>
      </p:pic>
      <p:sp>
        <p:nvSpPr>
          <p:cNvPr id="56" name="Rectangle: Rounded Corners 55">
            <a:extLst>
              <a:ext uri="{FF2B5EF4-FFF2-40B4-BE49-F238E27FC236}">
                <a16:creationId xmlns:a16="http://schemas.microsoft.com/office/drawing/2014/main" id="{363C8899-6E0D-4442-83E5-489489A80645}"/>
              </a:ext>
            </a:extLst>
          </p:cNvPr>
          <p:cNvSpPr/>
          <p:nvPr/>
        </p:nvSpPr>
        <p:spPr>
          <a:xfrm rot="5400000">
            <a:off x="4033681" y="5432393"/>
            <a:ext cx="1627237" cy="1155757"/>
          </a:xfrm>
          <a:prstGeom prst="roundRect">
            <a:avLst/>
          </a:prstGeom>
          <a:pattFill prst="pct90">
            <a:fgClr>
              <a:schemeClr val="accent1"/>
            </a:fgClr>
            <a:bgClr>
              <a:schemeClr val="bg1"/>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8612B62-8A65-4AE2-82DE-AADCDA2C2E75}"/>
              </a:ext>
            </a:extLst>
          </p:cNvPr>
          <p:cNvSpPr txBox="1"/>
          <p:nvPr/>
        </p:nvSpPr>
        <p:spPr>
          <a:xfrm>
            <a:off x="4282110" y="5382821"/>
            <a:ext cx="1154091" cy="1200329"/>
          </a:xfrm>
          <a:prstGeom prst="rect">
            <a:avLst/>
          </a:prstGeom>
          <a:noFill/>
        </p:spPr>
        <p:txBody>
          <a:bodyPr wrap="square" rtlCol="0">
            <a:spAutoFit/>
          </a:bodyPr>
          <a:lstStyle/>
          <a:p>
            <a:pPr algn="ctr"/>
            <a:r>
              <a:rPr lang="en-US">
                <a:solidFill>
                  <a:schemeClr val="bg1"/>
                </a:solidFill>
              </a:rPr>
              <a:t>Catalytic Phase Separator </a:t>
            </a:r>
          </a:p>
          <a:p>
            <a:pPr algn="ctr"/>
            <a:r>
              <a:rPr lang="en-US">
                <a:solidFill>
                  <a:schemeClr val="bg1"/>
                </a:solidFill>
              </a:rPr>
              <a:t>38</a:t>
            </a:r>
          </a:p>
        </p:txBody>
      </p:sp>
      <p:sp>
        <p:nvSpPr>
          <p:cNvPr id="59" name="TextBox 58">
            <a:extLst>
              <a:ext uri="{FF2B5EF4-FFF2-40B4-BE49-F238E27FC236}">
                <a16:creationId xmlns:a16="http://schemas.microsoft.com/office/drawing/2014/main" id="{D6AD1224-B4D9-44CC-A87A-CBB9797A7DAD}"/>
              </a:ext>
            </a:extLst>
          </p:cNvPr>
          <p:cNvSpPr txBox="1"/>
          <p:nvPr/>
        </p:nvSpPr>
        <p:spPr>
          <a:xfrm>
            <a:off x="596193" y="6127422"/>
            <a:ext cx="1409023" cy="584775"/>
          </a:xfrm>
          <a:prstGeom prst="rect">
            <a:avLst/>
          </a:prstGeom>
          <a:noFill/>
        </p:spPr>
        <p:txBody>
          <a:bodyPr wrap="square" rtlCol="0">
            <a:spAutoFit/>
          </a:bodyPr>
          <a:lstStyle/>
          <a:p>
            <a:r>
              <a:rPr lang="en-US" sz="1400"/>
              <a:t>100% n-H</a:t>
            </a:r>
            <a:r>
              <a:rPr lang="en-US" sz="1400" baseline="-25000"/>
              <a:t>2</a:t>
            </a:r>
          </a:p>
          <a:p>
            <a:endParaRPr lang="en-US"/>
          </a:p>
        </p:txBody>
      </p:sp>
      <p:sp>
        <p:nvSpPr>
          <p:cNvPr id="62" name="TextBox 61">
            <a:extLst>
              <a:ext uri="{FF2B5EF4-FFF2-40B4-BE49-F238E27FC236}">
                <a16:creationId xmlns:a16="http://schemas.microsoft.com/office/drawing/2014/main" id="{18DFA029-58CF-44F9-ADE5-FCEDF8C8E28C}"/>
              </a:ext>
            </a:extLst>
          </p:cNvPr>
          <p:cNvSpPr txBox="1"/>
          <p:nvPr/>
        </p:nvSpPr>
        <p:spPr>
          <a:xfrm>
            <a:off x="602299" y="6411120"/>
            <a:ext cx="1371941" cy="584775"/>
          </a:xfrm>
          <a:prstGeom prst="rect">
            <a:avLst/>
          </a:prstGeom>
          <a:noFill/>
        </p:spPr>
        <p:txBody>
          <a:bodyPr wrap="square" rtlCol="0">
            <a:spAutoFit/>
          </a:bodyPr>
          <a:lstStyle/>
          <a:p>
            <a:r>
              <a:rPr lang="en-US" sz="1400"/>
              <a:t>100% p-H</a:t>
            </a:r>
            <a:r>
              <a:rPr lang="en-US" sz="1400" baseline="-25000"/>
              <a:t>2</a:t>
            </a:r>
          </a:p>
          <a:p>
            <a:endParaRPr lang="en-US"/>
          </a:p>
        </p:txBody>
      </p:sp>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B5468314-3D85-4A0B-88A7-DE1A2AA22FA5}"/>
                  </a:ext>
                </a:extLst>
              </p:cNvPr>
              <p:cNvSpPr txBox="1"/>
              <p:nvPr/>
            </p:nvSpPr>
            <p:spPr>
              <a:xfrm>
                <a:off x="3720673" y="1515423"/>
                <a:ext cx="3895041" cy="6588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𝑅𝑥𝑛</m:t>
                          </m:r>
                          <m:r>
                            <a:rPr lang="en-US" b="0" i="1" smtClean="0">
                              <a:latin typeface="Cambria Math" panose="02040503050406030204" pitchFamily="18" charset="0"/>
                            </a:rPr>
                            <m:t>,</m:t>
                          </m:r>
                          <m:r>
                            <a:rPr lang="en-US" b="0" i="1" smtClean="0">
                              <a:latin typeface="Cambria Math" panose="02040503050406030204" pitchFamily="18" charset="0"/>
                            </a:rPr>
                            <m:t>𝑎𝑣𝑔</m:t>
                          </m:r>
                        </m:sub>
                      </m:sSub>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𝑜𝑢𝑡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𝑖𝑛</m:t>
                              </m:r>
                            </m:sub>
                          </m:sSub>
                        </m:den>
                      </m:f>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m:rPr>
                                  <m:brk m:alnAt="23"/>
                                </m:rPr>
                                <a:rPr lang="en-US" b="0" i="1" smtClean="0">
                                  <a:latin typeface="Cambria Math" panose="02040503050406030204" pitchFamily="18" charset="0"/>
                                </a:rPr>
                                <m:t>𝑇</m:t>
                              </m:r>
                            </m:e>
                            <m:sub>
                              <m:r>
                                <m:rPr>
                                  <m:brk m:alnAt="23"/>
                                </m:rPr>
                                <a:rPr lang="en-US" b="0" i="1" smtClean="0">
                                  <a:latin typeface="Cambria Math" panose="02040503050406030204" pitchFamily="18" charset="0"/>
                                </a:rPr>
                                <m:t>𝑖</m:t>
                              </m:r>
                              <m:r>
                                <a:rPr lang="en-US" b="0" i="1" smtClean="0">
                                  <a:latin typeface="Cambria Math" panose="02040503050406030204" pitchFamily="18" charset="0"/>
                                </a:rPr>
                                <m:t>𝑛</m:t>
                              </m:r>
                            </m:sub>
                          </m:sSub>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𝑜𝑢𝑡</m:t>
                              </m:r>
                            </m:sub>
                          </m:s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𝑅𝑥𝑛</m:t>
                              </m:r>
                            </m:sub>
                          </m:sSub>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e>
                      </m:nary>
                    </m:oMath>
                  </m:oMathPara>
                </a14:m>
                <a:endParaRPr lang="en-US"/>
              </a:p>
            </p:txBody>
          </p:sp>
        </mc:Choice>
        <mc:Fallback>
          <p:sp>
            <p:nvSpPr>
              <p:cNvPr id="63" name="TextBox 62">
                <a:extLst>
                  <a:ext uri="{FF2B5EF4-FFF2-40B4-BE49-F238E27FC236}">
                    <a16:creationId xmlns:a16="http://schemas.microsoft.com/office/drawing/2014/main" id="{B5468314-3D85-4A0B-88A7-DE1A2AA22FA5}"/>
                  </a:ext>
                </a:extLst>
              </p:cNvPr>
              <p:cNvSpPr txBox="1">
                <a:spLocks noRot="1" noChangeAspect="1" noMove="1" noResize="1" noEditPoints="1" noAdjustHandles="1" noChangeArrowheads="1" noChangeShapeType="1" noTextEdit="1"/>
              </p:cNvSpPr>
              <p:nvPr/>
            </p:nvSpPr>
            <p:spPr>
              <a:xfrm>
                <a:off x="3720673" y="1515423"/>
                <a:ext cx="3895041" cy="6588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6" name="TextBox 65">
                <a:extLst>
                  <a:ext uri="{FF2B5EF4-FFF2-40B4-BE49-F238E27FC236}">
                    <a16:creationId xmlns:a16="http://schemas.microsoft.com/office/drawing/2014/main" id="{3F0ED53C-F4F1-44A4-A58F-0A18C3F9A6A6}"/>
                  </a:ext>
                </a:extLst>
              </p:cNvPr>
              <p:cNvSpPr txBox="1"/>
              <p:nvPr/>
            </p:nvSpPr>
            <p:spPr>
              <a:xfrm>
                <a:off x="4268036" y="2416447"/>
                <a:ext cx="2742995"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𝑙𝑒𝑎𝑘</m:t>
                          </m:r>
                        </m:sub>
                      </m:sSub>
                      <m:r>
                        <a:rPr lang="en-US" b="0" i="1" smtClean="0">
                          <a:latin typeface="Cambria Math" panose="02040503050406030204" pitchFamily="18" charset="0"/>
                        </a:rPr>
                        <m:t>=</m:t>
                      </m:r>
                      <m:d>
                        <m:dPr>
                          <m:ctrlPr>
                            <a:rPr lang="en-US" i="1">
                              <a:latin typeface="Cambria Math" panose="02040503050406030204" pitchFamily="18" charset="0"/>
                            </a:rPr>
                          </m:ctrlPr>
                        </m:dPr>
                        <m:e>
                          <m:r>
                            <m:rPr>
                              <m:sty m:val="p"/>
                            </m:rPr>
                            <a:rPr lang="en-US">
                              <a:latin typeface="Cambria Math" panose="02040503050406030204" pitchFamily="18" charset="0"/>
                            </a:rPr>
                            <m:t>Δ</m:t>
                          </m:r>
                          <m:r>
                            <a:rPr lang="en-US" i="1">
                              <a:latin typeface="Cambria Math" panose="02040503050406030204" pitchFamily="18" charset="0"/>
                            </a:rPr>
                            <m:t>𝑂</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2</m:t>
                              </m:r>
                            </m:sub>
                          </m:sSub>
                        </m:e>
                      </m:d>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𝑅𝑥𝑛</m:t>
                          </m:r>
                          <m:r>
                            <a:rPr lang="en-US" b="0" i="1" smtClean="0">
                              <a:latin typeface="Cambria Math" panose="02040503050406030204" pitchFamily="18" charset="0"/>
                            </a:rPr>
                            <m:t>,</m:t>
                          </m:r>
                          <m:r>
                            <a:rPr lang="en-US" b="0" i="1" smtClean="0">
                              <a:latin typeface="Cambria Math" panose="02040503050406030204" pitchFamily="18" charset="0"/>
                            </a:rPr>
                            <m:t>𝑎𝑣𝑔</m:t>
                          </m:r>
                        </m:sub>
                      </m:sSub>
                    </m:oMath>
                  </m:oMathPara>
                </a14:m>
                <a:endParaRPr lang="en-US"/>
              </a:p>
            </p:txBody>
          </p:sp>
        </mc:Choice>
        <mc:Fallback>
          <p:sp>
            <p:nvSpPr>
              <p:cNvPr id="66" name="TextBox 65">
                <a:extLst>
                  <a:ext uri="{FF2B5EF4-FFF2-40B4-BE49-F238E27FC236}">
                    <a16:creationId xmlns:a16="http://schemas.microsoft.com/office/drawing/2014/main" id="{3F0ED53C-F4F1-44A4-A58F-0A18C3F9A6A6}"/>
                  </a:ext>
                </a:extLst>
              </p:cNvPr>
              <p:cNvSpPr txBox="1">
                <a:spLocks noRot="1" noChangeAspect="1" noMove="1" noResize="1" noEditPoints="1" noAdjustHandles="1" noChangeArrowheads="1" noChangeShapeType="1" noTextEdit="1"/>
              </p:cNvSpPr>
              <p:nvPr/>
            </p:nvSpPr>
            <p:spPr>
              <a:xfrm>
                <a:off x="4268036" y="2416447"/>
                <a:ext cx="2742995" cy="299569"/>
              </a:xfrm>
              <a:prstGeom prst="rect">
                <a:avLst/>
              </a:prstGeom>
              <a:blipFill>
                <a:blip r:embed="rId5"/>
                <a:stretch>
                  <a:fillRect l="-2222" r="-444" b="-22000"/>
                </a:stretch>
              </a:blipFill>
            </p:spPr>
            <p:txBody>
              <a:bodyPr/>
              <a:lstStyle/>
              <a:p>
                <a:r>
                  <a:rPr lang="en-US">
                    <a:noFill/>
                  </a:rPr>
                  <a:t> </a:t>
                </a:r>
              </a:p>
            </p:txBody>
          </p:sp>
        </mc:Fallback>
      </mc:AlternateContent>
      <p:sp>
        <p:nvSpPr>
          <p:cNvPr id="67" name="TextBox 66">
            <a:extLst>
              <a:ext uri="{FF2B5EF4-FFF2-40B4-BE49-F238E27FC236}">
                <a16:creationId xmlns:a16="http://schemas.microsoft.com/office/drawing/2014/main" id="{94F522F5-7F95-4FEC-91C6-A437E74E96FF}"/>
              </a:ext>
            </a:extLst>
          </p:cNvPr>
          <p:cNvSpPr txBox="1"/>
          <p:nvPr/>
        </p:nvSpPr>
        <p:spPr>
          <a:xfrm>
            <a:off x="1391875" y="6573450"/>
            <a:ext cx="3145098" cy="307777"/>
          </a:xfrm>
          <a:prstGeom prst="rect">
            <a:avLst/>
          </a:prstGeom>
          <a:noFill/>
        </p:spPr>
        <p:txBody>
          <a:bodyPr wrap="square" rtlCol="0">
            <a:spAutoFit/>
          </a:bodyPr>
          <a:lstStyle/>
          <a:p>
            <a:r>
              <a:rPr lang="en-US" sz="1400" i="1"/>
              <a:t>Abridged version of process flow diagram</a:t>
            </a:r>
          </a:p>
        </p:txBody>
      </p:sp>
      <p:sp>
        <p:nvSpPr>
          <p:cNvPr id="5" name="Rectangle 4">
            <a:extLst>
              <a:ext uri="{FF2B5EF4-FFF2-40B4-BE49-F238E27FC236}">
                <a16:creationId xmlns:a16="http://schemas.microsoft.com/office/drawing/2014/main" id="{3DBDABAC-E994-0E7A-C5F5-CA9A0287BE3E}"/>
              </a:ext>
            </a:extLst>
          </p:cNvPr>
          <p:cNvSpPr/>
          <p:nvPr/>
        </p:nvSpPr>
        <p:spPr>
          <a:xfrm>
            <a:off x="1555400" y="4746678"/>
            <a:ext cx="1409023" cy="381174"/>
          </a:xfrm>
          <a:prstGeom prst="rect">
            <a:avLst/>
          </a:prstGeom>
          <a:pattFill prst="pct90">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HX 30</a:t>
            </a:r>
          </a:p>
        </p:txBody>
      </p:sp>
      <p:sp>
        <p:nvSpPr>
          <p:cNvPr id="45" name="Rectangle 44">
            <a:extLst>
              <a:ext uri="{FF2B5EF4-FFF2-40B4-BE49-F238E27FC236}">
                <a16:creationId xmlns:a16="http://schemas.microsoft.com/office/drawing/2014/main" id="{E7CE3410-5B07-B302-E11A-097AD9EFFB86}"/>
              </a:ext>
            </a:extLst>
          </p:cNvPr>
          <p:cNvSpPr/>
          <p:nvPr/>
        </p:nvSpPr>
        <p:spPr>
          <a:xfrm>
            <a:off x="3432686" y="2942676"/>
            <a:ext cx="2248932" cy="2113087"/>
          </a:xfrm>
          <a:prstGeom prst="rect">
            <a:avLst/>
          </a:prstGeom>
          <a:noFill/>
          <a:ln w="28575">
            <a:solidFill>
              <a:srgbClr val="0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01C408EE-5428-BA2F-88D6-3BF285FDFB35}"/>
              </a:ext>
            </a:extLst>
          </p:cNvPr>
          <p:cNvCxnSpPr/>
          <p:nvPr/>
        </p:nvCxnSpPr>
        <p:spPr>
          <a:xfrm flipV="1">
            <a:off x="3726725" y="2375472"/>
            <a:ext cx="407990" cy="44334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1" name="Straight Arrow Connector 60">
            <a:extLst>
              <a:ext uri="{FF2B5EF4-FFF2-40B4-BE49-F238E27FC236}">
                <a16:creationId xmlns:a16="http://schemas.microsoft.com/office/drawing/2014/main" id="{868F5C4C-B1AD-4F2F-7B4D-F691484CB312}"/>
              </a:ext>
            </a:extLst>
          </p:cNvPr>
          <p:cNvCxnSpPr/>
          <p:nvPr/>
        </p:nvCxnSpPr>
        <p:spPr>
          <a:xfrm>
            <a:off x="7535108" y="2277212"/>
            <a:ext cx="522178"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4220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63" grpId="0"/>
      <p:bldP spid="66" grpId="0"/>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5E6A4D5B-7C3B-E178-0B14-83DC80F7FD2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93534" y="5780148"/>
            <a:ext cx="3794760" cy="499564"/>
          </a:xfrm>
          <a:prstGeom prst="rect">
            <a:avLst/>
          </a:prstGeom>
        </p:spPr>
      </p:pic>
      <p:pic>
        <p:nvPicPr>
          <p:cNvPr id="100" name="Picture 99">
            <a:extLst>
              <a:ext uri="{FF2B5EF4-FFF2-40B4-BE49-F238E27FC236}">
                <a16:creationId xmlns:a16="http://schemas.microsoft.com/office/drawing/2014/main" id="{D88C5685-B6CD-966F-393F-DB16B30F2A2D}"/>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372287" y="4768748"/>
            <a:ext cx="3778680" cy="494856"/>
          </a:xfrm>
          <a:prstGeom prst="rect">
            <a:avLst/>
          </a:prstGeom>
        </p:spPr>
      </p:pic>
      <p:graphicFrame>
        <p:nvGraphicFramePr>
          <p:cNvPr id="5" name="Object 4" hidden="1">
            <a:extLst>
              <a:ext uri="{FF2B5EF4-FFF2-40B4-BE49-F238E27FC236}">
                <a16:creationId xmlns:a16="http://schemas.microsoft.com/office/drawing/2014/main" id="{98EB60AC-63E4-48E7-B25B-A4DEEEA5D3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59" imgH="358" progId="TCLayout.ActiveDocument.1">
                  <p:embed/>
                </p:oleObj>
              </mc:Choice>
              <mc:Fallback>
                <p:oleObj name="think-cell Slide" r:id="rId8" imgW="359" imgH="358" progId="TCLayout.ActiveDocument.1">
                  <p:embed/>
                  <p:pic>
                    <p:nvPicPr>
                      <p:cNvPr id="5" name="Object 4" hidden="1">
                        <a:extLst>
                          <a:ext uri="{FF2B5EF4-FFF2-40B4-BE49-F238E27FC236}">
                            <a16:creationId xmlns:a16="http://schemas.microsoft.com/office/drawing/2014/main" id="{98EB60AC-63E4-48E7-B25B-A4DEEEA5D30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5CEB184-2B90-4689-8F9C-F63604304FEA}"/>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27</a:t>
            </a:fld>
            <a:endParaRPr lang="en-US">
              <a:solidFill>
                <a:srgbClr val="00144D"/>
              </a:solidFill>
            </a:endParaRPr>
          </a:p>
        </p:txBody>
      </p:sp>
      <p:sp>
        <p:nvSpPr>
          <p:cNvPr id="3" name="Title 2">
            <a:extLst>
              <a:ext uri="{FF2B5EF4-FFF2-40B4-BE49-F238E27FC236}">
                <a16:creationId xmlns:a16="http://schemas.microsoft.com/office/drawing/2014/main" id="{69DE30D2-1759-4D50-8A4D-35F9D9EF655D}"/>
              </a:ext>
            </a:extLst>
          </p:cNvPr>
          <p:cNvSpPr>
            <a:spLocks noGrp="1"/>
          </p:cNvSpPr>
          <p:nvPr>
            <p:ph type="title"/>
          </p:nvPr>
        </p:nvSpPr>
        <p:spPr/>
        <p:txBody>
          <a:bodyPr vert="horz">
            <a:noAutofit/>
          </a:bodyPr>
          <a:lstStyle/>
          <a:p>
            <a:r>
              <a:rPr lang="en-US" sz="3600"/>
              <a:t>Modeled PBR conversions match assumed conversions </a:t>
            </a:r>
          </a:p>
        </p:txBody>
      </p:sp>
      <p:graphicFrame>
        <p:nvGraphicFramePr>
          <p:cNvPr id="10" name="Chart 9">
            <a:extLst>
              <a:ext uri="{FF2B5EF4-FFF2-40B4-BE49-F238E27FC236}">
                <a16:creationId xmlns:a16="http://schemas.microsoft.com/office/drawing/2014/main" id="{CB0C84D6-881E-43E1-8359-1C36EDACD36C}"/>
              </a:ext>
            </a:extLst>
          </p:cNvPr>
          <p:cNvGraphicFramePr>
            <a:graphicFrameLocks/>
          </p:cNvGraphicFramePr>
          <p:nvPr>
            <p:extLst>
              <p:ext uri="{D42A27DB-BD31-4B8C-83A1-F6EECF244321}">
                <p14:modId xmlns:p14="http://schemas.microsoft.com/office/powerpoint/2010/main" val="695144069"/>
              </p:ext>
            </p:extLst>
          </p:nvPr>
        </p:nvGraphicFramePr>
        <p:xfrm>
          <a:off x="4400802" y="1154329"/>
          <a:ext cx="6903428" cy="5592460"/>
        </p:xfrm>
        <a:graphic>
          <a:graphicData uri="http://schemas.openxmlformats.org/drawingml/2006/chart">
            <c:chart xmlns:c="http://schemas.openxmlformats.org/drawingml/2006/chart" xmlns:r="http://schemas.openxmlformats.org/officeDocument/2006/relationships" r:id="rId10"/>
          </a:graphicData>
        </a:graphic>
      </p:graphicFrame>
      <p:pic>
        <p:nvPicPr>
          <p:cNvPr id="27" name="Picture 26">
            <a:extLst>
              <a:ext uri="{FF2B5EF4-FFF2-40B4-BE49-F238E27FC236}">
                <a16:creationId xmlns:a16="http://schemas.microsoft.com/office/drawing/2014/main" id="{F0A8C4EE-632E-2CE9-DA2C-E42C69B9C8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9523" y="1120541"/>
            <a:ext cx="3209358" cy="2962906"/>
          </a:xfrm>
          <a:prstGeom prst="rect">
            <a:avLst/>
          </a:prstGeom>
        </p:spPr>
      </p:pic>
      <p:sp>
        <p:nvSpPr>
          <p:cNvPr id="41" name="TextBox 40">
            <a:extLst>
              <a:ext uri="{FF2B5EF4-FFF2-40B4-BE49-F238E27FC236}">
                <a16:creationId xmlns:a16="http://schemas.microsoft.com/office/drawing/2014/main" id="{37CEDE05-DD95-E340-F6E4-4C70B6B1CFD2}"/>
              </a:ext>
            </a:extLst>
          </p:cNvPr>
          <p:cNvSpPr txBox="1"/>
          <p:nvPr/>
        </p:nvSpPr>
        <p:spPr>
          <a:xfrm>
            <a:off x="319890" y="4049658"/>
            <a:ext cx="6751916" cy="307777"/>
          </a:xfrm>
          <a:prstGeom prst="rect">
            <a:avLst/>
          </a:prstGeom>
          <a:noFill/>
        </p:spPr>
        <p:txBody>
          <a:bodyPr wrap="square" rtlCol="0">
            <a:spAutoFit/>
          </a:bodyPr>
          <a:lstStyle/>
          <a:p>
            <a:r>
              <a:rPr lang="en-US" sz="1400" i="1"/>
              <a:t>Layer of Heat Exchanger 26 with Catalyst-Packed Passages </a:t>
            </a:r>
          </a:p>
        </p:txBody>
      </p:sp>
      <p:sp>
        <p:nvSpPr>
          <p:cNvPr id="4" name="TextBox 3">
            <a:extLst>
              <a:ext uri="{FF2B5EF4-FFF2-40B4-BE49-F238E27FC236}">
                <a16:creationId xmlns:a16="http://schemas.microsoft.com/office/drawing/2014/main" id="{F226FA53-2184-4BF7-B732-B1475F71811E}"/>
              </a:ext>
            </a:extLst>
          </p:cNvPr>
          <p:cNvSpPr txBox="1"/>
          <p:nvPr/>
        </p:nvSpPr>
        <p:spPr>
          <a:xfrm>
            <a:off x="5423905" y="1300151"/>
            <a:ext cx="2249642" cy="400110"/>
          </a:xfrm>
          <a:prstGeom prst="rect">
            <a:avLst/>
          </a:prstGeom>
          <a:solidFill>
            <a:schemeClr val="bg1"/>
          </a:solidFill>
        </p:spPr>
        <p:txBody>
          <a:bodyPr wrap="square" rtlCol="0">
            <a:spAutoFit/>
          </a:bodyPr>
          <a:lstStyle/>
          <a:p>
            <a:r>
              <a:rPr lang="en-US" sz="2000"/>
              <a:t>Heat Exchanger 26</a:t>
            </a:r>
          </a:p>
        </p:txBody>
      </p:sp>
      <p:sp>
        <p:nvSpPr>
          <p:cNvPr id="113" name="TextBox 112">
            <a:extLst>
              <a:ext uri="{FF2B5EF4-FFF2-40B4-BE49-F238E27FC236}">
                <a16:creationId xmlns:a16="http://schemas.microsoft.com/office/drawing/2014/main" id="{69773E1E-0F5C-CB87-2695-72E16248AE43}"/>
              </a:ext>
            </a:extLst>
          </p:cNvPr>
          <p:cNvSpPr txBox="1"/>
          <p:nvPr/>
        </p:nvSpPr>
        <p:spPr>
          <a:xfrm>
            <a:off x="99621" y="4436028"/>
            <a:ext cx="2400310" cy="369332"/>
          </a:xfrm>
          <a:prstGeom prst="rect">
            <a:avLst/>
          </a:prstGeom>
          <a:noFill/>
        </p:spPr>
        <p:txBody>
          <a:bodyPr wrap="square" rtlCol="0">
            <a:spAutoFit/>
          </a:bodyPr>
          <a:lstStyle/>
          <a:p>
            <a:pPr algn="r"/>
            <a:r>
              <a:rPr lang="en-US">
                <a:solidFill>
                  <a:srgbClr val="000000"/>
                </a:solidFill>
              </a:rPr>
              <a:t>Modeled Distribution</a:t>
            </a:r>
          </a:p>
        </p:txBody>
      </p:sp>
      <p:sp>
        <p:nvSpPr>
          <p:cNvPr id="114" name="TextBox 113">
            <a:extLst>
              <a:ext uri="{FF2B5EF4-FFF2-40B4-BE49-F238E27FC236}">
                <a16:creationId xmlns:a16="http://schemas.microsoft.com/office/drawing/2014/main" id="{11B2CD89-97E1-F811-BD6B-71DE692E686E}"/>
              </a:ext>
            </a:extLst>
          </p:cNvPr>
          <p:cNvSpPr txBox="1"/>
          <p:nvPr/>
        </p:nvSpPr>
        <p:spPr>
          <a:xfrm>
            <a:off x="319890" y="5449327"/>
            <a:ext cx="2400310" cy="369332"/>
          </a:xfrm>
          <a:prstGeom prst="rect">
            <a:avLst/>
          </a:prstGeom>
          <a:noFill/>
        </p:spPr>
        <p:txBody>
          <a:bodyPr wrap="square" rtlCol="0">
            <a:spAutoFit/>
          </a:bodyPr>
          <a:lstStyle/>
          <a:p>
            <a:r>
              <a:rPr lang="en-US">
                <a:solidFill>
                  <a:srgbClr val="000000"/>
                </a:solidFill>
              </a:rPr>
              <a:t>Actual Distribution</a:t>
            </a:r>
          </a:p>
        </p:txBody>
      </p:sp>
      <p:sp>
        <p:nvSpPr>
          <p:cNvPr id="123" name="TextBox 122">
            <a:extLst>
              <a:ext uri="{FF2B5EF4-FFF2-40B4-BE49-F238E27FC236}">
                <a16:creationId xmlns:a16="http://schemas.microsoft.com/office/drawing/2014/main" id="{D20EB946-5038-3333-22C1-3991675F698A}"/>
              </a:ext>
            </a:extLst>
          </p:cNvPr>
          <p:cNvSpPr txBox="1"/>
          <p:nvPr/>
        </p:nvSpPr>
        <p:spPr>
          <a:xfrm>
            <a:off x="331977" y="5264217"/>
            <a:ext cx="3806903" cy="276999"/>
          </a:xfrm>
          <a:prstGeom prst="rect">
            <a:avLst/>
          </a:prstGeom>
          <a:noFill/>
        </p:spPr>
        <p:txBody>
          <a:bodyPr wrap="square" rtlCol="0">
            <a:spAutoFit/>
          </a:bodyPr>
          <a:lstStyle/>
          <a:p>
            <a:r>
              <a:rPr lang="en-US" sz="1200" i="1">
                <a:solidFill>
                  <a:srgbClr val="858585"/>
                </a:solidFill>
              </a:rPr>
              <a:t>Grey spaces: unaccounted area</a:t>
            </a:r>
          </a:p>
        </p:txBody>
      </p:sp>
      <p:grpSp>
        <p:nvGrpSpPr>
          <p:cNvPr id="44" name="Group 43">
            <a:extLst>
              <a:ext uri="{FF2B5EF4-FFF2-40B4-BE49-F238E27FC236}">
                <a16:creationId xmlns:a16="http://schemas.microsoft.com/office/drawing/2014/main" id="{7428F8A0-0C1E-B921-4C28-C838A7C16543}"/>
              </a:ext>
            </a:extLst>
          </p:cNvPr>
          <p:cNvGrpSpPr/>
          <p:nvPr/>
        </p:nvGrpSpPr>
        <p:grpSpPr>
          <a:xfrm>
            <a:off x="382338" y="4776225"/>
            <a:ext cx="3740294" cy="479844"/>
            <a:chOff x="382338" y="4776225"/>
            <a:chExt cx="3740294" cy="479844"/>
          </a:xfrm>
        </p:grpSpPr>
        <p:grpSp>
          <p:nvGrpSpPr>
            <p:cNvPr id="19" name="Group 18">
              <a:extLst>
                <a:ext uri="{FF2B5EF4-FFF2-40B4-BE49-F238E27FC236}">
                  <a16:creationId xmlns:a16="http://schemas.microsoft.com/office/drawing/2014/main" id="{EE5193C1-2C83-2A01-C393-49DCDFDA48BF}"/>
                </a:ext>
              </a:extLst>
            </p:cNvPr>
            <p:cNvGrpSpPr/>
            <p:nvPr/>
          </p:nvGrpSpPr>
          <p:grpSpPr>
            <a:xfrm>
              <a:off x="382338" y="4784762"/>
              <a:ext cx="945606" cy="467358"/>
              <a:chOff x="375988" y="4791112"/>
              <a:chExt cx="945606" cy="467358"/>
            </a:xfrm>
          </p:grpSpPr>
          <p:cxnSp>
            <p:nvCxnSpPr>
              <p:cNvPr id="7" name="Straight Connector 6">
                <a:extLst>
                  <a:ext uri="{FF2B5EF4-FFF2-40B4-BE49-F238E27FC236}">
                    <a16:creationId xmlns:a16="http://schemas.microsoft.com/office/drawing/2014/main" id="{104CE23E-99BA-6F9A-8E45-FBA1087C6F01}"/>
                  </a:ext>
                </a:extLst>
              </p:cNvPr>
              <p:cNvCxnSpPr>
                <a:cxnSpLocks/>
              </p:cNvCxnSpPr>
              <p:nvPr/>
            </p:nvCxnSpPr>
            <p:spPr>
              <a:xfrm>
                <a:off x="375988" y="4791112"/>
                <a:ext cx="483643"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D3D6EAD-B33A-12D4-94F9-F70F912821CB}"/>
                  </a:ext>
                </a:extLst>
              </p:cNvPr>
              <p:cNvCxnSpPr>
                <a:cxnSpLocks/>
              </p:cNvCxnSpPr>
              <p:nvPr/>
            </p:nvCxnSpPr>
            <p:spPr>
              <a:xfrm>
                <a:off x="859631" y="4791112"/>
                <a:ext cx="0" cy="46735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7110901-B2DB-1447-A45A-6CE93B3A1801}"/>
                  </a:ext>
                </a:extLst>
              </p:cNvPr>
              <p:cNvCxnSpPr>
                <a:cxnSpLocks/>
              </p:cNvCxnSpPr>
              <p:nvPr/>
            </p:nvCxnSpPr>
            <p:spPr>
              <a:xfrm>
                <a:off x="1321594" y="4791112"/>
                <a:ext cx="0" cy="46735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61D3B8F6-737C-D26C-BD23-9897A5A7835D}"/>
                </a:ext>
              </a:extLst>
            </p:cNvPr>
            <p:cNvGrpSpPr/>
            <p:nvPr/>
          </p:nvGrpSpPr>
          <p:grpSpPr>
            <a:xfrm>
              <a:off x="1311828" y="4788711"/>
              <a:ext cx="945606" cy="467358"/>
              <a:chOff x="375988" y="4791112"/>
              <a:chExt cx="945606" cy="467358"/>
            </a:xfrm>
          </p:grpSpPr>
          <p:cxnSp>
            <p:nvCxnSpPr>
              <p:cNvPr id="21" name="Straight Connector 20">
                <a:extLst>
                  <a:ext uri="{FF2B5EF4-FFF2-40B4-BE49-F238E27FC236}">
                    <a16:creationId xmlns:a16="http://schemas.microsoft.com/office/drawing/2014/main" id="{518F3D0A-AD7B-F206-C061-2481E282959E}"/>
                  </a:ext>
                </a:extLst>
              </p:cNvPr>
              <p:cNvCxnSpPr>
                <a:cxnSpLocks/>
              </p:cNvCxnSpPr>
              <p:nvPr/>
            </p:nvCxnSpPr>
            <p:spPr>
              <a:xfrm>
                <a:off x="375988" y="4791112"/>
                <a:ext cx="483643"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A9C0FD9-9BEC-AEE9-2144-6622A1F8BBFC}"/>
                  </a:ext>
                </a:extLst>
              </p:cNvPr>
              <p:cNvCxnSpPr>
                <a:cxnSpLocks/>
              </p:cNvCxnSpPr>
              <p:nvPr/>
            </p:nvCxnSpPr>
            <p:spPr>
              <a:xfrm>
                <a:off x="859631" y="4791112"/>
                <a:ext cx="0" cy="46735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C2A1922-4276-44CC-8556-C1A915B0D44E}"/>
                  </a:ext>
                </a:extLst>
              </p:cNvPr>
              <p:cNvCxnSpPr>
                <a:cxnSpLocks/>
              </p:cNvCxnSpPr>
              <p:nvPr/>
            </p:nvCxnSpPr>
            <p:spPr>
              <a:xfrm>
                <a:off x="1321594" y="4791112"/>
                <a:ext cx="0" cy="46735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C7FE6BCA-562C-9728-EC26-7BE35BADAFAD}"/>
                </a:ext>
              </a:extLst>
            </p:cNvPr>
            <p:cNvGrpSpPr/>
            <p:nvPr/>
          </p:nvGrpSpPr>
          <p:grpSpPr>
            <a:xfrm>
              <a:off x="2247667" y="4780387"/>
              <a:ext cx="945606" cy="467358"/>
              <a:chOff x="375988" y="4791112"/>
              <a:chExt cx="945606" cy="467358"/>
            </a:xfrm>
          </p:grpSpPr>
          <p:cxnSp>
            <p:nvCxnSpPr>
              <p:cNvPr id="26" name="Straight Connector 25">
                <a:extLst>
                  <a:ext uri="{FF2B5EF4-FFF2-40B4-BE49-F238E27FC236}">
                    <a16:creationId xmlns:a16="http://schemas.microsoft.com/office/drawing/2014/main" id="{79802240-2725-4468-3906-B8D52EA7650D}"/>
                  </a:ext>
                </a:extLst>
              </p:cNvPr>
              <p:cNvCxnSpPr>
                <a:cxnSpLocks/>
              </p:cNvCxnSpPr>
              <p:nvPr/>
            </p:nvCxnSpPr>
            <p:spPr>
              <a:xfrm>
                <a:off x="375988" y="4791112"/>
                <a:ext cx="483643"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185CCF9-DC9B-C20E-4E49-1A7D01FCD982}"/>
                  </a:ext>
                </a:extLst>
              </p:cNvPr>
              <p:cNvCxnSpPr>
                <a:cxnSpLocks/>
              </p:cNvCxnSpPr>
              <p:nvPr/>
            </p:nvCxnSpPr>
            <p:spPr>
              <a:xfrm>
                <a:off x="859631" y="4791112"/>
                <a:ext cx="0" cy="46735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E328D7F-80C8-85FC-3BE4-A1094B6BBBA8}"/>
                  </a:ext>
                </a:extLst>
              </p:cNvPr>
              <p:cNvCxnSpPr>
                <a:cxnSpLocks/>
              </p:cNvCxnSpPr>
              <p:nvPr/>
            </p:nvCxnSpPr>
            <p:spPr>
              <a:xfrm>
                <a:off x="1321594" y="4791112"/>
                <a:ext cx="0" cy="46735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D9B7B415-7B37-3C77-7870-16112EA1E1EA}"/>
                </a:ext>
              </a:extLst>
            </p:cNvPr>
            <p:cNvGrpSpPr/>
            <p:nvPr/>
          </p:nvGrpSpPr>
          <p:grpSpPr>
            <a:xfrm>
              <a:off x="3177026" y="4776225"/>
              <a:ext cx="945606" cy="467358"/>
              <a:chOff x="375988" y="4791112"/>
              <a:chExt cx="945606" cy="467358"/>
            </a:xfrm>
          </p:grpSpPr>
          <p:cxnSp>
            <p:nvCxnSpPr>
              <p:cNvPr id="32" name="Straight Connector 31">
                <a:extLst>
                  <a:ext uri="{FF2B5EF4-FFF2-40B4-BE49-F238E27FC236}">
                    <a16:creationId xmlns:a16="http://schemas.microsoft.com/office/drawing/2014/main" id="{764C3934-0DC1-C81B-DBA3-B0D8FFA14FAC}"/>
                  </a:ext>
                </a:extLst>
              </p:cNvPr>
              <p:cNvCxnSpPr>
                <a:cxnSpLocks/>
              </p:cNvCxnSpPr>
              <p:nvPr/>
            </p:nvCxnSpPr>
            <p:spPr>
              <a:xfrm>
                <a:off x="375988" y="4791112"/>
                <a:ext cx="483643"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66EB755-79A2-05C6-3E84-494FE0206163}"/>
                  </a:ext>
                </a:extLst>
              </p:cNvPr>
              <p:cNvCxnSpPr>
                <a:cxnSpLocks/>
              </p:cNvCxnSpPr>
              <p:nvPr/>
            </p:nvCxnSpPr>
            <p:spPr>
              <a:xfrm>
                <a:off x="859631" y="4791112"/>
                <a:ext cx="0" cy="46735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1D84CB3-F2F4-5410-6FF9-C724D50170EB}"/>
                  </a:ext>
                </a:extLst>
              </p:cNvPr>
              <p:cNvCxnSpPr>
                <a:cxnSpLocks/>
              </p:cNvCxnSpPr>
              <p:nvPr/>
            </p:nvCxnSpPr>
            <p:spPr>
              <a:xfrm>
                <a:off x="1321594" y="4791112"/>
                <a:ext cx="0" cy="46735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grpSp>
        <p:nvGrpSpPr>
          <p:cNvPr id="84" name="Group 83">
            <a:extLst>
              <a:ext uri="{FF2B5EF4-FFF2-40B4-BE49-F238E27FC236}">
                <a16:creationId xmlns:a16="http://schemas.microsoft.com/office/drawing/2014/main" id="{5394AA97-1468-5CD0-67F4-8281619C71C3}"/>
              </a:ext>
            </a:extLst>
          </p:cNvPr>
          <p:cNvGrpSpPr/>
          <p:nvPr/>
        </p:nvGrpSpPr>
        <p:grpSpPr>
          <a:xfrm>
            <a:off x="408774" y="5783530"/>
            <a:ext cx="939860" cy="496183"/>
            <a:chOff x="408774" y="5783530"/>
            <a:chExt cx="939860" cy="496183"/>
          </a:xfrm>
        </p:grpSpPr>
        <p:sp>
          <p:nvSpPr>
            <p:cNvPr id="82" name="Arc 81">
              <a:extLst>
                <a:ext uri="{FF2B5EF4-FFF2-40B4-BE49-F238E27FC236}">
                  <a16:creationId xmlns:a16="http://schemas.microsoft.com/office/drawing/2014/main" id="{B94A3F45-1C8D-83E2-E6F0-EA63FCF0123E}"/>
                </a:ext>
              </a:extLst>
            </p:cNvPr>
            <p:cNvSpPr/>
            <p:nvPr/>
          </p:nvSpPr>
          <p:spPr>
            <a:xfrm>
              <a:off x="408774" y="5798344"/>
              <a:ext cx="474234" cy="481369"/>
            </a:xfrm>
            <a:prstGeom prst="arc">
              <a:avLst>
                <a:gd name="adj1" fmla="val 10892848"/>
                <a:gd name="adj2" fmla="val 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Arc 82">
              <a:extLst>
                <a:ext uri="{FF2B5EF4-FFF2-40B4-BE49-F238E27FC236}">
                  <a16:creationId xmlns:a16="http://schemas.microsoft.com/office/drawing/2014/main" id="{77A8F2F0-C98B-4FDB-D765-804B0D7C7BE4}"/>
                </a:ext>
              </a:extLst>
            </p:cNvPr>
            <p:cNvSpPr/>
            <p:nvPr/>
          </p:nvSpPr>
          <p:spPr>
            <a:xfrm rot="10800000">
              <a:off x="874400" y="5783530"/>
              <a:ext cx="474234" cy="481369"/>
            </a:xfrm>
            <a:prstGeom prst="arc">
              <a:avLst>
                <a:gd name="adj1" fmla="val 10892848"/>
                <a:gd name="adj2" fmla="val 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AA01027B-F86A-DA06-3792-23FB578B96AA}"/>
              </a:ext>
            </a:extLst>
          </p:cNvPr>
          <p:cNvGrpSpPr/>
          <p:nvPr/>
        </p:nvGrpSpPr>
        <p:grpSpPr>
          <a:xfrm>
            <a:off x="1337469" y="5783529"/>
            <a:ext cx="939860" cy="496183"/>
            <a:chOff x="408774" y="5783530"/>
            <a:chExt cx="939860" cy="496183"/>
          </a:xfrm>
        </p:grpSpPr>
        <p:sp>
          <p:nvSpPr>
            <p:cNvPr id="86" name="Arc 85">
              <a:extLst>
                <a:ext uri="{FF2B5EF4-FFF2-40B4-BE49-F238E27FC236}">
                  <a16:creationId xmlns:a16="http://schemas.microsoft.com/office/drawing/2014/main" id="{33B943CC-AE3B-A115-F9A7-582BA5D29EB7}"/>
                </a:ext>
              </a:extLst>
            </p:cNvPr>
            <p:cNvSpPr/>
            <p:nvPr/>
          </p:nvSpPr>
          <p:spPr>
            <a:xfrm>
              <a:off x="408774" y="5798344"/>
              <a:ext cx="474234" cy="481369"/>
            </a:xfrm>
            <a:prstGeom prst="arc">
              <a:avLst>
                <a:gd name="adj1" fmla="val 10892848"/>
                <a:gd name="adj2" fmla="val 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a:extLst>
                <a:ext uri="{FF2B5EF4-FFF2-40B4-BE49-F238E27FC236}">
                  <a16:creationId xmlns:a16="http://schemas.microsoft.com/office/drawing/2014/main" id="{A81FE3EF-1183-8F8A-11DE-2E0B24438EA9}"/>
                </a:ext>
              </a:extLst>
            </p:cNvPr>
            <p:cNvSpPr/>
            <p:nvPr/>
          </p:nvSpPr>
          <p:spPr>
            <a:xfrm rot="10800000">
              <a:off x="874400" y="5783530"/>
              <a:ext cx="474234" cy="481369"/>
            </a:xfrm>
            <a:prstGeom prst="arc">
              <a:avLst>
                <a:gd name="adj1" fmla="val 10892848"/>
                <a:gd name="adj2" fmla="val 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8FB79C09-4DD5-AC1A-EB80-D79FD1217C69}"/>
              </a:ext>
            </a:extLst>
          </p:cNvPr>
          <p:cNvGrpSpPr/>
          <p:nvPr/>
        </p:nvGrpSpPr>
        <p:grpSpPr>
          <a:xfrm>
            <a:off x="2266163" y="5776121"/>
            <a:ext cx="939860" cy="496183"/>
            <a:chOff x="408774" y="5783530"/>
            <a:chExt cx="939860" cy="496183"/>
          </a:xfrm>
        </p:grpSpPr>
        <p:sp>
          <p:nvSpPr>
            <p:cNvPr id="91" name="Arc 90">
              <a:extLst>
                <a:ext uri="{FF2B5EF4-FFF2-40B4-BE49-F238E27FC236}">
                  <a16:creationId xmlns:a16="http://schemas.microsoft.com/office/drawing/2014/main" id="{6E465A91-0B8C-032E-8C85-BA2E238D1151}"/>
                </a:ext>
              </a:extLst>
            </p:cNvPr>
            <p:cNvSpPr/>
            <p:nvPr/>
          </p:nvSpPr>
          <p:spPr>
            <a:xfrm>
              <a:off x="408774" y="5798344"/>
              <a:ext cx="474234" cy="481369"/>
            </a:xfrm>
            <a:prstGeom prst="arc">
              <a:avLst>
                <a:gd name="adj1" fmla="val 10892848"/>
                <a:gd name="adj2" fmla="val 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Arc 91">
              <a:extLst>
                <a:ext uri="{FF2B5EF4-FFF2-40B4-BE49-F238E27FC236}">
                  <a16:creationId xmlns:a16="http://schemas.microsoft.com/office/drawing/2014/main" id="{38E14A78-9E97-37B3-ECB9-A0786EE956BE}"/>
                </a:ext>
              </a:extLst>
            </p:cNvPr>
            <p:cNvSpPr/>
            <p:nvPr/>
          </p:nvSpPr>
          <p:spPr>
            <a:xfrm rot="10800000">
              <a:off x="874400" y="5783530"/>
              <a:ext cx="474234" cy="481369"/>
            </a:xfrm>
            <a:prstGeom prst="arc">
              <a:avLst>
                <a:gd name="adj1" fmla="val 10892848"/>
                <a:gd name="adj2" fmla="val 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86125A72-A92E-661D-F7F3-44EC5F557080}"/>
              </a:ext>
            </a:extLst>
          </p:cNvPr>
          <p:cNvGrpSpPr/>
          <p:nvPr/>
        </p:nvGrpSpPr>
        <p:grpSpPr>
          <a:xfrm>
            <a:off x="3199020" y="5776121"/>
            <a:ext cx="939860" cy="496183"/>
            <a:chOff x="408774" y="5783530"/>
            <a:chExt cx="939860" cy="496183"/>
          </a:xfrm>
        </p:grpSpPr>
        <p:sp>
          <p:nvSpPr>
            <p:cNvPr id="94" name="Arc 93">
              <a:extLst>
                <a:ext uri="{FF2B5EF4-FFF2-40B4-BE49-F238E27FC236}">
                  <a16:creationId xmlns:a16="http://schemas.microsoft.com/office/drawing/2014/main" id="{9D5F82FE-59A4-F69D-3E67-337D23FEF23F}"/>
                </a:ext>
              </a:extLst>
            </p:cNvPr>
            <p:cNvSpPr/>
            <p:nvPr/>
          </p:nvSpPr>
          <p:spPr>
            <a:xfrm>
              <a:off x="408774" y="5798344"/>
              <a:ext cx="474234" cy="481369"/>
            </a:xfrm>
            <a:prstGeom prst="arc">
              <a:avLst>
                <a:gd name="adj1" fmla="val 10892848"/>
                <a:gd name="adj2" fmla="val 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Arc 95">
              <a:extLst>
                <a:ext uri="{FF2B5EF4-FFF2-40B4-BE49-F238E27FC236}">
                  <a16:creationId xmlns:a16="http://schemas.microsoft.com/office/drawing/2014/main" id="{8CCFEDB0-7F07-C7FB-987D-7703F2EAA131}"/>
                </a:ext>
              </a:extLst>
            </p:cNvPr>
            <p:cNvSpPr/>
            <p:nvPr/>
          </p:nvSpPr>
          <p:spPr>
            <a:xfrm rot="10800000">
              <a:off x="874400" y="5783530"/>
              <a:ext cx="474234" cy="481369"/>
            </a:xfrm>
            <a:prstGeom prst="arc">
              <a:avLst>
                <a:gd name="adj1" fmla="val 10892848"/>
                <a:gd name="adj2" fmla="val 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395DE73-D60B-105C-FF96-2AB6EE531AE3}"/>
              </a:ext>
            </a:extLst>
          </p:cNvPr>
          <p:cNvSpPr txBox="1"/>
          <p:nvPr/>
        </p:nvSpPr>
        <p:spPr>
          <a:xfrm>
            <a:off x="3321736" y="5180106"/>
            <a:ext cx="1720186" cy="369332"/>
          </a:xfrm>
          <a:prstGeom prst="rect">
            <a:avLst/>
          </a:prstGeom>
          <a:noFill/>
        </p:spPr>
        <p:txBody>
          <a:bodyPr wrap="square" rtlCol="0">
            <a:spAutoFit/>
          </a:bodyPr>
          <a:lstStyle/>
          <a:p>
            <a:r>
              <a:rPr lang="en-US">
                <a:solidFill>
                  <a:srgbClr val="FF0000"/>
                </a:solidFill>
              </a:rPr>
              <a:t>Red: Fin</a:t>
            </a:r>
          </a:p>
        </p:txBody>
      </p:sp>
      <p:sp>
        <p:nvSpPr>
          <p:cNvPr id="105" name="TextBox 104">
            <a:extLst>
              <a:ext uri="{FF2B5EF4-FFF2-40B4-BE49-F238E27FC236}">
                <a16:creationId xmlns:a16="http://schemas.microsoft.com/office/drawing/2014/main" id="{C181DDF3-572F-5CB1-5E49-AB63CC70C429}"/>
              </a:ext>
            </a:extLst>
          </p:cNvPr>
          <p:cNvSpPr txBox="1"/>
          <p:nvPr/>
        </p:nvSpPr>
        <p:spPr>
          <a:xfrm>
            <a:off x="3339790" y="6181148"/>
            <a:ext cx="1720186" cy="369332"/>
          </a:xfrm>
          <a:prstGeom prst="rect">
            <a:avLst/>
          </a:prstGeom>
          <a:noFill/>
        </p:spPr>
        <p:txBody>
          <a:bodyPr wrap="square" rtlCol="0">
            <a:spAutoFit/>
          </a:bodyPr>
          <a:lstStyle/>
          <a:p>
            <a:r>
              <a:rPr lang="en-US">
                <a:solidFill>
                  <a:srgbClr val="FF0000"/>
                </a:solidFill>
              </a:rPr>
              <a:t>Red: Fin</a:t>
            </a:r>
          </a:p>
        </p:txBody>
      </p:sp>
    </p:spTree>
    <p:extLst>
      <p:ext uri="{BB962C8B-B14F-4D97-AF65-F5344CB8AC3E}">
        <p14:creationId xmlns:p14="http://schemas.microsoft.com/office/powerpoint/2010/main" val="3400806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te-Fin Heat Exchanger | Sumitomo Precision Products Co., Ltd.">
            <a:extLst>
              <a:ext uri="{FF2B5EF4-FFF2-40B4-BE49-F238E27FC236}">
                <a16:creationId xmlns:a16="http://schemas.microsoft.com/office/drawing/2014/main" id="{AAAA1392-8A21-4DA7-B1DB-871C5FF09F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452" y="1282670"/>
            <a:ext cx="10376644" cy="5073282"/>
          </a:xfrm>
          <a:prstGeom prst="rect">
            <a:avLst/>
          </a:prstGeom>
          <a:noFill/>
          <a:ln>
            <a:noFill/>
          </a:ln>
        </p:spPr>
      </p:pic>
      <p:sp>
        <p:nvSpPr>
          <p:cNvPr id="3" name="Text Placeholder 2"/>
          <p:cNvSpPr>
            <a:spLocks noGrp="1"/>
          </p:cNvSpPr>
          <p:nvPr>
            <p:ph type="body" sz="half" idx="2"/>
          </p:nvPr>
        </p:nvSpPr>
        <p:spPr>
          <a:xfrm>
            <a:off x="461639" y="101940"/>
            <a:ext cx="11576481" cy="1180730"/>
          </a:xfrm>
        </p:spPr>
        <p:txBody>
          <a:bodyPr>
            <a:normAutofit/>
          </a:bodyPr>
          <a:lstStyle/>
          <a:p>
            <a:r>
              <a:rPr lang="en-US"/>
              <a:t>Brazed Aluminum Heat Exchangers (BAHX)</a:t>
            </a:r>
          </a:p>
        </p:txBody>
      </p:sp>
      <p:sp>
        <p:nvSpPr>
          <p:cNvPr id="2" name="TextBox 1">
            <a:extLst>
              <a:ext uri="{FF2B5EF4-FFF2-40B4-BE49-F238E27FC236}">
                <a16:creationId xmlns:a16="http://schemas.microsoft.com/office/drawing/2014/main" id="{062E85A0-61F1-4A4C-B2EF-80463A682196}"/>
              </a:ext>
            </a:extLst>
          </p:cNvPr>
          <p:cNvSpPr txBox="1"/>
          <p:nvPr/>
        </p:nvSpPr>
        <p:spPr>
          <a:xfrm>
            <a:off x="1902711" y="1972651"/>
            <a:ext cx="7858125" cy="3693319"/>
          </a:xfrm>
          <a:prstGeom prst="rect">
            <a:avLst/>
          </a:prstGeom>
          <a:noFill/>
        </p:spPr>
        <p:txBody>
          <a:bodyPr wrap="square" rtlCol="0">
            <a:spAutoFit/>
          </a:bodyPr>
          <a:lstStyle/>
          <a:p>
            <a:pPr marL="342900" indent="-342900" algn="just">
              <a:lnSpc>
                <a:spcPct val="200000"/>
              </a:lnSpc>
              <a:buFont typeface="+mj-lt"/>
              <a:buAutoNum type="arabicPeriod"/>
            </a:pPr>
            <a:r>
              <a:rPr lang="en-US">
                <a:solidFill>
                  <a:srgbClr val="000000"/>
                </a:solidFill>
                <a:ea typeface="Times New Roman" panose="02020603050405020304" pitchFamily="18" charset="0"/>
                <a:cs typeface="Times New Roman" panose="02020603050405020304" pitchFamily="18" charset="0"/>
              </a:rPr>
              <a:t>More compact, 20% size of alternatives and 95% lighter</a:t>
            </a:r>
            <a:endParaRPr lang="en-US" sz="1800">
              <a:solidFill>
                <a:srgbClr val="000000"/>
              </a:solidFill>
              <a:effectLst/>
              <a:ea typeface="Times New Roman" panose="02020603050405020304" pitchFamily="18" charset="0"/>
              <a:cs typeface="Times New Roman" panose="02020603050405020304" pitchFamily="18" charset="0"/>
            </a:endParaRPr>
          </a:p>
          <a:p>
            <a:pPr marL="342900" marR="0" lvl="0" indent="-342900" algn="just">
              <a:lnSpc>
                <a:spcPct val="200000"/>
              </a:lnSpc>
              <a:spcBef>
                <a:spcPts val="0"/>
              </a:spcBef>
              <a:spcAft>
                <a:spcPts val="0"/>
              </a:spcAft>
              <a:buFont typeface="+mj-lt"/>
              <a:buAutoNum type="arabicPeriod"/>
            </a:pPr>
            <a:r>
              <a:rPr lang="en-US" sz="1800">
                <a:solidFill>
                  <a:srgbClr val="000000"/>
                </a:solidFill>
                <a:effectLst/>
                <a:ea typeface="Times New Roman" panose="02020603050405020304" pitchFamily="18" charset="0"/>
                <a:cs typeface="Times New Roman" panose="02020603050405020304" pitchFamily="18" charset="0"/>
              </a:rPr>
              <a:t>Higher heat transfer, 10-20x more UA per volume</a:t>
            </a:r>
            <a:endParaRPr lang="en-US" sz="1800">
              <a:solidFill>
                <a:srgbClr val="000000"/>
              </a:solidFill>
              <a:effectLst/>
              <a:ea typeface="Calibri" panose="020F0502020204030204" pitchFamily="34" charset="0"/>
              <a:cs typeface="Calibri" panose="020F0502020204030204" pitchFamily="34" charset="0"/>
            </a:endParaRPr>
          </a:p>
          <a:p>
            <a:pPr marL="342900" indent="-342900" algn="just">
              <a:lnSpc>
                <a:spcPct val="200000"/>
              </a:lnSpc>
              <a:buFont typeface="+mj-lt"/>
              <a:buAutoNum type="arabicPeriod"/>
            </a:pPr>
            <a:r>
              <a:rPr lang="en-US">
                <a:solidFill>
                  <a:srgbClr val="000000"/>
                </a:solidFill>
                <a:ea typeface="Times New Roman" panose="02020603050405020304" pitchFamily="18" charset="0"/>
                <a:cs typeface="Times New Roman" panose="02020603050405020304" pitchFamily="18" charset="0"/>
              </a:rPr>
              <a:t>25-50% lower initial cost</a:t>
            </a:r>
            <a:endParaRPr lang="en-US" sz="1800">
              <a:solidFill>
                <a:srgbClr val="000000"/>
              </a:solidFill>
              <a:effectLst/>
              <a:ea typeface="Calibri" panose="020F0502020204030204" pitchFamily="34" charset="0"/>
              <a:cs typeface="Calibri" panose="020F0502020204030204" pitchFamily="34" charset="0"/>
            </a:endParaRPr>
          </a:p>
          <a:p>
            <a:pPr marL="342900" marR="0" lvl="0" indent="-342900" algn="just">
              <a:lnSpc>
                <a:spcPct val="200000"/>
              </a:lnSpc>
              <a:spcBef>
                <a:spcPts val="0"/>
              </a:spcBef>
              <a:spcAft>
                <a:spcPts val="0"/>
              </a:spcAft>
              <a:buFont typeface="+mj-lt"/>
              <a:buAutoNum type="arabicPeriod"/>
            </a:pPr>
            <a:r>
              <a:rPr lang="en-US" sz="1800">
                <a:solidFill>
                  <a:srgbClr val="000000"/>
                </a:solidFill>
                <a:effectLst/>
                <a:ea typeface="Times New Roman" panose="02020603050405020304" pitchFamily="18" charset="0"/>
                <a:cs typeface="Times New Roman" panose="02020603050405020304" pitchFamily="18" charset="0"/>
              </a:rPr>
              <a:t>Multiple streams: more flexibility in stream contact design</a:t>
            </a:r>
            <a:endParaRPr lang="en-US" sz="1800">
              <a:solidFill>
                <a:srgbClr val="000000"/>
              </a:solidFill>
              <a:effectLst/>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rabicPeriod"/>
            </a:pPr>
            <a:r>
              <a:rPr lang="en-US" sz="1800">
                <a:solidFill>
                  <a:srgbClr val="000000"/>
                </a:solidFill>
                <a:effectLst/>
                <a:ea typeface="Times New Roman" panose="02020603050405020304" pitchFamily="18" charset="0"/>
                <a:cs typeface="Times New Roman" panose="02020603050405020304" pitchFamily="18" charset="0"/>
              </a:rPr>
              <a:t>Reduced temperature approaches, as low as 2-3 °F (1-2 K) result in downstream power consumption reduction</a:t>
            </a:r>
            <a:endParaRPr lang="en-US" sz="1800">
              <a:solidFill>
                <a:srgbClr val="000000"/>
              </a:solidFill>
              <a:effectLs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6" name="Rectangle 5">
            <a:extLst>
              <a:ext uri="{FF2B5EF4-FFF2-40B4-BE49-F238E27FC236}">
                <a16:creationId xmlns:a16="http://schemas.microsoft.com/office/drawing/2014/main" id="{A2F4D21C-B52E-4491-BAAE-F781AD72596B}"/>
              </a:ext>
            </a:extLst>
          </p:cNvPr>
          <p:cNvSpPr/>
          <p:nvPr/>
        </p:nvSpPr>
        <p:spPr>
          <a:xfrm>
            <a:off x="0" y="6627922"/>
            <a:ext cx="6096000" cy="261610"/>
          </a:xfrm>
          <a:prstGeom prst="rect">
            <a:avLst/>
          </a:prstGeom>
        </p:spPr>
        <p:txBody>
          <a:bodyPr>
            <a:spAutoFit/>
          </a:bodyPr>
          <a:lstStyle/>
          <a:p>
            <a:r>
              <a:rPr lang="en-US" sz="1050"/>
              <a:t>https://files.chartindustries.com/Brazed-Aluminum-Heat-Exchangers.pdf</a:t>
            </a:r>
          </a:p>
        </p:txBody>
      </p:sp>
    </p:spTree>
    <p:extLst>
      <p:ext uri="{BB962C8B-B14F-4D97-AF65-F5344CB8AC3E}">
        <p14:creationId xmlns:p14="http://schemas.microsoft.com/office/powerpoint/2010/main" val="22419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1000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29</a:t>
            </a:fld>
            <a:endParaRPr lang="en-US"/>
          </a:p>
        </p:txBody>
      </p:sp>
      <p:sp>
        <p:nvSpPr>
          <p:cNvPr id="4" name="TextBox 3">
            <a:extLst>
              <a:ext uri="{FF2B5EF4-FFF2-40B4-BE49-F238E27FC236}">
                <a16:creationId xmlns:a16="http://schemas.microsoft.com/office/drawing/2014/main" id="{C041B9CA-1384-49C1-BB1C-48A5459A981A}"/>
              </a:ext>
            </a:extLst>
          </p:cNvPr>
          <p:cNvSpPr txBox="1"/>
          <p:nvPr/>
        </p:nvSpPr>
        <p:spPr>
          <a:xfrm>
            <a:off x="2516819" y="6426911"/>
            <a:ext cx="7158362" cy="307777"/>
          </a:xfrm>
          <a:prstGeom prst="rect">
            <a:avLst/>
          </a:prstGeom>
          <a:noFill/>
        </p:spPr>
        <p:txBody>
          <a:bodyPr wrap="square" rtlCol="0">
            <a:spAutoFit/>
          </a:bodyPr>
          <a:lstStyle/>
          <a:p>
            <a:pPr algn="ctr"/>
            <a:r>
              <a:rPr lang="en-US" sz="1400"/>
              <a:t>Similar designs for HX 22, 26, and 30 in appendix slides</a:t>
            </a:r>
            <a:endParaRPr lang="en-US" sz="1100"/>
          </a:p>
        </p:txBody>
      </p:sp>
      <p:pic>
        <p:nvPicPr>
          <p:cNvPr id="6" name="Picture 5" descr="Graphical user interface&#10;&#10;Description automatically generated">
            <a:extLst>
              <a:ext uri="{FF2B5EF4-FFF2-40B4-BE49-F238E27FC236}">
                <a16:creationId xmlns:a16="http://schemas.microsoft.com/office/drawing/2014/main" id="{27205048-EF0D-4EA2-8D48-60EBB8265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140" y="1071549"/>
            <a:ext cx="7899720" cy="4498004"/>
          </a:xfrm>
          <a:prstGeom prst="rect">
            <a:avLst/>
          </a:prstGeom>
        </p:spPr>
      </p:pic>
      <p:sp>
        <p:nvSpPr>
          <p:cNvPr id="7" name="Text Placeholder 2">
            <a:extLst>
              <a:ext uri="{FF2B5EF4-FFF2-40B4-BE49-F238E27FC236}">
                <a16:creationId xmlns:a16="http://schemas.microsoft.com/office/drawing/2014/main" id="{191ADB21-76EF-4D99-AC82-C7595B42373A}"/>
              </a:ext>
            </a:extLst>
          </p:cNvPr>
          <p:cNvSpPr txBox="1">
            <a:spLocks/>
          </p:cNvSpPr>
          <p:nvPr/>
        </p:nvSpPr>
        <p:spPr>
          <a:xfrm>
            <a:off x="2146140" y="57150"/>
            <a:ext cx="7899720" cy="318621"/>
          </a:xfrm>
          <a:prstGeom prst="rect">
            <a:avLst/>
          </a:prstGeom>
          <a:ln w="19050">
            <a:solidFill>
              <a:schemeClr val="tx1"/>
            </a:solidFill>
          </a:ln>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a:solidFill>
                  <a:schemeClr val="tx1"/>
                </a:solidFill>
              </a:rPr>
              <a:t>BAHX Design by hand: Heat Exchanger 18</a:t>
            </a:r>
          </a:p>
        </p:txBody>
      </p:sp>
    </p:spTree>
    <p:extLst>
      <p:ext uri="{BB962C8B-B14F-4D97-AF65-F5344CB8AC3E}">
        <p14:creationId xmlns:p14="http://schemas.microsoft.com/office/powerpoint/2010/main" val="2584397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3</a:t>
            </a:fld>
            <a:endParaRPr lang="en-US"/>
          </a:p>
        </p:txBody>
      </p:sp>
      <p:pic>
        <p:nvPicPr>
          <p:cNvPr id="3" name="Picture 2">
            <a:extLst>
              <a:ext uri="{FF2B5EF4-FFF2-40B4-BE49-F238E27FC236}">
                <a16:creationId xmlns:a16="http://schemas.microsoft.com/office/drawing/2014/main" id="{F3FE20D8-8116-4F1E-81F3-C90CAB601E87}"/>
              </a:ext>
            </a:extLst>
          </p:cNvPr>
          <p:cNvPicPr>
            <a:picLocks noChangeAspect="1"/>
          </p:cNvPicPr>
          <p:nvPr/>
        </p:nvPicPr>
        <p:blipFill>
          <a:blip r:embed="rId3"/>
          <a:stretch>
            <a:fillRect/>
          </a:stretch>
        </p:blipFill>
        <p:spPr>
          <a:xfrm>
            <a:off x="237245" y="219496"/>
            <a:ext cx="11717519" cy="5641768"/>
          </a:xfrm>
          <a:prstGeom prst="rect">
            <a:avLst/>
          </a:prstGeom>
        </p:spPr>
      </p:pic>
      <p:sp>
        <p:nvSpPr>
          <p:cNvPr id="4" name="TextBox 3">
            <a:extLst>
              <a:ext uri="{FF2B5EF4-FFF2-40B4-BE49-F238E27FC236}">
                <a16:creationId xmlns:a16="http://schemas.microsoft.com/office/drawing/2014/main" id="{D5881131-AEB4-49D2-9FA3-187AB93A3420}"/>
              </a:ext>
            </a:extLst>
          </p:cNvPr>
          <p:cNvSpPr txBox="1"/>
          <p:nvPr/>
        </p:nvSpPr>
        <p:spPr>
          <a:xfrm>
            <a:off x="559186" y="5572531"/>
            <a:ext cx="6044814" cy="577466"/>
          </a:xfrm>
          <a:prstGeom prst="rect">
            <a:avLst/>
          </a:prstGeom>
          <a:noFill/>
        </p:spPr>
        <p:txBody>
          <a:bodyPr wrap="square" rtlCol="0">
            <a:spAutoFit/>
          </a:bodyPr>
          <a:lstStyle/>
          <a:p>
            <a:r>
              <a:rPr lang="en-US" sz="1051"/>
              <a:t>Source: </a:t>
            </a:r>
            <a:r>
              <a:rPr lang="en-US" sz="1051">
                <a:ea typeface="Calibri" panose="020F0502020204030204" pitchFamily="34" charset="0"/>
                <a:cs typeface="Calibri" panose="020F0502020204030204" pitchFamily="34" charset="0"/>
              </a:rPr>
              <a:t>National Oceanic and Atmospheric Association, "www.climate.gov," 23 June 2022. [Online]. Available: https://www.climate.gov/news-features/understanding-climate/climate-change-atmospheric-carbon-dioxide. [Accessed 16 April 2023].</a:t>
            </a:r>
            <a:endParaRPr lang="en-US" sz="1051"/>
          </a:p>
        </p:txBody>
      </p:sp>
      <p:sp>
        <p:nvSpPr>
          <p:cNvPr id="5" name="Slide Number Placeholder 1">
            <a:extLst>
              <a:ext uri="{FF2B5EF4-FFF2-40B4-BE49-F238E27FC236}">
                <a16:creationId xmlns:a16="http://schemas.microsoft.com/office/drawing/2014/main" id="{E8C43328-6C11-4E09-9E17-B59EC6F6C6C3}"/>
              </a:ext>
            </a:extLst>
          </p:cNvPr>
          <p:cNvSpPr txBox="1">
            <a:spLocks/>
          </p:cNvSpPr>
          <p:nvPr/>
        </p:nvSpPr>
        <p:spPr>
          <a:xfrm>
            <a:off x="9574336" y="6275718"/>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accent5"/>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3</a:t>
            </a:fld>
            <a:endParaRPr lang="en-US">
              <a:solidFill>
                <a:srgbClr val="00144D"/>
              </a:solidFill>
            </a:endParaRPr>
          </a:p>
        </p:txBody>
      </p:sp>
    </p:spTree>
    <p:extLst>
      <p:ext uri="{BB962C8B-B14F-4D97-AF65-F5344CB8AC3E}">
        <p14:creationId xmlns:p14="http://schemas.microsoft.com/office/powerpoint/2010/main" val="133224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472B9A-2813-4EEF-801B-A24C5C5AA243}"/>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30</a:t>
            </a:fld>
            <a:endParaRPr lang="en-US">
              <a:solidFill>
                <a:srgbClr val="00144D"/>
              </a:solidFill>
            </a:endParaRPr>
          </a:p>
        </p:txBody>
      </p:sp>
      <p:graphicFrame>
        <p:nvGraphicFramePr>
          <p:cNvPr id="7" name="Chart 6">
            <a:extLst>
              <a:ext uri="{FF2B5EF4-FFF2-40B4-BE49-F238E27FC236}">
                <a16:creationId xmlns:a16="http://schemas.microsoft.com/office/drawing/2014/main" id="{7B4DBC7F-AB4B-DD48-AEF2-6DF17010A0ED}"/>
              </a:ext>
            </a:extLst>
          </p:cNvPr>
          <p:cNvGraphicFramePr/>
          <p:nvPr>
            <p:extLst>
              <p:ext uri="{D42A27DB-BD31-4B8C-83A1-F6EECF244321}">
                <p14:modId xmlns:p14="http://schemas.microsoft.com/office/powerpoint/2010/main" val="1710781712"/>
              </p:ext>
            </p:extLst>
          </p:nvPr>
        </p:nvGraphicFramePr>
        <p:xfrm>
          <a:off x="1308538" y="628105"/>
          <a:ext cx="9301655" cy="5360276"/>
        </p:xfrm>
        <a:graphic>
          <a:graphicData uri="http://schemas.openxmlformats.org/drawingml/2006/chart">
            <c:chart xmlns:c="http://schemas.openxmlformats.org/drawingml/2006/chart" xmlns:r="http://schemas.openxmlformats.org/officeDocument/2006/relationships" r:id="rId3"/>
          </a:graphicData>
        </a:graphic>
      </p:graphicFrame>
      <p:sp>
        <p:nvSpPr>
          <p:cNvPr id="8" name="Arrow: Up 7">
            <a:extLst>
              <a:ext uri="{FF2B5EF4-FFF2-40B4-BE49-F238E27FC236}">
                <a16:creationId xmlns:a16="http://schemas.microsoft.com/office/drawing/2014/main" id="{D08E7076-19FF-4169-BBEA-94A2AE0ABC30}"/>
              </a:ext>
            </a:extLst>
          </p:cNvPr>
          <p:cNvSpPr/>
          <p:nvPr/>
        </p:nvSpPr>
        <p:spPr>
          <a:xfrm>
            <a:off x="9884975" y="1686906"/>
            <a:ext cx="273269" cy="504496"/>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527952C6-7D2B-4CD6-993E-5C57BD9A2EBC}"/>
              </a:ext>
            </a:extLst>
          </p:cNvPr>
          <p:cNvSpPr/>
          <p:nvPr/>
        </p:nvSpPr>
        <p:spPr>
          <a:xfrm rot="10800000">
            <a:off x="9879722" y="924906"/>
            <a:ext cx="273269" cy="504496"/>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231987E-5359-4490-B87D-3A8B9379DEF2}"/>
                  </a:ext>
                </a:extLst>
              </p:cNvPr>
              <p:cNvSpPr txBox="1"/>
              <p:nvPr/>
            </p:nvSpPr>
            <p:spPr>
              <a:xfrm>
                <a:off x="10016356" y="1275491"/>
                <a:ext cx="179726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𝑇</m:t>
                          </m:r>
                        </m:e>
                        <m:sub>
                          <m:r>
                            <a:rPr lang="en-US" sz="3200" b="0" i="1" smtClean="0">
                              <a:latin typeface="Cambria Math" panose="02040503050406030204" pitchFamily="18" charset="0"/>
                              <a:ea typeface="Cambria Math" panose="02040503050406030204" pitchFamily="18" charset="0"/>
                            </a:rPr>
                            <m:t>𝑚𝑖𝑛</m:t>
                          </m:r>
                        </m:sub>
                      </m:sSub>
                    </m:oMath>
                  </m:oMathPara>
                </a14:m>
                <a:endParaRPr lang="en-US" sz="3200"/>
              </a:p>
            </p:txBody>
          </p:sp>
        </mc:Choice>
        <mc:Fallback>
          <p:sp>
            <p:nvSpPr>
              <p:cNvPr id="10" name="TextBox 9">
                <a:extLst>
                  <a:ext uri="{FF2B5EF4-FFF2-40B4-BE49-F238E27FC236}">
                    <a16:creationId xmlns:a16="http://schemas.microsoft.com/office/drawing/2014/main" id="{2231987E-5359-4490-B87D-3A8B9379DEF2}"/>
                  </a:ext>
                </a:extLst>
              </p:cNvPr>
              <p:cNvSpPr txBox="1">
                <a:spLocks noRot="1" noChangeAspect="1" noMove="1" noResize="1" noEditPoints="1" noAdjustHandles="1" noChangeArrowheads="1" noChangeShapeType="1" noTextEdit="1"/>
              </p:cNvSpPr>
              <p:nvPr/>
            </p:nvSpPr>
            <p:spPr>
              <a:xfrm>
                <a:off x="10016356" y="1275491"/>
                <a:ext cx="1797269" cy="58477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53606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31</a:t>
            </a:fld>
            <a:endParaRPr lang="en-US"/>
          </a:p>
        </p:txBody>
      </p:sp>
      <p:pic>
        <p:nvPicPr>
          <p:cNvPr id="3" name="Picture 2" descr="Calendar&#10;&#10;Description automatically generated with medium confidence">
            <a:extLst>
              <a:ext uri="{FF2B5EF4-FFF2-40B4-BE49-F238E27FC236}">
                <a16:creationId xmlns:a16="http://schemas.microsoft.com/office/drawing/2014/main" id="{F9C81179-ED4E-4B7F-9E47-7E25E1D20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140" y="422851"/>
            <a:ext cx="7899720" cy="5738252"/>
          </a:xfrm>
          <a:prstGeom prst="rect">
            <a:avLst/>
          </a:prstGeom>
        </p:spPr>
      </p:pic>
      <p:sp>
        <p:nvSpPr>
          <p:cNvPr id="4" name="TextBox 3">
            <a:extLst>
              <a:ext uri="{FF2B5EF4-FFF2-40B4-BE49-F238E27FC236}">
                <a16:creationId xmlns:a16="http://schemas.microsoft.com/office/drawing/2014/main" id="{C041B9CA-1384-49C1-BB1C-48A5459A981A}"/>
              </a:ext>
            </a:extLst>
          </p:cNvPr>
          <p:cNvSpPr txBox="1"/>
          <p:nvPr/>
        </p:nvSpPr>
        <p:spPr>
          <a:xfrm>
            <a:off x="2516819" y="6426911"/>
            <a:ext cx="7158362" cy="307777"/>
          </a:xfrm>
          <a:prstGeom prst="rect">
            <a:avLst/>
          </a:prstGeom>
          <a:noFill/>
        </p:spPr>
        <p:txBody>
          <a:bodyPr wrap="square" rtlCol="0">
            <a:spAutoFit/>
          </a:bodyPr>
          <a:lstStyle/>
          <a:p>
            <a:pPr algn="ctr"/>
            <a:r>
              <a:rPr lang="en-US" sz="1400"/>
              <a:t>Similar designs for HX 22, 26, and 30 in appendix slides</a:t>
            </a:r>
            <a:endParaRPr lang="en-US" sz="1100"/>
          </a:p>
        </p:txBody>
      </p:sp>
      <p:sp>
        <p:nvSpPr>
          <p:cNvPr id="5" name="Text Placeholder 2">
            <a:extLst>
              <a:ext uri="{FF2B5EF4-FFF2-40B4-BE49-F238E27FC236}">
                <a16:creationId xmlns:a16="http://schemas.microsoft.com/office/drawing/2014/main" id="{1D11B1D1-8CCB-4966-9D9C-402FFAF2B6B3}"/>
              </a:ext>
            </a:extLst>
          </p:cNvPr>
          <p:cNvSpPr txBox="1">
            <a:spLocks/>
          </p:cNvSpPr>
          <p:nvPr/>
        </p:nvSpPr>
        <p:spPr>
          <a:xfrm>
            <a:off x="2146140" y="57150"/>
            <a:ext cx="7899720" cy="318621"/>
          </a:xfrm>
          <a:prstGeom prst="rect">
            <a:avLst/>
          </a:prstGeom>
          <a:ln w="19050">
            <a:solidFill>
              <a:schemeClr val="tx1"/>
            </a:solidFill>
          </a:ln>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a:solidFill>
                  <a:schemeClr val="tx1"/>
                </a:solidFill>
              </a:rPr>
              <a:t>BAHX Design by hand: Heat Exchanger 18</a:t>
            </a:r>
          </a:p>
        </p:txBody>
      </p:sp>
    </p:spTree>
    <p:extLst>
      <p:ext uri="{BB962C8B-B14F-4D97-AF65-F5344CB8AC3E}">
        <p14:creationId xmlns:p14="http://schemas.microsoft.com/office/powerpoint/2010/main" val="2000265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61639" y="101940"/>
            <a:ext cx="11576481" cy="1180730"/>
          </a:xfrm>
        </p:spPr>
        <p:txBody>
          <a:bodyPr>
            <a:normAutofit/>
          </a:bodyPr>
          <a:lstStyle/>
          <a:p>
            <a:r>
              <a:rPr lang="en-US"/>
              <a:t>BAHX design constrains process design</a:t>
            </a:r>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32</a:t>
            </a:fld>
            <a:endParaRPr lang="en-US">
              <a:solidFill>
                <a:srgbClr val="00144D"/>
              </a:solidFill>
            </a:endParaRPr>
          </a:p>
        </p:txBody>
      </p:sp>
      <p:pic>
        <p:nvPicPr>
          <p:cNvPr id="17" name="Picture 16">
            <a:extLst>
              <a:ext uri="{FF2B5EF4-FFF2-40B4-BE49-F238E27FC236}">
                <a16:creationId xmlns:a16="http://schemas.microsoft.com/office/drawing/2014/main" id="{B13EFE6F-8D77-4D6A-9EAD-05896E7E3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6" y="1806771"/>
            <a:ext cx="11912907" cy="3759528"/>
          </a:xfrm>
          <a:prstGeom prst="rect">
            <a:avLst/>
          </a:prstGeom>
        </p:spPr>
      </p:pic>
    </p:spTree>
    <p:extLst>
      <p:ext uri="{BB962C8B-B14F-4D97-AF65-F5344CB8AC3E}">
        <p14:creationId xmlns:p14="http://schemas.microsoft.com/office/powerpoint/2010/main" val="3652237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330450" y="1431925"/>
            <a:ext cx="9861550" cy="2328863"/>
          </a:xfrm>
        </p:spPr>
        <p:txBody>
          <a:bodyPr/>
          <a:lstStyle/>
          <a:p>
            <a:r>
              <a:rPr lang="en-US"/>
              <a:t>Process Economics</a:t>
            </a:r>
          </a:p>
        </p:txBody>
      </p:sp>
      <p:sp>
        <p:nvSpPr>
          <p:cNvPr id="4" name="Slide Number Placeholder 1">
            <a:extLst>
              <a:ext uri="{FF2B5EF4-FFF2-40B4-BE49-F238E27FC236}">
                <a16:creationId xmlns:a16="http://schemas.microsoft.com/office/drawing/2014/main" id="{95DD004D-AA68-4452-AA36-9B50BDD60490}"/>
              </a:ext>
            </a:extLst>
          </p:cNvPr>
          <p:cNvSpPr txBox="1">
            <a:spLocks/>
          </p:cNvSpPr>
          <p:nvPr/>
        </p:nvSpPr>
        <p:spPr>
          <a:xfrm>
            <a:off x="7905556" y="6275718"/>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33</a:t>
            </a:fld>
            <a:endParaRPr lang="en-US">
              <a:solidFill>
                <a:srgbClr val="00144D"/>
              </a:solidFill>
            </a:endParaRPr>
          </a:p>
        </p:txBody>
      </p:sp>
      <p:sp>
        <p:nvSpPr>
          <p:cNvPr id="15" name="Rectangle: Top Corners Rounded 14">
            <a:extLst>
              <a:ext uri="{FF2B5EF4-FFF2-40B4-BE49-F238E27FC236}">
                <a16:creationId xmlns:a16="http://schemas.microsoft.com/office/drawing/2014/main" id="{60A62ACC-CBE9-4736-B797-8FE00C256FA3}"/>
              </a:ext>
            </a:extLst>
          </p:cNvPr>
          <p:cNvSpPr/>
          <p:nvPr/>
        </p:nvSpPr>
        <p:spPr>
          <a:xfrm rot="5400000">
            <a:off x="1513231" y="3132042"/>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D5DFDCC-1FC2-43FA-8C4D-363433CB7C7F}"/>
              </a:ext>
            </a:extLst>
          </p:cNvPr>
          <p:cNvSpPr txBox="1"/>
          <p:nvPr/>
        </p:nvSpPr>
        <p:spPr>
          <a:xfrm>
            <a:off x="901702" y="3228945"/>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Background</a:t>
            </a:r>
          </a:p>
        </p:txBody>
      </p:sp>
      <p:sp>
        <p:nvSpPr>
          <p:cNvPr id="21" name="TextBox 20">
            <a:extLst>
              <a:ext uri="{FF2B5EF4-FFF2-40B4-BE49-F238E27FC236}">
                <a16:creationId xmlns:a16="http://schemas.microsoft.com/office/drawing/2014/main" id="{3542CC0D-1926-4BB6-832D-1CEB99BFDD7F}"/>
              </a:ext>
            </a:extLst>
          </p:cNvPr>
          <p:cNvSpPr txBox="1"/>
          <p:nvPr/>
        </p:nvSpPr>
        <p:spPr>
          <a:xfrm>
            <a:off x="2997712" y="3228800"/>
            <a:ext cx="19928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Process Design</a:t>
            </a:r>
          </a:p>
        </p:txBody>
      </p:sp>
      <p:sp>
        <p:nvSpPr>
          <p:cNvPr id="22" name="TextBox 21">
            <a:extLst>
              <a:ext uri="{FF2B5EF4-FFF2-40B4-BE49-F238E27FC236}">
                <a16:creationId xmlns:a16="http://schemas.microsoft.com/office/drawing/2014/main" id="{1D49FEC1-2F85-4826-BEE4-08E98701D81E}"/>
              </a:ext>
            </a:extLst>
          </p:cNvPr>
          <p:cNvSpPr txBox="1"/>
          <p:nvPr/>
        </p:nvSpPr>
        <p:spPr>
          <a:xfrm>
            <a:off x="5314732" y="3228800"/>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Economics</a:t>
            </a:r>
          </a:p>
        </p:txBody>
      </p:sp>
      <p:sp>
        <p:nvSpPr>
          <p:cNvPr id="23" name="TextBox 22">
            <a:extLst>
              <a:ext uri="{FF2B5EF4-FFF2-40B4-BE49-F238E27FC236}">
                <a16:creationId xmlns:a16="http://schemas.microsoft.com/office/drawing/2014/main" id="{3D854ADC-0BCA-4477-8606-A1109B0F5223}"/>
              </a:ext>
            </a:extLst>
          </p:cNvPr>
          <p:cNvSpPr txBox="1"/>
          <p:nvPr/>
        </p:nvSpPr>
        <p:spPr>
          <a:xfrm>
            <a:off x="7237192" y="3228800"/>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Conclusion</a:t>
            </a:r>
          </a:p>
        </p:txBody>
      </p:sp>
      <p:sp>
        <p:nvSpPr>
          <p:cNvPr id="24" name="TextBox 23">
            <a:extLst>
              <a:ext uri="{FF2B5EF4-FFF2-40B4-BE49-F238E27FC236}">
                <a16:creationId xmlns:a16="http://schemas.microsoft.com/office/drawing/2014/main" id="{6472AF61-E8B9-468B-93C7-952FCE43DE0E}"/>
              </a:ext>
            </a:extLst>
          </p:cNvPr>
          <p:cNvSpPr txBox="1"/>
          <p:nvPr/>
        </p:nvSpPr>
        <p:spPr>
          <a:xfrm>
            <a:off x="9194288" y="3228800"/>
            <a:ext cx="2137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Q&amp;A/Appendix</a:t>
            </a:r>
          </a:p>
        </p:txBody>
      </p:sp>
      <p:sp>
        <p:nvSpPr>
          <p:cNvPr id="25" name="Rectangle: Top Corners Rounded 24">
            <a:extLst>
              <a:ext uri="{FF2B5EF4-FFF2-40B4-BE49-F238E27FC236}">
                <a16:creationId xmlns:a16="http://schemas.microsoft.com/office/drawing/2014/main" id="{DD75E580-F695-4BC2-B559-FBA292AAC999}"/>
              </a:ext>
            </a:extLst>
          </p:cNvPr>
          <p:cNvSpPr/>
          <p:nvPr/>
        </p:nvSpPr>
        <p:spPr>
          <a:xfrm rot="5400000">
            <a:off x="3835451" y="3143627"/>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Top Corners Rounded 25">
            <a:extLst>
              <a:ext uri="{FF2B5EF4-FFF2-40B4-BE49-F238E27FC236}">
                <a16:creationId xmlns:a16="http://schemas.microsoft.com/office/drawing/2014/main" id="{A1B8B84F-F423-48E6-BF13-92D31D322B0B}"/>
              </a:ext>
            </a:extLst>
          </p:cNvPr>
          <p:cNvSpPr/>
          <p:nvPr/>
        </p:nvSpPr>
        <p:spPr>
          <a:xfrm rot="5400000">
            <a:off x="5937304" y="3120604"/>
            <a:ext cx="317392" cy="1399122"/>
          </a:xfrm>
          <a:prstGeom prst="round2SameRect">
            <a:avLst/>
          </a:prstGeom>
          <a:solidFill>
            <a:srgbClr val="045E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Top Corners Rounded 26">
            <a:extLst>
              <a:ext uri="{FF2B5EF4-FFF2-40B4-BE49-F238E27FC236}">
                <a16:creationId xmlns:a16="http://schemas.microsoft.com/office/drawing/2014/main" id="{2373FB3B-AE58-4E7A-AD89-D126F1DD9247}"/>
              </a:ext>
            </a:extLst>
          </p:cNvPr>
          <p:cNvSpPr/>
          <p:nvPr/>
        </p:nvSpPr>
        <p:spPr>
          <a:xfrm rot="5400000">
            <a:off x="7802090" y="3115412"/>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AFCD8BE0-53A0-48F0-88D8-9B6AE09F20E8}"/>
              </a:ext>
            </a:extLst>
          </p:cNvPr>
          <p:cNvSpPr/>
          <p:nvPr/>
        </p:nvSpPr>
        <p:spPr>
          <a:xfrm rot="5400000">
            <a:off x="10104237" y="3132042"/>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309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950A18-E001-BEDD-C026-B302A89D75D7}"/>
              </a:ext>
            </a:extLst>
          </p:cNvPr>
          <p:cNvSpPr/>
          <p:nvPr/>
        </p:nvSpPr>
        <p:spPr>
          <a:xfrm>
            <a:off x="8830860" y="3391929"/>
            <a:ext cx="423413" cy="402375"/>
          </a:xfrm>
          <a:prstGeom prst="ellipse">
            <a:avLst/>
          </a:prstGeom>
          <a:solidFill>
            <a:srgbClr val="D6FF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1" name="Oval 10">
            <a:extLst>
              <a:ext uri="{FF2B5EF4-FFF2-40B4-BE49-F238E27FC236}">
                <a16:creationId xmlns:a16="http://schemas.microsoft.com/office/drawing/2014/main" id="{A8B4330F-A509-47F6-A13F-47ED989E0C6E}"/>
              </a:ext>
            </a:extLst>
          </p:cNvPr>
          <p:cNvSpPr/>
          <p:nvPr/>
        </p:nvSpPr>
        <p:spPr>
          <a:xfrm>
            <a:off x="2735554" y="2187146"/>
            <a:ext cx="423413" cy="402375"/>
          </a:xfrm>
          <a:prstGeom prst="ellipse">
            <a:avLst/>
          </a:prstGeom>
          <a:solidFill>
            <a:srgbClr val="D6FF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 name="Title 3">
            <a:extLst>
              <a:ext uri="{FF2B5EF4-FFF2-40B4-BE49-F238E27FC236}">
                <a16:creationId xmlns:a16="http://schemas.microsoft.com/office/drawing/2014/main" id="{5F7207E4-2230-4995-B721-B50022193F31}"/>
              </a:ext>
            </a:extLst>
          </p:cNvPr>
          <p:cNvSpPr>
            <a:spLocks noGrp="1"/>
          </p:cNvSpPr>
          <p:nvPr>
            <p:ph type="title"/>
          </p:nvPr>
        </p:nvSpPr>
        <p:spPr/>
        <p:txBody>
          <a:bodyPr/>
          <a:lstStyle/>
          <a:p>
            <a:r>
              <a:rPr lang="en-US"/>
              <a:t>Working Fluid ROI Comparison</a:t>
            </a:r>
          </a:p>
        </p:txBody>
      </p:sp>
      <p:graphicFrame>
        <p:nvGraphicFramePr>
          <p:cNvPr id="7" name="Chart 6">
            <a:extLst>
              <a:ext uri="{FF2B5EF4-FFF2-40B4-BE49-F238E27FC236}">
                <a16:creationId xmlns:a16="http://schemas.microsoft.com/office/drawing/2014/main" id="{B73A9AB7-B9B9-4FDA-96F1-DC7BD80D9A58}"/>
              </a:ext>
            </a:extLst>
          </p:cNvPr>
          <p:cNvGraphicFramePr>
            <a:graphicFrameLocks/>
          </p:cNvGraphicFramePr>
          <p:nvPr>
            <p:extLst>
              <p:ext uri="{D42A27DB-BD31-4B8C-83A1-F6EECF244321}">
                <p14:modId xmlns:p14="http://schemas.microsoft.com/office/powerpoint/2010/main" val="2400625129"/>
              </p:ext>
            </p:extLst>
          </p:nvPr>
        </p:nvGraphicFramePr>
        <p:xfrm>
          <a:off x="169123" y="1794907"/>
          <a:ext cx="5506848" cy="46281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3A5D292-4A56-4339-AC6E-B50A04446371}"/>
              </a:ext>
            </a:extLst>
          </p:cNvPr>
          <p:cNvGraphicFramePr>
            <a:graphicFrameLocks/>
          </p:cNvGraphicFramePr>
          <p:nvPr>
            <p:extLst>
              <p:ext uri="{D42A27DB-BD31-4B8C-83A1-F6EECF244321}">
                <p14:modId xmlns:p14="http://schemas.microsoft.com/office/powerpoint/2010/main" val="3124022160"/>
              </p:ext>
            </p:extLst>
          </p:nvPr>
        </p:nvGraphicFramePr>
        <p:xfrm>
          <a:off x="5965904" y="1794907"/>
          <a:ext cx="5977052" cy="462819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E229B43F-122D-42A7-B4D8-40DAF1106B70}"/>
              </a:ext>
            </a:extLst>
          </p:cNvPr>
          <p:cNvSpPr txBox="1"/>
          <p:nvPr/>
        </p:nvSpPr>
        <p:spPr>
          <a:xfrm>
            <a:off x="785230" y="1126274"/>
            <a:ext cx="4984595" cy="646331"/>
          </a:xfrm>
          <a:prstGeom prst="rect">
            <a:avLst/>
          </a:prstGeom>
          <a:noFill/>
        </p:spPr>
        <p:txBody>
          <a:bodyPr wrap="square" rtlCol="0">
            <a:spAutoFit/>
          </a:bodyPr>
          <a:lstStyle>
            <a:defPPr>
              <a:defRPr lang="en-US"/>
            </a:defPPr>
            <a:lvl1pPr>
              <a:defRPr sz="3600">
                <a:solidFill>
                  <a:srgbClr val="000000"/>
                </a:solidFill>
              </a:defRPr>
            </a:lvl1pPr>
          </a:lstStyle>
          <a:p>
            <a:r>
              <a:rPr lang="en-US"/>
              <a:t>Return On Investment</a:t>
            </a:r>
          </a:p>
        </p:txBody>
      </p:sp>
      <p:sp>
        <p:nvSpPr>
          <p:cNvPr id="12" name="TextBox 11">
            <a:extLst>
              <a:ext uri="{FF2B5EF4-FFF2-40B4-BE49-F238E27FC236}">
                <a16:creationId xmlns:a16="http://schemas.microsoft.com/office/drawing/2014/main" id="{B5F79FE5-EE4B-4D75-88C8-825946AC47AD}"/>
              </a:ext>
            </a:extLst>
          </p:cNvPr>
          <p:cNvSpPr txBox="1"/>
          <p:nvPr/>
        </p:nvSpPr>
        <p:spPr>
          <a:xfrm>
            <a:off x="6770652" y="1148576"/>
            <a:ext cx="4984595" cy="646331"/>
          </a:xfrm>
          <a:prstGeom prst="rect">
            <a:avLst/>
          </a:prstGeom>
          <a:noFill/>
        </p:spPr>
        <p:txBody>
          <a:bodyPr wrap="square" rtlCol="0">
            <a:spAutoFit/>
          </a:bodyPr>
          <a:lstStyle/>
          <a:p>
            <a:r>
              <a:rPr lang="en-US" sz="3600">
                <a:solidFill>
                  <a:srgbClr val="000000"/>
                </a:solidFill>
              </a:rPr>
              <a:t>Process Efficiency</a:t>
            </a:r>
          </a:p>
        </p:txBody>
      </p:sp>
      <p:sp>
        <p:nvSpPr>
          <p:cNvPr id="5" name="TextBox 4">
            <a:extLst>
              <a:ext uri="{FF2B5EF4-FFF2-40B4-BE49-F238E27FC236}">
                <a16:creationId xmlns:a16="http://schemas.microsoft.com/office/drawing/2014/main" id="{9056360A-4C38-AF4F-6DC4-0366E036BEEC}"/>
              </a:ext>
            </a:extLst>
          </p:cNvPr>
          <p:cNvSpPr txBox="1"/>
          <p:nvPr/>
        </p:nvSpPr>
        <p:spPr>
          <a:xfrm>
            <a:off x="2653510" y="2589521"/>
            <a:ext cx="1248033" cy="369332"/>
          </a:xfrm>
          <a:prstGeom prst="rect">
            <a:avLst/>
          </a:prstGeom>
          <a:noFill/>
        </p:spPr>
        <p:txBody>
          <a:bodyPr wrap="square" rtlCol="0">
            <a:spAutoFit/>
          </a:bodyPr>
          <a:lstStyle/>
          <a:p>
            <a:r>
              <a:rPr lang="en-US">
                <a:solidFill>
                  <a:srgbClr val="000000"/>
                </a:solidFill>
              </a:rPr>
              <a:t>45 MTD</a:t>
            </a:r>
          </a:p>
        </p:txBody>
      </p:sp>
      <p:sp>
        <p:nvSpPr>
          <p:cNvPr id="6" name="TextBox 5">
            <a:extLst>
              <a:ext uri="{FF2B5EF4-FFF2-40B4-BE49-F238E27FC236}">
                <a16:creationId xmlns:a16="http://schemas.microsoft.com/office/drawing/2014/main" id="{B2AD2716-3C03-840B-CCB3-BF78848133F9}"/>
              </a:ext>
            </a:extLst>
          </p:cNvPr>
          <p:cNvSpPr txBox="1"/>
          <p:nvPr/>
        </p:nvSpPr>
        <p:spPr>
          <a:xfrm>
            <a:off x="8825132" y="3794304"/>
            <a:ext cx="1248033" cy="369332"/>
          </a:xfrm>
          <a:prstGeom prst="rect">
            <a:avLst/>
          </a:prstGeom>
          <a:noFill/>
        </p:spPr>
        <p:txBody>
          <a:bodyPr wrap="square" rtlCol="0">
            <a:spAutoFit/>
          </a:bodyPr>
          <a:lstStyle/>
          <a:p>
            <a:r>
              <a:rPr lang="en-US">
                <a:solidFill>
                  <a:srgbClr val="000000"/>
                </a:solidFill>
              </a:rPr>
              <a:t>45 MTD</a:t>
            </a:r>
          </a:p>
        </p:txBody>
      </p:sp>
    </p:spTree>
    <p:extLst>
      <p:ext uri="{BB962C8B-B14F-4D97-AF65-F5344CB8AC3E}">
        <p14:creationId xmlns:p14="http://schemas.microsoft.com/office/powerpoint/2010/main" val="239083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97F731-F3B4-4606-84A5-DD91C8DD9ACC}"/>
              </a:ext>
            </a:extLst>
          </p:cNvPr>
          <p:cNvSpPr>
            <a:spLocks noGrp="1"/>
          </p:cNvSpPr>
          <p:nvPr>
            <p:ph type="sldNum" sz="quarter" idx="12"/>
          </p:nvPr>
        </p:nvSpPr>
        <p:spPr/>
        <p:txBody>
          <a:bodyPr/>
          <a:lstStyle/>
          <a:p>
            <a:fld id="{8A758EFE-665F-4341-B5B8-2DAEADA52F6C}" type="slidenum">
              <a:rPr lang="en-US" smtClean="0"/>
              <a:pPr/>
              <a:t>35</a:t>
            </a:fld>
            <a:endParaRPr lang="en-US"/>
          </a:p>
        </p:txBody>
      </p:sp>
      <p:sp>
        <p:nvSpPr>
          <p:cNvPr id="5" name="Title 4">
            <a:extLst>
              <a:ext uri="{FF2B5EF4-FFF2-40B4-BE49-F238E27FC236}">
                <a16:creationId xmlns:a16="http://schemas.microsoft.com/office/drawing/2014/main" id="{5C13D44D-6F84-4EC6-B829-BFEC77702311}"/>
              </a:ext>
            </a:extLst>
          </p:cNvPr>
          <p:cNvSpPr>
            <a:spLocks noGrp="1"/>
          </p:cNvSpPr>
          <p:nvPr>
            <p:ph type="title"/>
          </p:nvPr>
        </p:nvSpPr>
        <p:spPr/>
        <p:txBody>
          <a:bodyPr/>
          <a:lstStyle/>
          <a:p>
            <a:r>
              <a:rPr lang="en-US"/>
              <a:t>Profitability Metrics</a:t>
            </a:r>
          </a:p>
        </p:txBody>
      </p:sp>
      <p:sp>
        <p:nvSpPr>
          <p:cNvPr id="2" name="Rectangle 1">
            <a:extLst>
              <a:ext uri="{FF2B5EF4-FFF2-40B4-BE49-F238E27FC236}">
                <a16:creationId xmlns:a16="http://schemas.microsoft.com/office/drawing/2014/main" id="{AD41270D-CD3B-4D9F-802C-F6166EA39D62}"/>
              </a:ext>
            </a:extLst>
          </p:cNvPr>
          <p:cNvSpPr/>
          <p:nvPr/>
        </p:nvSpPr>
        <p:spPr>
          <a:xfrm>
            <a:off x="577515" y="2053389"/>
            <a:ext cx="3215245" cy="12685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a:t>Total Installed Cost</a:t>
            </a:r>
          </a:p>
          <a:p>
            <a:pPr algn="ctr"/>
            <a:r>
              <a:rPr lang="en-US" sz="2000"/>
              <a:t>$146.5 M</a:t>
            </a:r>
          </a:p>
        </p:txBody>
      </p:sp>
      <p:sp>
        <p:nvSpPr>
          <p:cNvPr id="7" name="Rectangle 6">
            <a:extLst>
              <a:ext uri="{FF2B5EF4-FFF2-40B4-BE49-F238E27FC236}">
                <a16:creationId xmlns:a16="http://schemas.microsoft.com/office/drawing/2014/main" id="{EA74B744-DD4C-43F1-A087-817F9A8B7981}"/>
              </a:ext>
            </a:extLst>
          </p:cNvPr>
          <p:cNvSpPr/>
          <p:nvPr/>
        </p:nvSpPr>
        <p:spPr>
          <a:xfrm>
            <a:off x="4291262" y="2047751"/>
            <a:ext cx="3392906" cy="12685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a:t>Total Permanent Investment</a:t>
            </a:r>
          </a:p>
          <a:p>
            <a:pPr algn="ctr"/>
            <a:r>
              <a:rPr lang="en-US" sz="2000"/>
              <a:t>$231.7 M</a:t>
            </a:r>
          </a:p>
        </p:txBody>
      </p:sp>
      <p:sp>
        <p:nvSpPr>
          <p:cNvPr id="8" name="Rectangle 7">
            <a:extLst>
              <a:ext uri="{FF2B5EF4-FFF2-40B4-BE49-F238E27FC236}">
                <a16:creationId xmlns:a16="http://schemas.microsoft.com/office/drawing/2014/main" id="{E81D841D-25C4-40E7-9531-25DCEE3701B8}"/>
              </a:ext>
            </a:extLst>
          </p:cNvPr>
          <p:cNvSpPr/>
          <p:nvPr/>
        </p:nvSpPr>
        <p:spPr>
          <a:xfrm>
            <a:off x="8053135" y="2047752"/>
            <a:ext cx="3721770" cy="12685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a:t>Total Capital Investment</a:t>
            </a:r>
          </a:p>
          <a:p>
            <a:pPr algn="ctr"/>
            <a:r>
              <a:rPr lang="en-US" sz="2000"/>
              <a:t>$262.6 M</a:t>
            </a:r>
          </a:p>
        </p:txBody>
      </p:sp>
      <p:sp>
        <p:nvSpPr>
          <p:cNvPr id="9" name="Rectangle 8">
            <a:extLst>
              <a:ext uri="{FF2B5EF4-FFF2-40B4-BE49-F238E27FC236}">
                <a16:creationId xmlns:a16="http://schemas.microsoft.com/office/drawing/2014/main" id="{6484B38D-9628-4CEA-BC64-8901E2C1B5E4}"/>
              </a:ext>
            </a:extLst>
          </p:cNvPr>
          <p:cNvSpPr/>
          <p:nvPr/>
        </p:nvSpPr>
        <p:spPr>
          <a:xfrm>
            <a:off x="577515" y="3720575"/>
            <a:ext cx="3215245" cy="12685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a:t>Net Annual Earnings</a:t>
            </a:r>
          </a:p>
          <a:p>
            <a:pPr algn="ctr"/>
            <a:r>
              <a:rPr lang="en-US" sz="2000"/>
              <a:t>$43.6 M</a:t>
            </a:r>
          </a:p>
        </p:txBody>
      </p:sp>
      <p:sp>
        <p:nvSpPr>
          <p:cNvPr id="10" name="Rectangle 9">
            <a:extLst>
              <a:ext uri="{FF2B5EF4-FFF2-40B4-BE49-F238E27FC236}">
                <a16:creationId xmlns:a16="http://schemas.microsoft.com/office/drawing/2014/main" id="{70BB8228-2484-4878-A5B6-2A5D69E664EC}"/>
              </a:ext>
            </a:extLst>
          </p:cNvPr>
          <p:cNvSpPr/>
          <p:nvPr/>
        </p:nvSpPr>
        <p:spPr>
          <a:xfrm>
            <a:off x="4291262" y="3720575"/>
            <a:ext cx="3392906" cy="12685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a:t>NPV in 2023</a:t>
            </a:r>
          </a:p>
          <a:p>
            <a:pPr algn="ctr"/>
            <a:r>
              <a:rPr lang="en-US" sz="2000"/>
              <a:t>$44.4 M</a:t>
            </a:r>
          </a:p>
        </p:txBody>
      </p:sp>
      <p:sp>
        <p:nvSpPr>
          <p:cNvPr id="11" name="Rectangle 10">
            <a:extLst>
              <a:ext uri="{FF2B5EF4-FFF2-40B4-BE49-F238E27FC236}">
                <a16:creationId xmlns:a16="http://schemas.microsoft.com/office/drawing/2014/main" id="{32527AFB-324F-425B-8750-6A3255D5928E}"/>
              </a:ext>
            </a:extLst>
          </p:cNvPr>
          <p:cNvSpPr/>
          <p:nvPr/>
        </p:nvSpPr>
        <p:spPr>
          <a:xfrm>
            <a:off x="8053134" y="3720575"/>
            <a:ext cx="3721771" cy="12685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a:t>Investor’s Rate of Return (IRR)</a:t>
            </a:r>
          </a:p>
          <a:p>
            <a:pPr algn="ctr"/>
            <a:r>
              <a:rPr lang="en-US" sz="2000"/>
              <a:t>18.52%</a:t>
            </a:r>
          </a:p>
        </p:txBody>
      </p:sp>
      <p:sp>
        <p:nvSpPr>
          <p:cNvPr id="12" name="TextBox 11">
            <a:extLst>
              <a:ext uri="{FF2B5EF4-FFF2-40B4-BE49-F238E27FC236}">
                <a16:creationId xmlns:a16="http://schemas.microsoft.com/office/drawing/2014/main" id="{5611CC57-F76F-5CF7-01ED-FF2F20B421EB}"/>
              </a:ext>
            </a:extLst>
          </p:cNvPr>
          <p:cNvSpPr txBox="1"/>
          <p:nvPr/>
        </p:nvSpPr>
        <p:spPr>
          <a:xfrm>
            <a:off x="577515" y="1142582"/>
            <a:ext cx="6497540" cy="738664"/>
          </a:xfrm>
          <a:prstGeom prst="rect">
            <a:avLst/>
          </a:prstGeom>
          <a:noFill/>
        </p:spPr>
        <p:txBody>
          <a:bodyPr wrap="square" rtlCol="0">
            <a:spAutoFit/>
          </a:bodyPr>
          <a:lstStyle/>
          <a:p>
            <a:r>
              <a:rPr lang="en-US" sz="1800"/>
              <a:t>At a sales price of  </a:t>
            </a:r>
            <a:r>
              <a:rPr lang="en-US" sz="2400"/>
              <a:t>$13/kg  LH</a:t>
            </a:r>
            <a:r>
              <a:rPr lang="en-US" sz="2400" baseline="-25000"/>
              <a:t>2</a:t>
            </a:r>
            <a:r>
              <a:rPr lang="en-US" sz="2400"/>
              <a:t>  </a:t>
            </a:r>
            <a:r>
              <a:rPr lang="en-US" sz="1800"/>
              <a:t>at  </a:t>
            </a:r>
            <a:r>
              <a:rPr lang="en-US" sz="2400"/>
              <a:t>-414 °F  </a:t>
            </a:r>
            <a:r>
              <a:rPr lang="en-US" sz="1800"/>
              <a:t>and  </a:t>
            </a:r>
            <a:r>
              <a:rPr lang="en-US" sz="2400"/>
              <a:t>52 psia: </a:t>
            </a:r>
            <a:endParaRPr lang="en-US" sz="1800"/>
          </a:p>
          <a:p>
            <a:endParaRPr lang="en-US"/>
          </a:p>
        </p:txBody>
      </p:sp>
      <p:sp>
        <p:nvSpPr>
          <p:cNvPr id="13" name="Rectangle 12">
            <a:extLst>
              <a:ext uri="{FF2B5EF4-FFF2-40B4-BE49-F238E27FC236}">
                <a16:creationId xmlns:a16="http://schemas.microsoft.com/office/drawing/2014/main" id="{AC428F13-73FC-DF67-4F62-11D97EB5BF50}"/>
              </a:ext>
            </a:extLst>
          </p:cNvPr>
          <p:cNvSpPr/>
          <p:nvPr/>
        </p:nvSpPr>
        <p:spPr>
          <a:xfrm>
            <a:off x="4291262" y="5258429"/>
            <a:ext cx="3392906" cy="12685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a:t>ROI in Yr. 3 of Operations</a:t>
            </a:r>
          </a:p>
          <a:p>
            <a:pPr algn="ctr"/>
            <a:r>
              <a:rPr lang="en-US" sz="2000"/>
              <a:t>16.57%</a:t>
            </a:r>
          </a:p>
        </p:txBody>
      </p:sp>
    </p:spTree>
    <p:extLst>
      <p:ext uri="{BB962C8B-B14F-4D97-AF65-F5344CB8AC3E}">
        <p14:creationId xmlns:p14="http://schemas.microsoft.com/office/powerpoint/2010/main" val="597282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61639" y="160046"/>
            <a:ext cx="11576481" cy="1180730"/>
          </a:xfrm>
        </p:spPr>
        <p:txBody>
          <a:bodyPr>
            <a:normAutofit/>
          </a:bodyPr>
          <a:lstStyle/>
          <a:p>
            <a:r>
              <a:rPr lang="en-US" b="1">
                <a:solidFill>
                  <a:srgbClr val="FFFF00"/>
                </a:solidFill>
              </a:rPr>
              <a:t>CAPITAL COST</a:t>
            </a:r>
            <a:r>
              <a:rPr lang="en-US"/>
              <a:t> Breakdown</a:t>
            </a:r>
            <a:endParaRPr lang="en-US" b="1">
              <a:solidFill>
                <a:srgbClr val="FFFF00"/>
              </a:solidFill>
            </a:endParaRPr>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36</a:t>
            </a:fld>
            <a:endParaRPr lang="en-US">
              <a:solidFill>
                <a:srgbClr val="00144D"/>
              </a:solidFill>
            </a:endParaRPr>
          </a:p>
        </p:txBody>
      </p:sp>
      <p:graphicFrame>
        <p:nvGraphicFramePr>
          <p:cNvPr id="8" name="Chart 7">
            <a:extLst>
              <a:ext uri="{FF2B5EF4-FFF2-40B4-BE49-F238E27FC236}">
                <a16:creationId xmlns:a16="http://schemas.microsoft.com/office/drawing/2014/main" id="{E719159E-9D80-41F6-9330-5C03DCE6425E}"/>
              </a:ext>
            </a:extLst>
          </p:cNvPr>
          <p:cNvGraphicFramePr>
            <a:graphicFrameLocks/>
          </p:cNvGraphicFramePr>
          <p:nvPr>
            <p:extLst>
              <p:ext uri="{D42A27DB-BD31-4B8C-83A1-F6EECF244321}">
                <p14:modId xmlns:p14="http://schemas.microsoft.com/office/powerpoint/2010/main" val="1003939131"/>
              </p:ext>
            </p:extLst>
          </p:nvPr>
        </p:nvGraphicFramePr>
        <p:xfrm>
          <a:off x="421886" y="1455871"/>
          <a:ext cx="5879471" cy="45820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1F392D91-92AD-4365-94A1-08E484FBE2C0}"/>
              </a:ext>
            </a:extLst>
          </p:cNvPr>
          <p:cNvGraphicFramePr>
            <a:graphicFrameLocks/>
          </p:cNvGraphicFramePr>
          <p:nvPr>
            <p:extLst>
              <p:ext uri="{D42A27DB-BD31-4B8C-83A1-F6EECF244321}">
                <p14:modId xmlns:p14="http://schemas.microsoft.com/office/powerpoint/2010/main" val="687740084"/>
              </p:ext>
            </p:extLst>
          </p:nvPr>
        </p:nvGraphicFramePr>
        <p:xfrm>
          <a:off x="5706431" y="1379669"/>
          <a:ext cx="7547162" cy="458208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0F209CF4-D7C5-4F60-80C9-B08B124506FA}"/>
              </a:ext>
            </a:extLst>
          </p:cNvPr>
          <p:cNvSpPr txBox="1"/>
          <p:nvPr/>
        </p:nvSpPr>
        <p:spPr>
          <a:xfrm>
            <a:off x="1029330" y="5961755"/>
            <a:ext cx="5072972" cy="523220"/>
          </a:xfrm>
          <a:prstGeom prst="rect">
            <a:avLst/>
          </a:prstGeom>
          <a:noFill/>
        </p:spPr>
        <p:txBody>
          <a:bodyPr wrap="square" lIns="91440" tIns="45720" rIns="91440" bIns="45720" rtlCol="0" anchor="t">
            <a:spAutoFit/>
          </a:bodyPr>
          <a:lstStyle/>
          <a:p>
            <a:r>
              <a:rPr lang="en-US" sz="2800" b="1"/>
              <a:t>Total Capital Costs – </a:t>
            </a:r>
            <a:r>
              <a:rPr lang="en-US" sz="1600" b="1"/>
              <a:t>Bare Module</a:t>
            </a:r>
          </a:p>
        </p:txBody>
      </p:sp>
      <p:sp>
        <p:nvSpPr>
          <p:cNvPr id="12" name="TextBox 11">
            <a:extLst>
              <a:ext uri="{FF2B5EF4-FFF2-40B4-BE49-F238E27FC236}">
                <a16:creationId xmlns:a16="http://schemas.microsoft.com/office/drawing/2014/main" id="{38F988CE-33DD-4CC8-BF3E-C28A2E2D1DA2}"/>
              </a:ext>
            </a:extLst>
          </p:cNvPr>
          <p:cNvSpPr txBox="1"/>
          <p:nvPr/>
        </p:nvSpPr>
        <p:spPr>
          <a:xfrm>
            <a:off x="7081841" y="6032837"/>
            <a:ext cx="4080830" cy="523220"/>
          </a:xfrm>
          <a:prstGeom prst="rect">
            <a:avLst/>
          </a:prstGeom>
          <a:noFill/>
        </p:spPr>
        <p:txBody>
          <a:bodyPr wrap="square" rtlCol="0">
            <a:spAutoFit/>
          </a:bodyPr>
          <a:lstStyle/>
          <a:p>
            <a:r>
              <a:rPr lang="en-US" sz="2800" b="1"/>
              <a:t>Without Electrolyzers</a:t>
            </a:r>
          </a:p>
        </p:txBody>
      </p:sp>
      <p:sp>
        <p:nvSpPr>
          <p:cNvPr id="5" name="TextBox 4">
            <a:extLst>
              <a:ext uri="{FF2B5EF4-FFF2-40B4-BE49-F238E27FC236}">
                <a16:creationId xmlns:a16="http://schemas.microsoft.com/office/drawing/2014/main" id="{AE47DF69-28A3-4AC8-9BD6-52E955175A46}"/>
              </a:ext>
            </a:extLst>
          </p:cNvPr>
          <p:cNvSpPr txBox="1"/>
          <p:nvPr/>
        </p:nvSpPr>
        <p:spPr>
          <a:xfrm>
            <a:off x="746766" y="6525111"/>
            <a:ext cx="7073900" cy="369332"/>
          </a:xfrm>
          <a:prstGeom prst="rect">
            <a:avLst/>
          </a:prstGeom>
          <a:noFill/>
        </p:spPr>
        <p:txBody>
          <a:bodyPr wrap="square" rtlCol="0">
            <a:spAutoFit/>
          </a:bodyPr>
          <a:lstStyle/>
          <a:p>
            <a:r>
              <a:rPr lang="en-US"/>
              <a:t>*catalyst, working fluids costs not displayed due to small cost</a:t>
            </a:r>
          </a:p>
        </p:txBody>
      </p:sp>
    </p:spTree>
    <p:extLst>
      <p:ext uri="{BB962C8B-B14F-4D97-AF65-F5344CB8AC3E}">
        <p14:creationId xmlns:p14="http://schemas.microsoft.com/office/powerpoint/2010/main" val="2941718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61639" y="160046"/>
            <a:ext cx="11576481" cy="1180730"/>
          </a:xfrm>
        </p:spPr>
        <p:txBody>
          <a:bodyPr>
            <a:normAutofit/>
          </a:bodyPr>
          <a:lstStyle/>
          <a:p>
            <a:r>
              <a:rPr lang="en-US" b="1">
                <a:solidFill>
                  <a:srgbClr val="FFFF00"/>
                </a:solidFill>
              </a:rPr>
              <a:t>OPERATING COSTS </a:t>
            </a:r>
            <a:r>
              <a:rPr lang="en-US"/>
              <a:t>Breakdown</a:t>
            </a:r>
            <a:endParaRPr lang="en-US" b="1">
              <a:solidFill>
                <a:srgbClr val="FFFF00"/>
              </a:solidFill>
            </a:endParaRPr>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37</a:t>
            </a:fld>
            <a:endParaRPr lang="en-US">
              <a:solidFill>
                <a:srgbClr val="00144D"/>
              </a:solidFill>
            </a:endParaRPr>
          </a:p>
        </p:txBody>
      </p:sp>
      <p:graphicFrame>
        <p:nvGraphicFramePr>
          <p:cNvPr id="11" name="Chart 10">
            <a:extLst>
              <a:ext uri="{FF2B5EF4-FFF2-40B4-BE49-F238E27FC236}">
                <a16:creationId xmlns:a16="http://schemas.microsoft.com/office/drawing/2014/main" id="{1F392D91-92AD-4365-94A1-08E484FBE2C0}"/>
              </a:ext>
            </a:extLst>
          </p:cNvPr>
          <p:cNvGraphicFramePr>
            <a:graphicFrameLocks/>
          </p:cNvGraphicFramePr>
          <p:nvPr>
            <p:extLst>
              <p:ext uri="{D42A27DB-BD31-4B8C-83A1-F6EECF244321}">
                <p14:modId xmlns:p14="http://schemas.microsoft.com/office/powerpoint/2010/main" val="4188424028"/>
              </p:ext>
            </p:extLst>
          </p:nvPr>
        </p:nvGraphicFramePr>
        <p:xfrm>
          <a:off x="5520873" y="1445783"/>
          <a:ext cx="7547162" cy="45820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056760B-3C9D-4C33-AF9D-098D5DFABA10}"/>
              </a:ext>
            </a:extLst>
          </p:cNvPr>
          <p:cNvGraphicFramePr>
            <a:graphicFrameLocks/>
          </p:cNvGraphicFramePr>
          <p:nvPr>
            <p:extLst>
              <p:ext uri="{D42A27DB-BD31-4B8C-83A1-F6EECF244321}">
                <p14:modId xmlns:p14="http://schemas.microsoft.com/office/powerpoint/2010/main" val="3278042542"/>
              </p:ext>
            </p:extLst>
          </p:nvPr>
        </p:nvGraphicFramePr>
        <p:xfrm>
          <a:off x="851750" y="1430156"/>
          <a:ext cx="5398129" cy="41965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6C24F4-C3F5-403D-B395-D81576F096DC}"/>
              </a:ext>
            </a:extLst>
          </p:cNvPr>
          <p:cNvGraphicFramePr>
            <a:graphicFrameLocks/>
          </p:cNvGraphicFramePr>
          <p:nvPr>
            <p:extLst>
              <p:ext uri="{D42A27DB-BD31-4B8C-83A1-F6EECF244321}">
                <p14:modId xmlns:p14="http://schemas.microsoft.com/office/powerpoint/2010/main" val="1579405044"/>
              </p:ext>
            </p:extLst>
          </p:nvPr>
        </p:nvGraphicFramePr>
        <p:xfrm>
          <a:off x="6358261" y="1482659"/>
          <a:ext cx="5372100" cy="4196564"/>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5569B85F-8BA4-4D69-A9BD-A7761F2434F6}"/>
              </a:ext>
            </a:extLst>
          </p:cNvPr>
          <p:cNvSpPr txBox="1"/>
          <p:nvPr/>
        </p:nvSpPr>
        <p:spPr>
          <a:xfrm>
            <a:off x="461639" y="5652971"/>
            <a:ext cx="5233067" cy="523220"/>
          </a:xfrm>
          <a:prstGeom prst="rect">
            <a:avLst/>
          </a:prstGeom>
          <a:noFill/>
        </p:spPr>
        <p:txBody>
          <a:bodyPr wrap="square" rtlCol="0">
            <a:spAutoFit/>
          </a:bodyPr>
          <a:lstStyle/>
          <a:p>
            <a:r>
              <a:rPr lang="en-US" sz="2800" b="1" dirty="0"/>
              <a:t>Annual Process Utility Costs</a:t>
            </a:r>
          </a:p>
        </p:txBody>
      </p:sp>
      <p:sp>
        <p:nvSpPr>
          <p:cNvPr id="14" name="TextBox 13">
            <a:extLst>
              <a:ext uri="{FF2B5EF4-FFF2-40B4-BE49-F238E27FC236}">
                <a16:creationId xmlns:a16="http://schemas.microsoft.com/office/drawing/2014/main" id="{931CEF32-44EE-4C42-8B5B-8EBB6696BA57}"/>
              </a:ext>
            </a:extLst>
          </p:cNvPr>
          <p:cNvSpPr txBox="1"/>
          <p:nvPr/>
        </p:nvSpPr>
        <p:spPr>
          <a:xfrm>
            <a:off x="6249879" y="5679223"/>
            <a:ext cx="5372100" cy="523220"/>
          </a:xfrm>
          <a:prstGeom prst="rect">
            <a:avLst/>
          </a:prstGeom>
          <a:noFill/>
        </p:spPr>
        <p:txBody>
          <a:bodyPr wrap="square" rtlCol="0">
            <a:spAutoFit/>
          </a:bodyPr>
          <a:lstStyle/>
          <a:p>
            <a:r>
              <a:rPr lang="en-US" sz="2800" b="1" dirty="0"/>
              <a:t>Annual Total Production Cost</a:t>
            </a:r>
          </a:p>
        </p:txBody>
      </p:sp>
      <p:sp>
        <p:nvSpPr>
          <p:cNvPr id="6" name="TextBox 5">
            <a:extLst>
              <a:ext uri="{FF2B5EF4-FFF2-40B4-BE49-F238E27FC236}">
                <a16:creationId xmlns:a16="http://schemas.microsoft.com/office/drawing/2014/main" id="{0644C6C3-DC07-4E0F-91D0-8DD30FBE9619}"/>
              </a:ext>
            </a:extLst>
          </p:cNvPr>
          <p:cNvSpPr txBox="1"/>
          <p:nvPr/>
        </p:nvSpPr>
        <p:spPr>
          <a:xfrm>
            <a:off x="238173" y="6105712"/>
            <a:ext cx="9131300" cy="369332"/>
          </a:xfrm>
          <a:prstGeom prst="rect">
            <a:avLst/>
          </a:prstGeom>
          <a:noFill/>
        </p:spPr>
        <p:txBody>
          <a:bodyPr wrap="square" rtlCol="0">
            <a:spAutoFit/>
          </a:bodyPr>
          <a:lstStyle/>
          <a:p>
            <a:r>
              <a:rPr lang="en-US" dirty="0"/>
              <a:t>*Could offset utility costs by $5.2 MM/year Pure O</a:t>
            </a:r>
            <a:r>
              <a:rPr lang="en-US" baseline="-25000" dirty="0"/>
              <a:t>2</a:t>
            </a:r>
            <a:r>
              <a:rPr lang="en-US" dirty="0"/>
              <a:t> Sales</a:t>
            </a:r>
          </a:p>
        </p:txBody>
      </p:sp>
    </p:spTree>
    <p:extLst>
      <p:ext uri="{BB962C8B-B14F-4D97-AF65-F5344CB8AC3E}">
        <p14:creationId xmlns:p14="http://schemas.microsoft.com/office/powerpoint/2010/main" val="698880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a:bodyPr>
          <a:lstStyle/>
          <a:p>
            <a:r>
              <a:rPr lang="en-US" sz="3200"/>
              <a:t>Sensitivities of Chosen Process Design to Financial Viability</a:t>
            </a:r>
          </a:p>
        </p:txBody>
      </p:sp>
      <p:sp>
        <p:nvSpPr>
          <p:cNvPr id="4" name="Slide Number Placeholder 3"/>
          <p:cNvSpPr>
            <a:spLocks noGrp="1"/>
          </p:cNvSpPr>
          <p:nvPr>
            <p:ph type="sldNum" sz="quarter" idx="12"/>
          </p:nvPr>
        </p:nvSpPr>
        <p:spPr/>
        <p:txBody>
          <a:bodyPr/>
          <a:lstStyle/>
          <a:p>
            <a:pPr defTabSz="457189">
              <a:defRPr/>
            </a:pPr>
            <a:fld id="{8A758EFE-665F-4341-B5B8-2DAEADA52F6C}" type="slidenum">
              <a:rPr lang="en-US">
                <a:solidFill>
                  <a:srgbClr val="00144D"/>
                </a:solidFill>
              </a:rPr>
              <a:pPr defTabSz="457189">
                <a:defRPr/>
              </a:pPr>
              <a:t>38</a:t>
            </a:fld>
            <a:endParaRPr lang="en-US">
              <a:solidFill>
                <a:srgbClr val="00144D"/>
              </a:solidFill>
            </a:endParaRPr>
          </a:p>
        </p:txBody>
      </p:sp>
      <p:pic>
        <p:nvPicPr>
          <p:cNvPr id="5" name="Picture 4">
            <a:extLst>
              <a:ext uri="{FF2B5EF4-FFF2-40B4-BE49-F238E27FC236}">
                <a16:creationId xmlns:a16="http://schemas.microsoft.com/office/drawing/2014/main" id="{0F232022-2995-2584-6278-441DA883F0EB}"/>
              </a:ext>
            </a:extLst>
          </p:cNvPr>
          <p:cNvPicPr>
            <a:picLocks noChangeAspect="1"/>
          </p:cNvPicPr>
          <p:nvPr/>
        </p:nvPicPr>
        <p:blipFill>
          <a:blip r:embed="rId3"/>
          <a:stretch>
            <a:fillRect/>
          </a:stretch>
        </p:blipFill>
        <p:spPr>
          <a:xfrm>
            <a:off x="4582913" y="1495980"/>
            <a:ext cx="6751837" cy="5277775"/>
          </a:xfrm>
          <a:prstGeom prst="rect">
            <a:avLst/>
          </a:prstGeom>
        </p:spPr>
      </p:pic>
      <p:sp>
        <p:nvSpPr>
          <p:cNvPr id="2" name="Oval 1">
            <a:extLst>
              <a:ext uri="{FF2B5EF4-FFF2-40B4-BE49-F238E27FC236}">
                <a16:creationId xmlns:a16="http://schemas.microsoft.com/office/drawing/2014/main" id="{1CA0B389-EEFF-7EF7-2A94-64D831D7FC67}"/>
              </a:ext>
            </a:extLst>
          </p:cNvPr>
          <p:cNvSpPr/>
          <p:nvPr/>
        </p:nvSpPr>
        <p:spPr>
          <a:xfrm>
            <a:off x="9086850" y="1347140"/>
            <a:ext cx="1428750" cy="1342470"/>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B72BFA-45AE-1339-D802-2950C38A40D2}"/>
              </a:ext>
            </a:extLst>
          </p:cNvPr>
          <p:cNvPicPr>
            <a:picLocks noChangeAspect="1"/>
          </p:cNvPicPr>
          <p:nvPr/>
        </p:nvPicPr>
        <p:blipFill>
          <a:blip r:embed="rId4"/>
          <a:stretch>
            <a:fillRect/>
          </a:stretch>
        </p:blipFill>
        <p:spPr>
          <a:xfrm>
            <a:off x="485608" y="1714501"/>
            <a:ext cx="3918763" cy="3317132"/>
          </a:xfrm>
          <a:prstGeom prst="rect">
            <a:avLst/>
          </a:prstGeom>
        </p:spPr>
      </p:pic>
      <p:sp>
        <p:nvSpPr>
          <p:cNvPr id="7" name="Oval 6">
            <a:extLst>
              <a:ext uri="{FF2B5EF4-FFF2-40B4-BE49-F238E27FC236}">
                <a16:creationId xmlns:a16="http://schemas.microsoft.com/office/drawing/2014/main" id="{240F9DA7-81F8-AF96-F083-213C75DE428A}"/>
              </a:ext>
            </a:extLst>
          </p:cNvPr>
          <p:cNvSpPr/>
          <p:nvPr/>
        </p:nvSpPr>
        <p:spPr>
          <a:xfrm>
            <a:off x="295274" y="1556689"/>
            <a:ext cx="3457575" cy="3701109"/>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0EBA4B7-F7D3-2F2F-2892-14DC642CF298}"/>
              </a:ext>
            </a:extLst>
          </p:cNvPr>
          <p:cNvSpPr/>
          <p:nvPr/>
        </p:nvSpPr>
        <p:spPr>
          <a:xfrm>
            <a:off x="4274244" y="5323943"/>
            <a:ext cx="1428750" cy="1342470"/>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749C00-F1FC-48A8-DEE4-72E9B7308AE2}"/>
              </a:ext>
            </a:extLst>
          </p:cNvPr>
          <p:cNvSpPr txBox="1"/>
          <p:nvPr/>
        </p:nvSpPr>
        <p:spPr>
          <a:xfrm>
            <a:off x="4509607" y="5783666"/>
            <a:ext cx="1312450" cy="369332"/>
          </a:xfrm>
          <a:prstGeom prst="rect">
            <a:avLst/>
          </a:prstGeom>
          <a:noFill/>
        </p:spPr>
        <p:txBody>
          <a:bodyPr wrap="square" rtlCol="0">
            <a:spAutoFit/>
          </a:bodyPr>
          <a:lstStyle/>
          <a:p>
            <a:r>
              <a:rPr lang="en-US" i="1"/>
              <a:t>2) ∆T</a:t>
            </a:r>
            <a:r>
              <a:rPr lang="en-US" i="1" baseline="-25000"/>
              <a:t>min</a:t>
            </a:r>
            <a:endParaRPr lang="en-US"/>
          </a:p>
        </p:txBody>
      </p:sp>
      <p:cxnSp>
        <p:nvCxnSpPr>
          <p:cNvPr id="13" name="Straight Arrow Connector 12">
            <a:extLst>
              <a:ext uri="{FF2B5EF4-FFF2-40B4-BE49-F238E27FC236}">
                <a16:creationId xmlns:a16="http://schemas.microsoft.com/office/drawing/2014/main" id="{FC998DBB-CFF6-B2FE-37D0-F76E1869E681}"/>
              </a:ext>
            </a:extLst>
          </p:cNvPr>
          <p:cNvCxnSpPr/>
          <p:nvPr/>
        </p:nvCxnSpPr>
        <p:spPr>
          <a:xfrm flipV="1">
            <a:off x="5941119" y="5505450"/>
            <a:ext cx="1231206" cy="3524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6027241-8C8A-ED3F-6AEB-EEEC3CD07099}"/>
              </a:ext>
            </a:extLst>
          </p:cNvPr>
          <p:cNvCxnSpPr/>
          <p:nvPr/>
        </p:nvCxnSpPr>
        <p:spPr>
          <a:xfrm flipV="1">
            <a:off x="5748750" y="4743450"/>
            <a:ext cx="1699800" cy="7328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4EB4152-E9E9-BA89-6A99-7D4797717D2D}"/>
              </a:ext>
            </a:extLst>
          </p:cNvPr>
          <p:cNvCxnSpPr/>
          <p:nvPr/>
        </p:nvCxnSpPr>
        <p:spPr>
          <a:xfrm flipV="1">
            <a:off x="5400675" y="3895725"/>
            <a:ext cx="2143125" cy="1374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11D78BF-6892-6F98-6A50-5CFA11A3CD09}"/>
              </a:ext>
            </a:extLst>
          </p:cNvPr>
          <p:cNvCxnSpPr/>
          <p:nvPr/>
        </p:nvCxnSpPr>
        <p:spPr>
          <a:xfrm flipV="1">
            <a:off x="5067300" y="3012945"/>
            <a:ext cx="2543175" cy="20864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6F4CC2C-7198-FBB7-14C1-0E81622F547C}"/>
              </a:ext>
            </a:extLst>
          </p:cNvPr>
          <p:cNvSpPr txBox="1"/>
          <p:nvPr/>
        </p:nvSpPr>
        <p:spPr>
          <a:xfrm>
            <a:off x="696713" y="5322001"/>
            <a:ext cx="2574623" cy="646331"/>
          </a:xfrm>
          <a:prstGeom prst="rect">
            <a:avLst/>
          </a:prstGeom>
          <a:noFill/>
        </p:spPr>
        <p:txBody>
          <a:bodyPr wrap="square" rtlCol="0">
            <a:spAutoFit/>
          </a:bodyPr>
          <a:lstStyle/>
          <a:p>
            <a:pPr algn="ctr"/>
            <a:r>
              <a:rPr lang="en-US"/>
              <a:t>1) Capital Cost and Efficiency of Electrolyzers</a:t>
            </a:r>
          </a:p>
        </p:txBody>
      </p:sp>
      <p:sp>
        <p:nvSpPr>
          <p:cNvPr id="10" name="TextBox 9">
            <a:extLst>
              <a:ext uri="{FF2B5EF4-FFF2-40B4-BE49-F238E27FC236}">
                <a16:creationId xmlns:a16="http://schemas.microsoft.com/office/drawing/2014/main" id="{429DE96D-5CC4-6627-F4E1-8C1D4E777CB2}"/>
              </a:ext>
            </a:extLst>
          </p:cNvPr>
          <p:cNvSpPr txBox="1"/>
          <p:nvPr/>
        </p:nvSpPr>
        <p:spPr>
          <a:xfrm>
            <a:off x="9801225" y="2631482"/>
            <a:ext cx="2574623" cy="923330"/>
          </a:xfrm>
          <a:prstGeom prst="rect">
            <a:avLst/>
          </a:prstGeom>
          <a:noFill/>
        </p:spPr>
        <p:txBody>
          <a:bodyPr wrap="square" rtlCol="0">
            <a:spAutoFit/>
          </a:bodyPr>
          <a:lstStyle/>
          <a:p>
            <a:pPr algn="ctr"/>
            <a:r>
              <a:rPr lang="en-US"/>
              <a:t>3) Neon Recycle Compressor Power Requirement</a:t>
            </a:r>
          </a:p>
        </p:txBody>
      </p:sp>
    </p:spTree>
    <p:extLst>
      <p:ext uri="{BB962C8B-B14F-4D97-AF65-F5344CB8AC3E}">
        <p14:creationId xmlns:p14="http://schemas.microsoft.com/office/powerpoint/2010/main" val="2798306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4BB1F-60E1-5CBD-F94D-1E4F7947A851}"/>
              </a:ext>
            </a:extLst>
          </p:cNvPr>
          <p:cNvSpPr>
            <a:spLocks noGrp="1"/>
          </p:cNvSpPr>
          <p:nvPr>
            <p:ph type="body" sz="half" idx="2"/>
          </p:nvPr>
        </p:nvSpPr>
        <p:spPr/>
        <p:txBody>
          <a:bodyPr>
            <a:normAutofit lnSpcReduction="10000"/>
          </a:bodyPr>
          <a:lstStyle/>
          <a:p>
            <a:r>
              <a:rPr lang="en-US"/>
              <a:t>Heat Exchanger Approach Temperatures</a:t>
            </a:r>
          </a:p>
        </p:txBody>
      </p:sp>
      <p:sp>
        <p:nvSpPr>
          <p:cNvPr id="4" name="Slide Number Placeholder 3">
            <a:extLst>
              <a:ext uri="{FF2B5EF4-FFF2-40B4-BE49-F238E27FC236}">
                <a16:creationId xmlns:a16="http://schemas.microsoft.com/office/drawing/2014/main" id="{30BC465B-CAD2-04D8-B664-9632E1992903}"/>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39</a:t>
            </a:fld>
            <a:endParaRPr lang="en-US">
              <a:solidFill>
                <a:srgbClr val="00144D"/>
              </a:solidFill>
            </a:endParaRPr>
          </a:p>
        </p:txBody>
      </p:sp>
      <p:graphicFrame>
        <p:nvGraphicFramePr>
          <p:cNvPr id="18" name="Chart 17">
            <a:extLst>
              <a:ext uri="{FF2B5EF4-FFF2-40B4-BE49-F238E27FC236}">
                <a16:creationId xmlns:a16="http://schemas.microsoft.com/office/drawing/2014/main" id="{D0EF58DE-D281-034D-603E-D7D524FA9620}"/>
              </a:ext>
            </a:extLst>
          </p:cNvPr>
          <p:cNvGraphicFramePr>
            <a:graphicFrameLocks/>
          </p:cNvGraphicFramePr>
          <p:nvPr>
            <p:extLst>
              <p:ext uri="{D42A27DB-BD31-4B8C-83A1-F6EECF244321}">
                <p14:modId xmlns:p14="http://schemas.microsoft.com/office/powerpoint/2010/main" val="699266652"/>
              </p:ext>
            </p:extLst>
          </p:nvPr>
        </p:nvGraphicFramePr>
        <p:xfrm>
          <a:off x="-174824" y="1365669"/>
          <a:ext cx="6372225" cy="5257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281A388F-D609-414B-AF31-A65F9BFAF0E9}"/>
              </a:ext>
              <a:ext uri="{147F2762-F138-4A5C-976F-8EAC2B608ADB}">
                <a16:predDERef xmlns:a16="http://schemas.microsoft.com/office/drawing/2014/main" pred="{A95E0E43-78E9-F8BE-692D-711BB5E3BBF3}"/>
              </a:ext>
            </a:extLst>
          </p:cNvPr>
          <p:cNvGraphicFramePr>
            <a:graphicFrameLocks/>
          </p:cNvGraphicFramePr>
          <p:nvPr>
            <p:extLst>
              <p:ext uri="{D42A27DB-BD31-4B8C-83A1-F6EECF244321}">
                <p14:modId xmlns:p14="http://schemas.microsoft.com/office/powerpoint/2010/main" val="2724249025"/>
              </p:ext>
            </p:extLst>
          </p:nvPr>
        </p:nvGraphicFramePr>
        <p:xfrm>
          <a:off x="5399034" y="1360817"/>
          <a:ext cx="6391275" cy="5238750"/>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1" descr="A picture containing graphical user interface&#10;&#10;Description automatically generated">
            <a:extLst>
              <a:ext uri="{FF2B5EF4-FFF2-40B4-BE49-F238E27FC236}">
                <a16:creationId xmlns:a16="http://schemas.microsoft.com/office/drawing/2014/main" id="{479B8A87-C979-DEB2-C3F0-3E62ACA7E336}"/>
              </a:ext>
            </a:extLst>
          </p:cNvPr>
          <p:cNvPicPr>
            <a:picLocks noChangeAspect="1"/>
          </p:cNvPicPr>
          <p:nvPr/>
        </p:nvPicPr>
        <p:blipFill>
          <a:blip r:embed="rId5"/>
          <a:stretch>
            <a:fillRect/>
          </a:stretch>
        </p:blipFill>
        <p:spPr>
          <a:xfrm>
            <a:off x="59797" y="1814745"/>
            <a:ext cx="890686" cy="1108392"/>
          </a:xfrm>
          <a:prstGeom prst="rect">
            <a:avLst/>
          </a:prstGeom>
        </p:spPr>
      </p:pic>
      <p:sp>
        <p:nvSpPr>
          <p:cNvPr id="2" name="TextBox 1">
            <a:extLst>
              <a:ext uri="{FF2B5EF4-FFF2-40B4-BE49-F238E27FC236}">
                <a16:creationId xmlns:a16="http://schemas.microsoft.com/office/drawing/2014/main" id="{1F5EE0F9-9BB8-4B9A-A895-905B5706E543}"/>
              </a:ext>
            </a:extLst>
          </p:cNvPr>
          <p:cNvSpPr txBox="1"/>
          <p:nvPr/>
        </p:nvSpPr>
        <p:spPr>
          <a:xfrm>
            <a:off x="950483" y="6599567"/>
            <a:ext cx="10433797" cy="369332"/>
          </a:xfrm>
          <a:prstGeom prst="rect">
            <a:avLst/>
          </a:prstGeom>
          <a:noFill/>
        </p:spPr>
        <p:txBody>
          <a:bodyPr wrap="square" rtlCol="0">
            <a:spAutoFit/>
          </a:bodyPr>
          <a:lstStyle/>
          <a:p>
            <a:r>
              <a:rPr lang="en-US"/>
              <a:t>*results gathered by varying</a:t>
            </a:r>
          </a:p>
        </p:txBody>
      </p:sp>
      <p:sp>
        <p:nvSpPr>
          <p:cNvPr id="5" name="Rectangle 4">
            <a:extLst>
              <a:ext uri="{FF2B5EF4-FFF2-40B4-BE49-F238E27FC236}">
                <a16:creationId xmlns:a16="http://schemas.microsoft.com/office/drawing/2014/main" id="{27286F44-2ABC-EF41-8605-5F176434D743}"/>
              </a:ext>
            </a:extLst>
          </p:cNvPr>
          <p:cNvSpPr/>
          <p:nvPr/>
        </p:nvSpPr>
        <p:spPr>
          <a:xfrm flipV="1">
            <a:off x="814268" y="2164353"/>
            <a:ext cx="4720982"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7E07E6-3DCA-F641-869B-BB78EFC09823}"/>
              </a:ext>
            </a:extLst>
          </p:cNvPr>
          <p:cNvSpPr txBox="1"/>
          <p:nvPr/>
        </p:nvSpPr>
        <p:spPr>
          <a:xfrm>
            <a:off x="5589229" y="1979687"/>
            <a:ext cx="582211" cy="369332"/>
          </a:xfrm>
          <a:prstGeom prst="rect">
            <a:avLst/>
          </a:prstGeom>
          <a:noFill/>
        </p:spPr>
        <p:txBody>
          <a:bodyPr wrap="none" rtlCol="0">
            <a:spAutoFit/>
          </a:bodyPr>
          <a:lstStyle/>
          <a:p>
            <a:r>
              <a:rPr lang="en-US">
                <a:solidFill>
                  <a:srgbClr val="FF0000"/>
                </a:solidFill>
              </a:rPr>
              <a:t>46.4</a:t>
            </a:r>
          </a:p>
        </p:txBody>
      </p:sp>
      <p:sp>
        <p:nvSpPr>
          <p:cNvPr id="10" name="TextBox 9">
            <a:extLst>
              <a:ext uri="{FF2B5EF4-FFF2-40B4-BE49-F238E27FC236}">
                <a16:creationId xmlns:a16="http://schemas.microsoft.com/office/drawing/2014/main" id="{BD23FE5C-4730-864E-A610-A067B495E930}"/>
              </a:ext>
            </a:extLst>
          </p:cNvPr>
          <p:cNvSpPr txBox="1"/>
          <p:nvPr/>
        </p:nvSpPr>
        <p:spPr>
          <a:xfrm>
            <a:off x="2524690" y="1840740"/>
            <a:ext cx="1852831" cy="369332"/>
          </a:xfrm>
          <a:prstGeom prst="rect">
            <a:avLst/>
          </a:prstGeom>
          <a:noFill/>
        </p:spPr>
        <p:txBody>
          <a:bodyPr wrap="square" rtlCol="0">
            <a:spAutoFit/>
          </a:bodyPr>
          <a:lstStyle/>
          <a:p>
            <a:r>
              <a:rPr lang="en-US">
                <a:solidFill>
                  <a:srgbClr val="FF0000"/>
                </a:solidFill>
              </a:rPr>
              <a:t>upper limit</a:t>
            </a:r>
          </a:p>
        </p:txBody>
      </p:sp>
    </p:spTree>
    <p:extLst>
      <p:ext uri="{BB962C8B-B14F-4D97-AF65-F5344CB8AC3E}">
        <p14:creationId xmlns:p14="http://schemas.microsoft.com/office/powerpoint/2010/main" val="18787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74AB1C-FED0-B88C-069C-D78C82FB93B2}"/>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4</a:t>
            </a:fld>
            <a:endParaRPr lang="en-US">
              <a:solidFill>
                <a:srgbClr val="00144D"/>
              </a:solidFill>
            </a:endParaRPr>
          </a:p>
        </p:txBody>
      </p:sp>
      <p:sp>
        <p:nvSpPr>
          <p:cNvPr id="15" name="TextBox 14">
            <a:extLst>
              <a:ext uri="{FF2B5EF4-FFF2-40B4-BE49-F238E27FC236}">
                <a16:creationId xmlns:a16="http://schemas.microsoft.com/office/drawing/2014/main" id="{77CAF550-DCCF-1343-6370-9D58AF7A5740}"/>
              </a:ext>
            </a:extLst>
          </p:cNvPr>
          <p:cNvSpPr txBox="1"/>
          <p:nvPr/>
        </p:nvSpPr>
        <p:spPr>
          <a:xfrm>
            <a:off x="-93267" y="161536"/>
            <a:ext cx="12207081" cy="523220"/>
          </a:xfrm>
          <a:prstGeom prst="rect">
            <a:avLst/>
          </a:prstGeom>
          <a:noFill/>
        </p:spPr>
        <p:txBody>
          <a:bodyPr wrap="square" rtlCol="0">
            <a:spAutoFit/>
          </a:bodyPr>
          <a:lstStyle/>
          <a:p>
            <a:pPr algn="ctr"/>
            <a:r>
              <a:rPr lang="en-US" sz="2800" i="1"/>
              <a:t>Liquid Hydrogen can </a:t>
            </a:r>
            <a:r>
              <a:rPr lang="en-US" sz="2800" b="1" i="1"/>
              <a:t>replace </a:t>
            </a:r>
            <a:r>
              <a:rPr lang="en-US" sz="2800" i="1"/>
              <a:t>fossil fuels</a:t>
            </a:r>
            <a:endParaRPr lang="en-US" sz="2400" i="1" baseline="-25000"/>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FC3128E-83D0-E7EC-CFF6-A39D9583B3A9}"/>
                  </a:ext>
                </a:extLst>
              </p:cNvPr>
              <p:cNvSpPr txBox="1"/>
              <p:nvPr/>
            </p:nvSpPr>
            <p:spPr>
              <a:xfrm>
                <a:off x="4099790" y="721207"/>
                <a:ext cx="4010893" cy="5534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𝐻</m:t>
                      </m:r>
                      <m:r>
                        <a:rPr lang="en-US" sz="1600" b="0" i="1" smtClean="0">
                          <a:latin typeface="Cambria Math" panose="02040503050406030204" pitchFamily="18" charset="0"/>
                        </a:rPr>
                        <m:t>=−271</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𝐵𝑡𝑢</m:t>
                          </m:r>
                        </m:num>
                        <m:den>
                          <m:r>
                            <a:rPr lang="en-US" sz="1600" b="0" i="1" smtClean="0">
                              <a:latin typeface="Cambria Math" panose="02040503050406030204" pitchFamily="18" charset="0"/>
                            </a:rPr>
                            <m:t>𝑚𝑜𝑙</m:t>
                          </m:r>
                        </m:den>
                      </m:f>
                    </m:oMath>
                  </m:oMathPara>
                </a14:m>
                <a:endParaRPr lang="en-US" sz="1600"/>
              </a:p>
            </p:txBody>
          </p:sp>
        </mc:Choice>
        <mc:Fallback>
          <p:sp>
            <p:nvSpPr>
              <p:cNvPr id="4" name="TextBox 3">
                <a:extLst>
                  <a:ext uri="{FF2B5EF4-FFF2-40B4-BE49-F238E27FC236}">
                    <a16:creationId xmlns:a16="http://schemas.microsoft.com/office/drawing/2014/main" id="{BFC3128E-83D0-E7EC-CFF6-A39D9583B3A9}"/>
                  </a:ext>
                </a:extLst>
              </p:cNvPr>
              <p:cNvSpPr txBox="1">
                <a:spLocks noRot="1" noChangeAspect="1" noMove="1" noResize="1" noEditPoints="1" noAdjustHandles="1" noChangeArrowheads="1" noChangeShapeType="1" noTextEdit="1"/>
              </p:cNvSpPr>
              <p:nvPr/>
            </p:nvSpPr>
            <p:spPr>
              <a:xfrm>
                <a:off x="4099790" y="721207"/>
                <a:ext cx="4010893" cy="5534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9DB0485-5790-836C-A314-556E84124B57}"/>
                  </a:ext>
                </a:extLst>
              </p:cNvPr>
              <p:cNvSpPr txBox="1"/>
              <p:nvPr/>
            </p:nvSpPr>
            <p:spPr>
              <a:xfrm>
                <a:off x="3229419" y="997918"/>
                <a:ext cx="7111499" cy="695383"/>
              </a:xfrm>
              <a:prstGeom prst="rect">
                <a:avLst/>
              </a:prstGeom>
              <a:noFill/>
            </p:spPr>
            <p:txBody>
              <a:bodyPr wrap="none" lIns="0" tIns="0" rIns="0" bIns="0" rtlCol="0">
                <a:spAutoFit/>
              </a:bodyPr>
              <a:lstStyle/>
              <a:p>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𝐻</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𝑂</m:t>
                        </m:r>
                      </m:e>
                      <m:sub>
                        <m:r>
                          <a:rPr lang="en-US" sz="3200" b="0" i="1" smtClean="0">
                            <a:latin typeface="Cambria Math" panose="02040503050406030204" pitchFamily="18" charset="0"/>
                          </a:rPr>
                          <m:t>2 </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                              </m:t>
                        </m:r>
                        <m:r>
                          <a:rPr lang="en-US" sz="3200" b="0" i="1" smtClean="0">
                            <a:latin typeface="Cambria Math" panose="02040503050406030204" pitchFamily="18" charset="0"/>
                          </a:rPr>
                          <m:t>𝐻</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𝑂</m:t>
                    </m:r>
                    <m:r>
                      <a:rPr lang="en-US" sz="3200" b="0" i="1" smtClean="0">
                        <a:latin typeface="Cambria Math" panose="02040503050406030204" pitchFamily="18" charset="0"/>
                      </a:rPr>
                      <m:t>                 </m:t>
                    </m:r>
                  </m:oMath>
                </a14:m>
                <a:r>
                  <a:rPr lang="en-US" sz="3200"/>
                  <a:t>   </a:t>
                </a:r>
              </a:p>
            </p:txBody>
          </p:sp>
        </mc:Choice>
        <mc:Fallback>
          <p:sp>
            <p:nvSpPr>
              <p:cNvPr id="5" name="TextBox 4">
                <a:extLst>
                  <a:ext uri="{FF2B5EF4-FFF2-40B4-BE49-F238E27FC236}">
                    <a16:creationId xmlns:a16="http://schemas.microsoft.com/office/drawing/2014/main" id="{79DB0485-5790-836C-A314-556E84124B57}"/>
                  </a:ext>
                </a:extLst>
              </p:cNvPr>
              <p:cNvSpPr txBox="1">
                <a:spLocks noRot="1" noChangeAspect="1" noMove="1" noResize="1" noEditPoints="1" noAdjustHandles="1" noChangeArrowheads="1" noChangeShapeType="1" noTextEdit="1"/>
              </p:cNvSpPr>
              <p:nvPr/>
            </p:nvSpPr>
            <p:spPr>
              <a:xfrm>
                <a:off x="3229419" y="997918"/>
                <a:ext cx="7111499" cy="695383"/>
              </a:xfrm>
              <a:prstGeom prst="rect">
                <a:avLst/>
              </a:prstGeom>
              <a:blipFill>
                <a:blip r:embed="rId4"/>
                <a:stretch>
                  <a:fillRect/>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AC2F3D39-543D-369F-23E9-E02540090A21}"/>
              </a:ext>
            </a:extLst>
          </p:cNvPr>
          <p:cNvCxnSpPr/>
          <p:nvPr/>
        </p:nvCxnSpPr>
        <p:spPr>
          <a:xfrm>
            <a:off x="0" y="1958109"/>
            <a:ext cx="1219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7A4162E7-883F-F677-D003-E5F6EBE5EB5E}"/>
              </a:ext>
            </a:extLst>
          </p:cNvPr>
          <p:cNvCxnSpPr>
            <a:cxnSpLocks/>
          </p:cNvCxnSpPr>
          <p:nvPr/>
        </p:nvCxnSpPr>
        <p:spPr>
          <a:xfrm>
            <a:off x="5064837" y="1398854"/>
            <a:ext cx="23607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aphicFrame>
        <p:nvGraphicFramePr>
          <p:cNvPr id="9" name="Chart 8">
            <a:extLst>
              <a:ext uri="{FF2B5EF4-FFF2-40B4-BE49-F238E27FC236}">
                <a16:creationId xmlns:a16="http://schemas.microsoft.com/office/drawing/2014/main" id="{D5170A9F-2E5D-608A-8ED2-3B50F7AD220F}"/>
              </a:ext>
            </a:extLst>
          </p:cNvPr>
          <p:cNvGraphicFramePr/>
          <p:nvPr>
            <p:extLst>
              <p:ext uri="{D42A27DB-BD31-4B8C-83A1-F6EECF244321}">
                <p14:modId xmlns:p14="http://schemas.microsoft.com/office/powerpoint/2010/main" val="691647946"/>
              </p:ext>
            </p:extLst>
          </p:nvPr>
        </p:nvGraphicFramePr>
        <p:xfrm>
          <a:off x="740219" y="2127539"/>
          <a:ext cx="4978400" cy="395855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E9A8F0AD-1DD0-0C1A-DF55-9A6A94E44EF2}"/>
              </a:ext>
            </a:extLst>
          </p:cNvPr>
          <p:cNvSpPr txBox="1"/>
          <p:nvPr/>
        </p:nvSpPr>
        <p:spPr>
          <a:xfrm>
            <a:off x="3334194" y="4106814"/>
            <a:ext cx="1657350" cy="553998"/>
          </a:xfrm>
          <a:prstGeom prst="rect">
            <a:avLst/>
          </a:prstGeom>
          <a:noFill/>
        </p:spPr>
        <p:txBody>
          <a:bodyPr wrap="square" rtlCol="0">
            <a:spAutoFit/>
          </a:bodyPr>
          <a:lstStyle/>
          <a:p>
            <a:r>
              <a:rPr lang="en-US" sz="1200" i="1">
                <a:solidFill>
                  <a:schemeClr val="bg1"/>
                </a:solidFill>
              </a:rPr>
              <a:t>$91.5 B</a:t>
            </a:r>
          </a:p>
          <a:p>
            <a:endParaRPr lang="en-US">
              <a:solidFill>
                <a:schemeClr val="bg1"/>
              </a:solidFill>
            </a:endParaRPr>
          </a:p>
        </p:txBody>
      </p:sp>
      <p:sp>
        <p:nvSpPr>
          <p:cNvPr id="13" name="TextBox 12">
            <a:extLst>
              <a:ext uri="{FF2B5EF4-FFF2-40B4-BE49-F238E27FC236}">
                <a16:creationId xmlns:a16="http://schemas.microsoft.com/office/drawing/2014/main" id="{7BA5AE05-B00C-2BFF-503E-A880E1E8076E}"/>
              </a:ext>
            </a:extLst>
          </p:cNvPr>
          <p:cNvSpPr txBox="1"/>
          <p:nvPr/>
        </p:nvSpPr>
        <p:spPr>
          <a:xfrm>
            <a:off x="1676844" y="4497339"/>
            <a:ext cx="1657350" cy="553998"/>
          </a:xfrm>
          <a:prstGeom prst="rect">
            <a:avLst/>
          </a:prstGeom>
          <a:noFill/>
        </p:spPr>
        <p:txBody>
          <a:bodyPr wrap="square" rtlCol="0">
            <a:spAutoFit/>
          </a:bodyPr>
          <a:lstStyle/>
          <a:p>
            <a:r>
              <a:rPr lang="en-US" sz="1200" i="1">
                <a:solidFill>
                  <a:schemeClr val="bg1"/>
                </a:solidFill>
              </a:rPr>
              <a:t>$34.5 B </a:t>
            </a:r>
          </a:p>
          <a:p>
            <a:endParaRPr lang="en-US">
              <a:solidFill>
                <a:schemeClr val="bg1"/>
              </a:solidFill>
            </a:endParaRPr>
          </a:p>
        </p:txBody>
      </p:sp>
      <p:sp>
        <p:nvSpPr>
          <p:cNvPr id="16" name="TextBox 15">
            <a:extLst>
              <a:ext uri="{FF2B5EF4-FFF2-40B4-BE49-F238E27FC236}">
                <a16:creationId xmlns:a16="http://schemas.microsoft.com/office/drawing/2014/main" id="{DAE042D8-6B35-2C38-7228-039AF95505DE}"/>
              </a:ext>
            </a:extLst>
          </p:cNvPr>
          <p:cNvSpPr txBox="1"/>
          <p:nvPr/>
        </p:nvSpPr>
        <p:spPr>
          <a:xfrm>
            <a:off x="1777097" y="3673891"/>
            <a:ext cx="1054894" cy="276999"/>
          </a:xfrm>
          <a:prstGeom prst="rect">
            <a:avLst/>
          </a:prstGeom>
          <a:noFill/>
        </p:spPr>
        <p:txBody>
          <a:bodyPr wrap="square">
            <a:spAutoFit/>
          </a:bodyPr>
          <a:lstStyle/>
          <a:p>
            <a:r>
              <a:rPr lang="en-US" sz="1200" i="1">
                <a:solidFill>
                  <a:schemeClr val="bg1"/>
                </a:solidFill>
              </a:rPr>
              <a:t>$13.5 B</a:t>
            </a:r>
          </a:p>
        </p:txBody>
      </p:sp>
      <p:sp>
        <p:nvSpPr>
          <p:cNvPr id="17" name="TextBox 16">
            <a:extLst>
              <a:ext uri="{FF2B5EF4-FFF2-40B4-BE49-F238E27FC236}">
                <a16:creationId xmlns:a16="http://schemas.microsoft.com/office/drawing/2014/main" id="{1D8E850D-E41D-C6B3-1A5E-4264A1A94E3F}"/>
              </a:ext>
            </a:extLst>
          </p:cNvPr>
          <p:cNvSpPr txBox="1"/>
          <p:nvPr/>
        </p:nvSpPr>
        <p:spPr>
          <a:xfrm>
            <a:off x="2125439" y="3185588"/>
            <a:ext cx="1054894" cy="276999"/>
          </a:xfrm>
          <a:prstGeom prst="rect">
            <a:avLst/>
          </a:prstGeom>
          <a:noFill/>
        </p:spPr>
        <p:txBody>
          <a:bodyPr wrap="square">
            <a:spAutoFit/>
          </a:bodyPr>
          <a:lstStyle/>
          <a:p>
            <a:r>
              <a:rPr lang="en-US" sz="1200" i="1"/>
              <a:t>$10.5 B</a:t>
            </a:r>
          </a:p>
        </p:txBody>
      </p:sp>
      <p:sp>
        <p:nvSpPr>
          <p:cNvPr id="18" name="TextBox 17">
            <a:extLst>
              <a:ext uri="{FF2B5EF4-FFF2-40B4-BE49-F238E27FC236}">
                <a16:creationId xmlns:a16="http://schemas.microsoft.com/office/drawing/2014/main" id="{9FC67C05-E7E2-B3AF-8566-1F1EAEFA7A81}"/>
              </a:ext>
            </a:extLst>
          </p:cNvPr>
          <p:cNvSpPr txBox="1"/>
          <p:nvPr/>
        </p:nvSpPr>
        <p:spPr>
          <a:xfrm>
            <a:off x="7961312" y="6358193"/>
            <a:ext cx="2582863" cy="307777"/>
          </a:xfrm>
          <a:prstGeom prst="rect">
            <a:avLst/>
          </a:prstGeom>
          <a:noFill/>
        </p:spPr>
        <p:txBody>
          <a:bodyPr wrap="square" rtlCol="0">
            <a:spAutoFit/>
          </a:bodyPr>
          <a:lstStyle/>
          <a:p>
            <a:r>
              <a:rPr lang="en-US" sz="1400" i="1"/>
              <a:t>Source: Morgan Stanley, FT (2022)</a:t>
            </a:r>
          </a:p>
        </p:txBody>
      </p:sp>
      <p:graphicFrame>
        <p:nvGraphicFramePr>
          <p:cNvPr id="21" name="Chart 20">
            <a:extLst>
              <a:ext uri="{FF2B5EF4-FFF2-40B4-BE49-F238E27FC236}">
                <a16:creationId xmlns:a16="http://schemas.microsoft.com/office/drawing/2014/main" id="{E1866A2F-65CF-967A-B993-8BCC55EC939A}"/>
              </a:ext>
            </a:extLst>
          </p:cNvPr>
          <p:cNvGraphicFramePr/>
          <p:nvPr>
            <p:extLst>
              <p:ext uri="{D42A27DB-BD31-4B8C-83A1-F6EECF244321}">
                <p14:modId xmlns:p14="http://schemas.microsoft.com/office/powerpoint/2010/main" val="4283279153"/>
              </p:ext>
            </p:extLst>
          </p:nvPr>
        </p:nvGraphicFramePr>
        <p:xfrm>
          <a:off x="5621344" y="2127539"/>
          <a:ext cx="6232511" cy="3958550"/>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a:extLst>
              <a:ext uri="{FF2B5EF4-FFF2-40B4-BE49-F238E27FC236}">
                <a16:creationId xmlns:a16="http://schemas.microsoft.com/office/drawing/2014/main" id="{6CA3C73E-5A45-6A32-C129-FA9EBF77BC54}"/>
              </a:ext>
            </a:extLst>
          </p:cNvPr>
          <p:cNvSpPr txBox="1"/>
          <p:nvPr/>
        </p:nvSpPr>
        <p:spPr>
          <a:xfrm>
            <a:off x="8235827" y="5051337"/>
            <a:ext cx="1657350" cy="553998"/>
          </a:xfrm>
          <a:prstGeom prst="rect">
            <a:avLst/>
          </a:prstGeom>
          <a:noFill/>
        </p:spPr>
        <p:txBody>
          <a:bodyPr wrap="square" rtlCol="0">
            <a:spAutoFit/>
          </a:bodyPr>
          <a:lstStyle/>
          <a:p>
            <a:r>
              <a:rPr lang="en-US" sz="1200" i="1">
                <a:solidFill>
                  <a:schemeClr val="bg1"/>
                </a:solidFill>
              </a:rPr>
              <a:t>$174 B</a:t>
            </a:r>
          </a:p>
          <a:p>
            <a:endParaRPr lang="en-US">
              <a:solidFill>
                <a:schemeClr val="bg1"/>
              </a:solidFill>
            </a:endParaRPr>
          </a:p>
        </p:txBody>
      </p:sp>
      <p:sp>
        <p:nvSpPr>
          <p:cNvPr id="23" name="TextBox 22">
            <a:extLst>
              <a:ext uri="{FF2B5EF4-FFF2-40B4-BE49-F238E27FC236}">
                <a16:creationId xmlns:a16="http://schemas.microsoft.com/office/drawing/2014/main" id="{AD69004F-1C43-5C9A-0727-1C123E2F0A02}"/>
              </a:ext>
            </a:extLst>
          </p:cNvPr>
          <p:cNvSpPr txBox="1"/>
          <p:nvPr/>
        </p:nvSpPr>
        <p:spPr>
          <a:xfrm>
            <a:off x="6859714" y="4531615"/>
            <a:ext cx="653807" cy="553998"/>
          </a:xfrm>
          <a:prstGeom prst="rect">
            <a:avLst/>
          </a:prstGeom>
          <a:noFill/>
        </p:spPr>
        <p:txBody>
          <a:bodyPr wrap="square" rtlCol="0">
            <a:spAutoFit/>
          </a:bodyPr>
          <a:lstStyle/>
          <a:p>
            <a:r>
              <a:rPr lang="en-US" sz="1200" i="1">
                <a:solidFill>
                  <a:schemeClr val="bg1"/>
                </a:solidFill>
              </a:rPr>
              <a:t>$144 B</a:t>
            </a:r>
          </a:p>
          <a:p>
            <a:endParaRPr lang="en-US">
              <a:solidFill>
                <a:schemeClr val="bg1"/>
              </a:solidFill>
            </a:endParaRPr>
          </a:p>
        </p:txBody>
      </p:sp>
      <p:sp>
        <p:nvSpPr>
          <p:cNvPr id="24" name="TextBox 23">
            <a:extLst>
              <a:ext uri="{FF2B5EF4-FFF2-40B4-BE49-F238E27FC236}">
                <a16:creationId xmlns:a16="http://schemas.microsoft.com/office/drawing/2014/main" id="{EEBFB73F-397B-267A-3650-9EAB99974134}"/>
              </a:ext>
            </a:extLst>
          </p:cNvPr>
          <p:cNvSpPr txBox="1"/>
          <p:nvPr/>
        </p:nvSpPr>
        <p:spPr>
          <a:xfrm>
            <a:off x="8410695" y="3939378"/>
            <a:ext cx="653807" cy="553998"/>
          </a:xfrm>
          <a:prstGeom prst="rect">
            <a:avLst/>
          </a:prstGeom>
          <a:noFill/>
        </p:spPr>
        <p:txBody>
          <a:bodyPr wrap="square" rtlCol="0">
            <a:spAutoFit/>
          </a:bodyPr>
          <a:lstStyle/>
          <a:p>
            <a:r>
              <a:rPr lang="en-US" sz="1200" i="1">
                <a:solidFill>
                  <a:schemeClr val="bg1"/>
                </a:solidFill>
              </a:rPr>
              <a:t>$180 B</a:t>
            </a:r>
          </a:p>
          <a:p>
            <a:endParaRPr lang="en-US">
              <a:solidFill>
                <a:schemeClr val="bg1"/>
              </a:solidFill>
            </a:endParaRPr>
          </a:p>
        </p:txBody>
      </p:sp>
      <p:sp>
        <p:nvSpPr>
          <p:cNvPr id="25" name="TextBox 24">
            <a:extLst>
              <a:ext uri="{FF2B5EF4-FFF2-40B4-BE49-F238E27FC236}">
                <a16:creationId xmlns:a16="http://schemas.microsoft.com/office/drawing/2014/main" id="{C9C48237-8268-D53F-744B-E84A58962635}"/>
              </a:ext>
            </a:extLst>
          </p:cNvPr>
          <p:cNvSpPr txBox="1"/>
          <p:nvPr/>
        </p:nvSpPr>
        <p:spPr>
          <a:xfrm>
            <a:off x="6942099" y="3507525"/>
            <a:ext cx="694700" cy="553998"/>
          </a:xfrm>
          <a:prstGeom prst="rect">
            <a:avLst/>
          </a:prstGeom>
          <a:noFill/>
        </p:spPr>
        <p:txBody>
          <a:bodyPr wrap="square" rtlCol="0">
            <a:spAutoFit/>
          </a:bodyPr>
          <a:lstStyle/>
          <a:p>
            <a:r>
              <a:rPr lang="en-US" sz="1200" i="1"/>
              <a:t>$102 B</a:t>
            </a:r>
          </a:p>
          <a:p>
            <a:endParaRPr lang="en-US"/>
          </a:p>
        </p:txBody>
      </p:sp>
    </p:spTree>
    <p:extLst>
      <p:ext uri="{BB962C8B-B14F-4D97-AF65-F5344CB8AC3E}">
        <p14:creationId xmlns:p14="http://schemas.microsoft.com/office/powerpoint/2010/main" val="3244845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813E5E-2642-C69E-315E-4BEE72390DC1}"/>
              </a:ext>
            </a:extLst>
          </p:cNvPr>
          <p:cNvSpPr>
            <a:spLocks noGrp="1"/>
          </p:cNvSpPr>
          <p:nvPr>
            <p:ph type="body" sz="half" idx="2"/>
          </p:nvPr>
        </p:nvSpPr>
        <p:spPr/>
        <p:txBody>
          <a:bodyPr>
            <a:normAutofit lnSpcReduction="10000"/>
          </a:bodyPr>
          <a:lstStyle/>
          <a:p>
            <a:r>
              <a:rPr lang="en-US"/>
              <a:t>Return On Investment vs. Process Efficiency</a:t>
            </a:r>
          </a:p>
        </p:txBody>
      </p:sp>
      <p:sp>
        <p:nvSpPr>
          <p:cNvPr id="4" name="Slide Number Placeholder 3">
            <a:extLst>
              <a:ext uri="{FF2B5EF4-FFF2-40B4-BE49-F238E27FC236}">
                <a16:creationId xmlns:a16="http://schemas.microsoft.com/office/drawing/2014/main" id="{730FEEE7-7979-A0AD-CF31-E12B2D25E7B7}"/>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40</a:t>
            </a:fld>
            <a:endParaRPr lang="en-US">
              <a:solidFill>
                <a:srgbClr val="00144D"/>
              </a:solidFill>
            </a:endParaRPr>
          </a:p>
        </p:txBody>
      </p:sp>
      <p:graphicFrame>
        <p:nvGraphicFramePr>
          <p:cNvPr id="5" name="Chart 4">
            <a:extLst>
              <a:ext uri="{FF2B5EF4-FFF2-40B4-BE49-F238E27FC236}">
                <a16:creationId xmlns:a16="http://schemas.microsoft.com/office/drawing/2014/main" id="{A95E0E43-78E9-F8BE-692D-711BB5E3BBF3}"/>
              </a:ext>
              <a:ext uri="{147F2762-F138-4A5C-976F-8EAC2B608ADB}">
                <a16:predDERef xmlns:a16="http://schemas.microsoft.com/office/drawing/2014/main" pred="{D0EF58DE-D281-034D-603E-D7D524FA9620}"/>
              </a:ext>
            </a:extLst>
          </p:cNvPr>
          <p:cNvGraphicFramePr>
            <a:graphicFrameLocks/>
          </p:cNvGraphicFramePr>
          <p:nvPr>
            <p:extLst>
              <p:ext uri="{D42A27DB-BD31-4B8C-83A1-F6EECF244321}">
                <p14:modId xmlns:p14="http://schemas.microsoft.com/office/powerpoint/2010/main" val="3781550482"/>
              </p:ext>
            </p:extLst>
          </p:nvPr>
        </p:nvGraphicFramePr>
        <p:xfrm>
          <a:off x="621424" y="1564235"/>
          <a:ext cx="10877550" cy="5076825"/>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5474BCB4-0A91-AC4F-AC2C-5E4BB7A7112E}"/>
                  </a:ext>
                </a:extLst>
              </p14:cNvPr>
              <p14:cNvContentPartPr/>
              <p14:nvPr/>
            </p14:nvContentPartPr>
            <p14:xfrm>
              <a:off x="1578896" y="1994499"/>
              <a:ext cx="9339480" cy="3709080"/>
            </p14:xfrm>
          </p:contentPart>
        </mc:Choice>
        <mc:Fallback>
          <p:pic>
            <p:nvPicPr>
              <p:cNvPr id="6" name="Ink 5">
                <a:extLst>
                  <a:ext uri="{FF2B5EF4-FFF2-40B4-BE49-F238E27FC236}">
                    <a16:creationId xmlns:a16="http://schemas.microsoft.com/office/drawing/2014/main" id="{5474BCB4-0A91-AC4F-AC2C-5E4BB7A7112E}"/>
                  </a:ext>
                </a:extLst>
              </p:cNvPr>
              <p:cNvPicPr/>
              <p:nvPr/>
            </p:nvPicPr>
            <p:blipFill>
              <a:blip r:embed="rId5"/>
              <a:stretch>
                <a:fillRect/>
              </a:stretch>
            </p:blipFill>
            <p:spPr>
              <a:xfrm>
                <a:off x="1569896" y="1985499"/>
                <a:ext cx="9357120" cy="3726720"/>
              </a:xfrm>
              <a:prstGeom prst="rect">
                <a:avLst/>
              </a:prstGeom>
            </p:spPr>
          </p:pic>
        </mc:Fallback>
      </mc:AlternateContent>
      <p:sp>
        <p:nvSpPr>
          <p:cNvPr id="7" name="Oval 6">
            <a:extLst>
              <a:ext uri="{FF2B5EF4-FFF2-40B4-BE49-F238E27FC236}">
                <a16:creationId xmlns:a16="http://schemas.microsoft.com/office/drawing/2014/main" id="{8358E55D-1551-384F-BFF7-CD6056F837D7}"/>
              </a:ext>
            </a:extLst>
          </p:cNvPr>
          <p:cNvSpPr>
            <a:spLocks noChangeAspect="1"/>
          </p:cNvSpPr>
          <p:nvPr/>
        </p:nvSpPr>
        <p:spPr>
          <a:xfrm>
            <a:off x="10863489" y="1994499"/>
            <a:ext cx="193200" cy="192847"/>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D661D1-30FC-E342-B4A6-DC6EA59FCEA3}"/>
              </a:ext>
            </a:extLst>
          </p:cNvPr>
          <p:cNvSpPr txBox="1"/>
          <p:nvPr/>
        </p:nvSpPr>
        <p:spPr>
          <a:xfrm>
            <a:off x="10368483" y="1625167"/>
            <a:ext cx="1376412" cy="369332"/>
          </a:xfrm>
          <a:prstGeom prst="rect">
            <a:avLst/>
          </a:prstGeom>
          <a:noFill/>
        </p:spPr>
        <p:txBody>
          <a:bodyPr wrap="square" rtlCol="0">
            <a:spAutoFit/>
          </a:bodyPr>
          <a:lstStyle/>
          <a:p>
            <a:r>
              <a:rPr lang="en-US">
                <a:solidFill>
                  <a:srgbClr val="00B050"/>
                </a:solidFill>
              </a:rPr>
              <a:t>Our Plant</a:t>
            </a:r>
          </a:p>
        </p:txBody>
      </p:sp>
      <p:sp>
        <p:nvSpPr>
          <p:cNvPr id="9" name="Oval 8">
            <a:extLst>
              <a:ext uri="{FF2B5EF4-FFF2-40B4-BE49-F238E27FC236}">
                <a16:creationId xmlns:a16="http://schemas.microsoft.com/office/drawing/2014/main" id="{28841BB4-DB51-4A4C-A4B9-3E310AA585FC}"/>
              </a:ext>
            </a:extLst>
          </p:cNvPr>
          <p:cNvSpPr>
            <a:spLocks noChangeAspect="1"/>
          </p:cNvSpPr>
          <p:nvPr/>
        </p:nvSpPr>
        <p:spPr>
          <a:xfrm>
            <a:off x="9594685" y="1962233"/>
            <a:ext cx="193200" cy="192847"/>
          </a:xfrm>
          <a:prstGeom prst="ellips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6B61961-EB3E-AD48-89C9-9B1CE9FDA2AD}"/>
              </a:ext>
            </a:extLst>
          </p:cNvPr>
          <p:cNvSpPr txBox="1"/>
          <p:nvPr/>
        </p:nvSpPr>
        <p:spPr>
          <a:xfrm>
            <a:off x="8778176" y="1614564"/>
            <a:ext cx="1625497" cy="369332"/>
          </a:xfrm>
          <a:prstGeom prst="rect">
            <a:avLst/>
          </a:prstGeom>
          <a:noFill/>
        </p:spPr>
        <p:txBody>
          <a:bodyPr wrap="square" rtlCol="0">
            <a:spAutoFit/>
          </a:bodyPr>
          <a:lstStyle/>
          <a:p>
            <a:r>
              <a:rPr lang="en-US">
                <a:solidFill>
                  <a:schemeClr val="accent5">
                    <a:lumMod val="50000"/>
                    <a:lumOff val="50000"/>
                  </a:schemeClr>
                </a:solidFill>
              </a:rPr>
              <a:t>Maximum ROI</a:t>
            </a:r>
          </a:p>
        </p:txBody>
      </p:sp>
      <p:sp>
        <p:nvSpPr>
          <p:cNvPr id="11" name="TextBox 10">
            <a:extLst>
              <a:ext uri="{FF2B5EF4-FFF2-40B4-BE49-F238E27FC236}">
                <a16:creationId xmlns:a16="http://schemas.microsoft.com/office/drawing/2014/main" id="{104E12EF-7A88-0440-B5B8-8027A588C53D}"/>
              </a:ext>
            </a:extLst>
          </p:cNvPr>
          <p:cNvSpPr txBox="1"/>
          <p:nvPr/>
        </p:nvSpPr>
        <p:spPr>
          <a:xfrm>
            <a:off x="4341094" y="2090922"/>
            <a:ext cx="2491393" cy="369332"/>
          </a:xfrm>
          <a:prstGeom prst="rect">
            <a:avLst/>
          </a:prstGeom>
          <a:noFill/>
        </p:spPr>
        <p:txBody>
          <a:bodyPr wrap="square" rtlCol="0">
            <a:spAutoFit/>
          </a:bodyPr>
          <a:lstStyle/>
          <a:p>
            <a:r>
              <a:rPr lang="en-US">
                <a:solidFill>
                  <a:srgbClr val="FF0000"/>
                </a:solidFill>
              </a:rPr>
              <a:t>Industry Operation</a:t>
            </a:r>
          </a:p>
        </p:txBody>
      </p:sp>
    </p:spTree>
    <p:extLst>
      <p:ext uri="{BB962C8B-B14F-4D97-AF65-F5344CB8AC3E}">
        <p14:creationId xmlns:p14="http://schemas.microsoft.com/office/powerpoint/2010/main" val="29099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330450" y="1431925"/>
            <a:ext cx="9861550" cy="2328863"/>
          </a:xfrm>
        </p:spPr>
        <p:txBody>
          <a:bodyPr/>
          <a:lstStyle/>
          <a:p>
            <a:r>
              <a:rPr lang="en-US"/>
              <a:t>Conclusion &amp; Recommendations</a:t>
            </a:r>
          </a:p>
        </p:txBody>
      </p:sp>
      <p:sp>
        <p:nvSpPr>
          <p:cNvPr id="4" name="Slide Number Placeholder 1">
            <a:extLst>
              <a:ext uri="{FF2B5EF4-FFF2-40B4-BE49-F238E27FC236}">
                <a16:creationId xmlns:a16="http://schemas.microsoft.com/office/drawing/2014/main" id="{95DD004D-AA68-4452-AA36-9B50BDD60490}"/>
              </a:ext>
            </a:extLst>
          </p:cNvPr>
          <p:cNvSpPr txBox="1">
            <a:spLocks/>
          </p:cNvSpPr>
          <p:nvPr/>
        </p:nvSpPr>
        <p:spPr>
          <a:xfrm>
            <a:off x="7905556" y="6275718"/>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41</a:t>
            </a:fld>
            <a:endParaRPr lang="en-US">
              <a:solidFill>
                <a:srgbClr val="00144D"/>
              </a:solidFill>
            </a:endParaRPr>
          </a:p>
        </p:txBody>
      </p:sp>
      <p:sp>
        <p:nvSpPr>
          <p:cNvPr id="15" name="Rectangle: Top Corners Rounded 14">
            <a:extLst>
              <a:ext uri="{FF2B5EF4-FFF2-40B4-BE49-F238E27FC236}">
                <a16:creationId xmlns:a16="http://schemas.microsoft.com/office/drawing/2014/main" id="{60A62ACC-CBE9-4736-B797-8FE00C256FA3}"/>
              </a:ext>
            </a:extLst>
          </p:cNvPr>
          <p:cNvSpPr/>
          <p:nvPr/>
        </p:nvSpPr>
        <p:spPr>
          <a:xfrm rot="5400000">
            <a:off x="1513231" y="3132042"/>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D5DFDCC-1FC2-43FA-8C4D-363433CB7C7F}"/>
              </a:ext>
            </a:extLst>
          </p:cNvPr>
          <p:cNvSpPr txBox="1"/>
          <p:nvPr/>
        </p:nvSpPr>
        <p:spPr>
          <a:xfrm>
            <a:off x="901702" y="3228945"/>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Background</a:t>
            </a:r>
          </a:p>
        </p:txBody>
      </p:sp>
      <p:sp>
        <p:nvSpPr>
          <p:cNvPr id="21" name="TextBox 20">
            <a:extLst>
              <a:ext uri="{FF2B5EF4-FFF2-40B4-BE49-F238E27FC236}">
                <a16:creationId xmlns:a16="http://schemas.microsoft.com/office/drawing/2014/main" id="{3542CC0D-1926-4BB6-832D-1CEB99BFDD7F}"/>
              </a:ext>
            </a:extLst>
          </p:cNvPr>
          <p:cNvSpPr txBox="1"/>
          <p:nvPr/>
        </p:nvSpPr>
        <p:spPr>
          <a:xfrm>
            <a:off x="2997712" y="3228800"/>
            <a:ext cx="19928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Process Design</a:t>
            </a:r>
          </a:p>
        </p:txBody>
      </p:sp>
      <p:sp>
        <p:nvSpPr>
          <p:cNvPr id="22" name="TextBox 21">
            <a:extLst>
              <a:ext uri="{FF2B5EF4-FFF2-40B4-BE49-F238E27FC236}">
                <a16:creationId xmlns:a16="http://schemas.microsoft.com/office/drawing/2014/main" id="{1D49FEC1-2F85-4826-BEE4-08E98701D81E}"/>
              </a:ext>
            </a:extLst>
          </p:cNvPr>
          <p:cNvSpPr txBox="1"/>
          <p:nvPr/>
        </p:nvSpPr>
        <p:spPr>
          <a:xfrm>
            <a:off x="5314732" y="3228800"/>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Economics</a:t>
            </a:r>
          </a:p>
        </p:txBody>
      </p:sp>
      <p:sp>
        <p:nvSpPr>
          <p:cNvPr id="23" name="TextBox 22">
            <a:extLst>
              <a:ext uri="{FF2B5EF4-FFF2-40B4-BE49-F238E27FC236}">
                <a16:creationId xmlns:a16="http://schemas.microsoft.com/office/drawing/2014/main" id="{3D854ADC-0BCA-4477-8606-A1109B0F5223}"/>
              </a:ext>
            </a:extLst>
          </p:cNvPr>
          <p:cNvSpPr txBox="1"/>
          <p:nvPr/>
        </p:nvSpPr>
        <p:spPr>
          <a:xfrm>
            <a:off x="7237192" y="3228800"/>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Conclusion</a:t>
            </a:r>
          </a:p>
        </p:txBody>
      </p:sp>
      <p:sp>
        <p:nvSpPr>
          <p:cNvPr id="24" name="TextBox 23">
            <a:extLst>
              <a:ext uri="{FF2B5EF4-FFF2-40B4-BE49-F238E27FC236}">
                <a16:creationId xmlns:a16="http://schemas.microsoft.com/office/drawing/2014/main" id="{6472AF61-E8B9-468B-93C7-952FCE43DE0E}"/>
              </a:ext>
            </a:extLst>
          </p:cNvPr>
          <p:cNvSpPr txBox="1"/>
          <p:nvPr/>
        </p:nvSpPr>
        <p:spPr>
          <a:xfrm>
            <a:off x="9194288" y="3228800"/>
            <a:ext cx="2137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Q&amp;A/Appendix</a:t>
            </a:r>
          </a:p>
        </p:txBody>
      </p:sp>
      <p:sp>
        <p:nvSpPr>
          <p:cNvPr id="25" name="Rectangle: Top Corners Rounded 24">
            <a:extLst>
              <a:ext uri="{FF2B5EF4-FFF2-40B4-BE49-F238E27FC236}">
                <a16:creationId xmlns:a16="http://schemas.microsoft.com/office/drawing/2014/main" id="{DD75E580-F695-4BC2-B559-FBA292AAC999}"/>
              </a:ext>
            </a:extLst>
          </p:cNvPr>
          <p:cNvSpPr/>
          <p:nvPr/>
        </p:nvSpPr>
        <p:spPr>
          <a:xfrm rot="5400000">
            <a:off x="3835451" y="3143627"/>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Top Corners Rounded 25">
            <a:extLst>
              <a:ext uri="{FF2B5EF4-FFF2-40B4-BE49-F238E27FC236}">
                <a16:creationId xmlns:a16="http://schemas.microsoft.com/office/drawing/2014/main" id="{A1B8B84F-F423-48E6-BF13-92D31D322B0B}"/>
              </a:ext>
            </a:extLst>
          </p:cNvPr>
          <p:cNvSpPr/>
          <p:nvPr/>
        </p:nvSpPr>
        <p:spPr>
          <a:xfrm rot="5400000">
            <a:off x="5937304" y="3120604"/>
            <a:ext cx="317392" cy="1399122"/>
          </a:xfrm>
          <a:prstGeom prst="round2SameRect">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Top Corners Rounded 26">
            <a:extLst>
              <a:ext uri="{FF2B5EF4-FFF2-40B4-BE49-F238E27FC236}">
                <a16:creationId xmlns:a16="http://schemas.microsoft.com/office/drawing/2014/main" id="{2373FB3B-AE58-4E7A-AD89-D126F1DD9247}"/>
              </a:ext>
            </a:extLst>
          </p:cNvPr>
          <p:cNvSpPr/>
          <p:nvPr/>
        </p:nvSpPr>
        <p:spPr>
          <a:xfrm rot="5400000">
            <a:off x="7802090" y="3115412"/>
            <a:ext cx="317392" cy="1399122"/>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AFCD8BE0-53A0-48F0-88D8-9B6AE09F20E8}"/>
              </a:ext>
            </a:extLst>
          </p:cNvPr>
          <p:cNvSpPr/>
          <p:nvPr/>
        </p:nvSpPr>
        <p:spPr>
          <a:xfrm rot="5400000">
            <a:off x="10104237" y="3132042"/>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9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bar chart&#10;&#10;Description automatically generated">
            <a:extLst>
              <a:ext uri="{FF2B5EF4-FFF2-40B4-BE49-F238E27FC236}">
                <a16:creationId xmlns:a16="http://schemas.microsoft.com/office/drawing/2014/main" id="{60C2833A-6D42-D94C-8AFB-B3785DAF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9885"/>
            <a:ext cx="9144000" cy="6400800"/>
          </a:xfrm>
          <a:prstGeom prst="rect">
            <a:avLst/>
          </a:prstGeom>
        </p:spPr>
      </p:pic>
      <p:sp>
        <p:nvSpPr>
          <p:cNvPr id="2" name="Slide Number Placeholder 1">
            <a:extLst>
              <a:ext uri="{FF2B5EF4-FFF2-40B4-BE49-F238E27FC236}">
                <a16:creationId xmlns:a16="http://schemas.microsoft.com/office/drawing/2014/main" id="{7F0E9E4C-7FE5-3C4D-B2FF-944A73CCAB20}"/>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42</a:t>
            </a:fld>
            <a:endParaRPr lang="en-US">
              <a:solidFill>
                <a:srgbClr val="00144D"/>
              </a:solidFill>
            </a:endParaRPr>
          </a:p>
        </p:txBody>
      </p:sp>
      <p:graphicFrame>
        <p:nvGraphicFramePr>
          <p:cNvPr id="8" name="Table 3">
            <a:extLst>
              <a:ext uri="{FF2B5EF4-FFF2-40B4-BE49-F238E27FC236}">
                <a16:creationId xmlns:a16="http://schemas.microsoft.com/office/drawing/2014/main" id="{B13468F1-FF0F-A019-B7F8-B6A4697D8DB2}"/>
              </a:ext>
            </a:extLst>
          </p:cNvPr>
          <p:cNvGraphicFramePr>
            <a:graphicFrameLocks noGrp="1"/>
          </p:cNvGraphicFramePr>
          <p:nvPr>
            <p:extLst>
              <p:ext uri="{D42A27DB-BD31-4B8C-83A1-F6EECF244321}">
                <p14:modId xmlns:p14="http://schemas.microsoft.com/office/powerpoint/2010/main" val="3656896395"/>
              </p:ext>
            </p:extLst>
          </p:nvPr>
        </p:nvGraphicFramePr>
        <p:xfrm>
          <a:off x="2643481" y="5578592"/>
          <a:ext cx="7138485" cy="662784"/>
        </p:xfrm>
        <a:graphic>
          <a:graphicData uri="http://schemas.openxmlformats.org/drawingml/2006/table">
            <a:tbl>
              <a:tblPr firstRow="1" bandRow="1">
                <a:tableStyleId>{5C22544A-7EE6-4342-B048-85BDC9FD1C3A}</a:tableStyleId>
              </a:tblPr>
              <a:tblGrid>
                <a:gridCol w="1427697">
                  <a:extLst>
                    <a:ext uri="{9D8B030D-6E8A-4147-A177-3AD203B41FA5}">
                      <a16:colId xmlns:a16="http://schemas.microsoft.com/office/drawing/2014/main" val="1319889556"/>
                    </a:ext>
                  </a:extLst>
                </a:gridCol>
                <a:gridCol w="1427697">
                  <a:extLst>
                    <a:ext uri="{9D8B030D-6E8A-4147-A177-3AD203B41FA5}">
                      <a16:colId xmlns:a16="http://schemas.microsoft.com/office/drawing/2014/main" val="3917193115"/>
                    </a:ext>
                  </a:extLst>
                </a:gridCol>
                <a:gridCol w="1427697">
                  <a:extLst>
                    <a:ext uri="{9D8B030D-6E8A-4147-A177-3AD203B41FA5}">
                      <a16:colId xmlns:a16="http://schemas.microsoft.com/office/drawing/2014/main" val="4222199553"/>
                    </a:ext>
                  </a:extLst>
                </a:gridCol>
                <a:gridCol w="1427697">
                  <a:extLst>
                    <a:ext uri="{9D8B030D-6E8A-4147-A177-3AD203B41FA5}">
                      <a16:colId xmlns:a16="http://schemas.microsoft.com/office/drawing/2014/main" val="1404383052"/>
                    </a:ext>
                  </a:extLst>
                </a:gridCol>
                <a:gridCol w="1427697">
                  <a:extLst>
                    <a:ext uri="{9D8B030D-6E8A-4147-A177-3AD203B41FA5}">
                      <a16:colId xmlns:a16="http://schemas.microsoft.com/office/drawing/2014/main" val="1462092725"/>
                    </a:ext>
                  </a:extLst>
                </a:gridCol>
              </a:tblGrid>
              <a:tr h="353484">
                <a:tc>
                  <a:txBody>
                    <a:bodyPr/>
                    <a:lstStyle/>
                    <a:p>
                      <a:pPr algn="ctr"/>
                      <a:r>
                        <a:rPr lang="en-US" sz="1400" b="1">
                          <a:solidFill>
                            <a:srgbClr val="000000"/>
                          </a:solidFill>
                        </a:rPr>
                        <a:t>0%</a:t>
                      </a:r>
                    </a:p>
                  </a:txBody>
                  <a:tcPr>
                    <a:lnL w="12700">
                      <a:solidFill>
                        <a:schemeClr val="tx1"/>
                      </a:solidFill>
                    </a:lnL>
                    <a:lnT w="12700">
                      <a:solidFill>
                        <a:schemeClr val="tx1"/>
                      </a:solidFill>
                    </a:lnT>
                    <a:solidFill>
                      <a:schemeClr val="bg1"/>
                    </a:solidFill>
                  </a:tcPr>
                </a:tc>
                <a:tc>
                  <a:txBody>
                    <a:bodyPr/>
                    <a:lstStyle/>
                    <a:p>
                      <a:pPr algn="ctr"/>
                      <a:r>
                        <a:rPr lang="en-US" sz="1400" b="1">
                          <a:solidFill>
                            <a:srgbClr val="000000"/>
                          </a:solidFill>
                        </a:rPr>
                        <a:t>25%</a:t>
                      </a:r>
                    </a:p>
                  </a:txBody>
                  <a:tcPr>
                    <a:lnT w="12700">
                      <a:solidFill>
                        <a:schemeClr val="tx1"/>
                      </a:solidFill>
                    </a:lnT>
                    <a:solidFill>
                      <a:srgbClr val="B3FFB3"/>
                    </a:solidFill>
                  </a:tcPr>
                </a:tc>
                <a:tc>
                  <a:txBody>
                    <a:bodyPr/>
                    <a:lstStyle/>
                    <a:p>
                      <a:pPr algn="ctr"/>
                      <a:r>
                        <a:rPr lang="en-US" sz="1400" b="1">
                          <a:solidFill>
                            <a:srgbClr val="000000"/>
                          </a:solidFill>
                        </a:rPr>
                        <a:t>50%</a:t>
                      </a:r>
                    </a:p>
                  </a:txBody>
                  <a:tcPr>
                    <a:lnT w="12700">
                      <a:solidFill>
                        <a:schemeClr val="tx1"/>
                      </a:solidFill>
                    </a:lnT>
                    <a:solidFill>
                      <a:srgbClr val="69FF69"/>
                    </a:solidFill>
                  </a:tcPr>
                </a:tc>
                <a:tc>
                  <a:txBody>
                    <a:bodyPr/>
                    <a:lstStyle/>
                    <a:p>
                      <a:pPr algn="ctr"/>
                      <a:r>
                        <a:rPr lang="en-US" sz="1400" b="1">
                          <a:solidFill>
                            <a:srgbClr val="000000"/>
                          </a:solidFill>
                        </a:rPr>
                        <a:t>75%</a:t>
                      </a:r>
                    </a:p>
                  </a:txBody>
                  <a:tcPr>
                    <a:lnT w="12700">
                      <a:solidFill>
                        <a:schemeClr val="tx1"/>
                      </a:solidFill>
                    </a:lnT>
                    <a:solidFill>
                      <a:srgbClr val="92D050"/>
                    </a:solidFill>
                  </a:tcPr>
                </a:tc>
                <a:tc>
                  <a:txBody>
                    <a:bodyPr/>
                    <a:lstStyle/>
                    <a:p>
                      <a:pPr algn="ctr"/>
                      <a:r>
                        <a:rPr lang="en-US" sz="1400" b="1">
                          <a:solidFill>
                            <a:srgbClr val="000000"/>
                          </a:solidFill>
                        </a:rPr>
                        <a:t>100%</a:t>
                      </a:r>
                    </a:p>
                  </a:txBody>
                  <a:tcPr>
                    <a:lnR w="12700">
                      <a:solidFill>
                        <a:schemeClr val="tx1"/>
                      </a:solidFill>
                    </a:lnR>
                    <a:lnT w="12700">
                      <a:solidFill>
                        <a:schemeClr val="tx1"/>
                      </a:solidFill>
                    </a:lnT>
                    <a:solidFill>
                      <a:srgbClr val="00B050"/>
                    </a:solidFill>
                  </a:tcPr>
                </a:tc>
                <a:extLst>
                  <a:ext uri="{0D108BD9-81ED-4DB2-BD59-A6C34878D82A}">
                    <a16:rowId xmlns:a16="http://schemas.microsoft.com/office/drawing/2014/main" val="2888564158"/>
                  </a:ext>
                </a:extLst>
              </a:tr>
              <a:tr h="309300">
                <a:tc>
                  <a:txBody>
                    <a:bodyPr/>
                    <a:lstStyle/>
                    <a:p>
                      <a:pPr algn="ctr"/>
                      <a:r>
                        <a:rPr lang="en-US" sz="1400" b="1">
                          <a:solidFill>
                            <a:srgbClr val="000000"/>
                          </a:solidFill>
                        </a:rPr>
                        <a:t>100%</a:t>
                      </a:r>
                    </a:p>
                  </a:txBody>
                  <a:tcPr>
                    <a:lnL w="12700">
                      <a:solidFill>
                        <a:schemeClr val="tx1"/>
                      </a:solidFill>
                    </a:lnL>
                    <a:lnB w="12700">
                      <a:solidFill>
                        <a:schemeClr val="tx1"/>
                      </a:solidFill>
                    </a:lnB>
                    <a:solidFill>
                      <a:schemeClr val="bg1">
                        <a:lumMod val="65000"/>
                      </a:schemeClr>
                    </a:solidFill>
                  </a:tcPr>
                </a:tc>
                <a:tc>
                  <a:txBody>
                    <a:bodyPr/>
                    <a:lstStyle/>
                    <a:p>
                      <a:pPr algn="ctr"/>
                      <a:r>
                        <a:rPr lang="en-US" sz="1400" b="1">
                          <a:solidFill>
                            <a:srgbClr val="000000"/>
                          </a:solidFill>
                        </a:rPr>
                        <a:t>75%</a:t>
                      </a:r>
                    </a:p>
                  </a:txBody>
                  <a:tcPr>
                    <a:lnB w="12700">
                      <a:solidFill>
                        <a:schemeClr val="tx1"/>
                      </a:solidFill>
                    </a:lnB>
                    <a:solidFill>
                      <a:schemeClr val="bg1">
                        <a:lumMod val="75000"/>
                      </a:schemeClr>
                    </a:solidFill>
                  </a:tcPr>
                </a:tc>
                <a:tc>
                  <a:txBody>
                    <a:bodyPr/>
                    <a:lstStyle/>
                    <a:p>
                      <a:pPr algn="ctr"/>
                      <a:r>
                        <a:rPr lang="en-US" sz="1400" b="1">
                          <a:solidFill>
                            <a:srgbClr val="000000"/>
                          </a:solidFill>
                        </a:rPr>
                        <a:t>50%</a:t>
                      </a:r>
                    </a:p>
                  </a:txBody>
                  <a:tcPr>
                    <a:lnB w="12700">
                      <a:solidFill>
                        <a:schemeClr val="tx1"/>
                      </a:solidFill>
                    </a:lnB>
                    <a:solidFill>
                      <a:schemeClr val="bg1">
                        <a:lumMod val="85000"/>
                      </a:schemeClr>
                    </a:solidFill>
                  </a:tcPr>
                </a:tc>
                <a:tc>
                  <a:txBody>
                    <a:bodyPr/>
                    <a:lstStyle/>
                    <a:p>
                      <a:pPr algn="ctr"/>
                      <a:r>
                        <a:rPr lang="en-US" sz="1400" b="1">
                          <a:solidFill>
                            <a:srgbClr val="000000"/>
                          </a:solidFill>
                        </a:rPr>
                        <a:t>25%</a:t>
                      </a:r>
                    </a:p>
                  </a:txBody>
                  <a:tcPr>
                    <a:lnB w="12700">
                      <a:solidFill>
                        <a:schemeClr val="tx1"/>
                      </a:solidFill>
                    </a:lnB>
                    <a:solidFill>
                      <a:schemeClr val="bg1">
                        <a:lumMod val="95000"/>
                      </a:schemeClr>
                    </a:solidFill>
                  </a:tcPr>
                </a:tc>
                <a:tc>
                  <a:txBody>
                    <a:bodyPr/>
                    <a:lstStyle/>
                    <a:p>
                      <a:pPr algn="ctr"/>
                      <a:r>
                        <a:rPr lang="en-US" sz="1400" b="1">
                          <a:solidFill>
                            <a:srgbClr val="000000"/>
                          </a:solidFill>
                        </a:rPr>
                        <a:t>0%</a:t>
                      </a:r>
                    </a:p>
                  </a:txBody>
                  <a:tcPr>
                    <a:lnR w="12700">
                      <a:solidFill>
                        <a:schemeClr val="tx1"/>
                      </a:solidFill>
                    </a:lnR>
                    <a:lnB w="12700">
                      <a:solidFill>
                        <a:schemeClr val="tx1"/>
                      </a:solidFill>
                    </a:lnB>
                    <a:solidFill>
                      <a:schemeClr val="bg1"/>
                    </a:solidFill>
                  </a:tcPr>
                </a:tc>
                <a:extLst>
                  <a:ext uri="{0D108BD9-81ED-4DB2-BD59-A6C34878D82A}">
                    <a16:rowId xmlns:a16="http://schemas.microsoft.com/office/drawing/2014/main" val="3921846362"/>
                  </a:ext>
                </a:extLst>
              </a:tr>
            </a:tbl>
          </a:graphicData>
        </a:graphic>
      </p:graphicFrame>
      <p:sp>
        <p:nvSpPr>
          <p:cNvPr id="11" name="TextBox 10">
            <a:extLst>
              <a:ext uri="{FF2B5EF4-FFF2-40B4-BE49-F238E27FC236}">
                <a16:creationId xmlns:a16="http://schemas.microsoft.com/office/drawing/2014/main" id="{E08EF9EC-A809-688C-FA07-9EFA8EFC2EA7}"/>
              </a:ext>
            </a:extLst>
          </p:cNvPr>
          <p:cNvSpPr txBox="1"/>
          <p:nvPr/>
        </p:nvSpPr>
        <p:spPr>
          <a:xfrm>
            <a:off x="1171221" y="5573888"/>
            <a:ext cx="1538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050"/>
                </a:solidFill>
              </a:rPr>
              <a:t>Electrolysis</a:t>
            </a:r>
          </a:p>
        </p:txBody>
      </p:sp>
      <p:sp>
        <p:nvSpPr>
          <p:cNvPr id="12" name="TextBox 11">
            <a:extLst>
              <a:ext uri="{FF2B5EF4-FFF2-40B4-BE49-F238E27FC236}">
                <a16:creationId xmlns:a16="http://schemas.microsoft.com/office/drawing/2014/main" id="{6FEF1D6D-A22E-A3DB-A044-38C482D31899}"/>
              </a:ext>
            </a:extLst>
          </p:cNvPr>
          <p:cNvSpPr txBox="1"/>
          <p:nvPr/>
        </p:nvSpPr>
        <p:spPr>
          <a:xfrm>
            <a:off x="1020702" y="5884332"/>
            <a:ext cx="1538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rgbClr val="7F7F7F"/>
                </a:solidFill>
              </a:rPr>
              <a:t>SMR</a:t>
            </a:r>
            <a:endParaRPr lang="en-US">
              <a:solidFill>
                <a:srgbClr val="7F7F7F"/>
              </a:solidFill>
            </a:endParaRPr>
          </a:p>
        </p:txBody>
      </p:sp>
      <p:sp>
        <p:nvSpPr>
          <p:cNvPr id="3" name="Rectangle 2">
            <a:extLst>
              <a:ext uri="{FF2B5EF4-FFF2-40B4-BE49-F238E27FC236}">
                <a16:creationId xmlns:a16="http://schemas.microsoft.com/office/drawing/2014/main" id="{F34606B6-BC4B-F66F-1CCB-EED6554FFF60}"/>
              </a:ext>
            </a:extLst>
          </p:cNvPr>
          <p:cNvSpPr/>
          <p:nvPr/>
        </p:nvSpPr>
        <p:spPr>
          <a:xfrm>
            <a:off x="1822515" y="1397914"/>
            <a:ext cx="546537" cy="3541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2">
            <a:extLst>
              <a:ext uri="{FF2B5EF4-FFF2-40B4-BE49-F238E27FC236}">
                <a16:creationId xmlns:a16="http://schemas.microsoft.com/office/drawing/2014/main" id="{FF9DE9CD-C45B-9CC3-6DB6-2250E3EBAF11}"/>
              </a:ext>
            </a:extLst>
          </p:cNvPr>
          <p:cNvSpPr txBox="1"/>
          <p:nvPr/>
        </p:nvSpPr>
        <p:spPr>
          <a:xfrm rot="16200000">
            <a:off x="-446029" y="2977593"/>
            <a:ext cx="512961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rgbClr val="000000"/>
                </a:solidFill>
              </a:rPr>
              <a:t>Breakeven Price ($/kg)</a:t>
            </a:r>
          </a:p>
        </p:txBody>
      </p:sp>
    </p:spTree>
    <p:extLst>
      <p:ext uri="{BB962C8B-B14F-4D97-AF65-F5344CB8AC3E}">
        <p14:creationId xmlns:p14="http://schemas.microsoft.com/office/powerpoint/2010/main" val="2550983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C48FE-22A6-41B6-8034-BCFD5ACEEF02}"/>
              </a:ext>
            </a:extLst>
          </p:cNvPr>
          <p:cNvSpPr>
            <a:spLocks noGrp="1"/>
          </p:cNvSpPr>
          <p:nvPr>
            <p:ph type="sldNum" sz="quarter" idx="12"/>
          </p:nvPr>
        </p:nvSpPr>
        <p:spPr/>
        <p:txBody>
          <a:bodyPr/>
          <a:lstStyle/>
          <a:p>
            <a:fld id="{330EA680-D336-4FF7-8B7A-9848BB0A1C32}" type="slidenum">
              <a:rPr lang="en-US" smtClean="0"/>
              <a:t>43</a:t>
            </a:fld>
            <a:endParaRPr lang="en-US"/>
          </a:p>
        </p:txBody>
      </p:sp>
      <p:pic>
        <p:nvPicPr>
          <p:cNvPr id="138244" name="Picture 4">
            <a:extLst>
              <a:ext uri="{FF2B5EF4-FFF2-40B4-BE49-F238E27FC236}">
                <a16:creationId xmlns:a16="http://schemas.microsoft.com/office/drawing/2014/main" id="{A032B9E4-7DD1-42F9-86CD-9C1CA8ED7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37" y="439311"/>
            <a:ext cx="8010525" cy="5734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3">
            <a:extLst>
              <a:ext uri="{FF2B5EF4-FFF2-40B4-BE49-F238E27FC236}">
                <a16:creationId xmlns:a16="http://schemas.microsoft.com/office/drawing/2014/main" id="{D9B87035-B014-6739-F01B-A4373DB98A70}"/>
              </a:ext>
            </a:extLst>
          </p:cNvPr>
          <p:cNvGraphicFramePr>
            <a:graphicFrameLocks noGrp="1"/>
          </p:cNvGraphicFramePr>
          <p:nvPr>
            <p:extLst>
              <p:ext uri="{D42A27DB-BD31-4B8C-83A1-F6EECF244321}">
                <p14:modId xmlns:p14="http://schemas.microsoft.com/office/powerpoint/2010/main" val="3435981838"/>
              </p:ext>
            </p:extLst>
          </p:nvPr>
        </p:nvGraphicFramePr>
        <p:xfrm>
          <a:off x="2643481" y="5672666"/>
          <a:ext cx="7378380" cy="662784"/>
        </p:xfrm>
        <a:graphic>
          <a:graphicData uri="http://schemas.openxmlformats.org/drawingml/2006/table">
            <a:tbl>
              <a:tblPr firstRow="1" bandRow="1">
                <a:tableStyleId>{5C22544A-7EE6-4342-B048-85BDC9FD1C3A}</a:tableStyleId>
              </a:tblPr>
              <a:tblGrid>
                <a:gridCol w="1475676">
                  <a:extLst>
                    <a:ext uri="{9D8B030D-6E8A-4147-A177-3AD203B41FA5}">
                      <a16:colId xmlns:a16="http://schemas.microsoft.com/office/drawing/2014/main" val="1319889556"/>
                    </a:ext>
                  </a:extLst>
                </a:gridCol>
                <a:gridCol w="1475676">
                  <a:extLst>
                    <a:ext uri="{9D8B030D-6E8A-4147-A177-3AD203B41FA5}">
                      <a16:colId xmlns:a16="http://schemas.microsoft.com/office/drawing/2014/main" val="3917193115"/>
                    </a:ext>
                  </a:extLst>
                </a:gridCol>
                <a:gridCol w="1475676">
                  <a:extLst>
                    <a:ext uri="{9D8B030D-6E8A-4147-A177-3AD203B41FA5}">
                      <a16:colId xmlns:a16="http://schemas.microsoft.com/office/drawing/2014/main" val="4222199553"/>
                    </a:ext>
                  </a:extLst>
                </a:gridCol>
                <a:gridCol w="1475676">
                  <a:extLst>
                    <a:ext uri="{9D8B030D-6E8A-4147-A177-3AD203B41FA5}">
                      <a16:colId xmlns:a16="http://schemas.microsoft.com/office/drawing/2014/main" val="1404383052"/>
                    </a:ext>
                  </a:extLst>
                </a:gridCol>
                <a:gridCol w="1475676">
                  <a:extLst>
                    <a:ext uri="{9D8B030D-6E8A-4147-A177-3AD203B41FA5}">
                      <a16:colId xmlns:a16="http://schemas.microsoft.com/office/drawing/2014/main" val="1462092725"/>
                    </a:ext>
                  </a:extLst>
                </a:gridCol>
              </a:tblGrid>
              <a:tr h="353484">
                <a:tc>
                  <a:txBody>
                    <a:bodyPr/>
                    <a:lstStyle/>
                    <a:p>
                      <a:pPr algn="ctr"/>
                      <a:r>
                        <a:rPr lang="en-US" sz="1400" b="1">
                          <a:solidFill>
                            <a:srgbClr val="000000"/>
                          </a:solidFill>
                        </a:rPr>
                        <a:t>0%</a:t>
                      </a:r>
                    </a:p>
                  </a:txBody>
                  <a:tcPr>
                    <a:lnL w="12700">
                      <a:solidFill>
                        <a:schemeClr val="tx1"/>
                      </a:solidFill>
                    </a:lnL>
                    <a:lnT w="12700">
                      <a:solidFill>
                        <a:schemeClr val="tx1"/>
                      </a:solidFill>
                    </a:lnT>
                    <a:solidFill>
                      <a:schemeClr val="bg1"/>
                    </a:solidFill>
                  </a:tcPr>
                </a:tc>
                <a:tc>
                  <a:txBody>
                    <a:bodyPr/>
                    <a:lstStyle/>
                    <a:p>
                      <a:pPr algn="ctr"/>
                      <a:r>
                        <a:rPr lang="en-US" sz="1400" b="1">
                          <a:solidFill>
                            <a:srgbClr val="000000"/>
                          </a:solidFill>
                        </a:rPr>
                        <a:t>25%</a:t>
                      </a:r>
                    </a:p>
                  </a:txBody>
                  <a:tcPr>
                    <a:lnT w="12700">
                      <a:solidFill>
                        <a:schemeClr val="tx1"/>
                      </a:solidFill>
                    </a:lnT>
                    <a:solidFill>
                      <a:srgbClr val="B3FFB3"/>
                    </a:solidFill>
                  </a:tcPr>
                </a:tc>
                <a:tc>
                  <a:txBody>
                    <a:bodyPr/>
                    <a:lstStyle/>
                    <a:p>
                      <a:pPr algn="ctr"/>
                      <a:r>
                        <a:rPr lang="en-US" sz="1400" b="1">
                          <a:solidFill>
                            <a:srgbClr val="000000"/>
                          </a:solidFill>
                        </a:rPr>
                        <a:t>50%</a:t>
                      </a:r>
                    </a:p>
                  </a:txBody>
                  <a:tcPr>
                    <a:lnT w="12700">
                      <a:solidFill>
                        <a:schemeClr val="tx1"/>
                      </a:solidFill>
                    </a:lnT>
                    <a:solidFill>
                      <a:srgbClr val="69FF69"/>
                    </a:solidFill>
                  </a:tcPr>
                </a:tc>
                <a:tc>
                  <a:txBody>
                    <a:bodyPr/>
                    <a:lstStyle/>
                    <a:p>
                      <a:pPr algn="ctr"/>
                      <a:r>
                        <a:rPr lang="en-US" sz="1400" b="1">
                          <a:solidFill>
                            <a:srgbClr val="000000"/>
                          </a:solidFill>
                        </a:rPr>
                        <a:t>75%</a:t>
                      </a:r>
                    </a:p>
                  </a:txBody>
                  <a:tcPr>
                    <a:lnT w="12700">
                      <a:solidFill>
                        <a:schemeClr val="tx1"/>
                      </a:solidFill>
                    </a:lnT>
                    <a:solidFill>
                      <a:srgbClr val="92D050"/>
                    </a:solidFill>
                  </a:tcPr>
                </a:tc>
                <a:tc>
                  <a:txBody>
                    <a:bodyPr/>
                    <a:lstStyle/>
                    <a:p>
                      <a:pPr algn="ctr"/>
                      <a:r>
                        <a:rPr lang="en-US" sz="1400" b="1">
                          <a:solidFill>
                            <a:srgbClr val="000000"/>
                          </a:solidFill>
                        </a:rPr>
                        <a:t>100%</a:t>
                      </a:r>
                    </a:p>
                  </a:txBody>
                  <a:tcPr>
                    <a:lnR w="12700">
                      <a:solidFill>
                        <a:schemeClr val="tx1"/>
                      </a:solidFill>
                    </a:lnR>
                    <a:lnT w="12700">
                      <a:solidFill>
                        <a:schemeClr val="tx1"/>
                      </a:solidFill>
                    </a:lnT>
                    <a:solidFill>
                      <a:srgbClr val="00B050"/>
                    </a:solidFill>
                  </a:tcPr>
                </a:tc>
                <a:extLst>
                  <a:ext uri="{0D108BD9-81ED-4DB2-BD59-A6C34878D82A}">
                    <a16:rowId xmlns:a16="http://schemas.microsoft.com/office/drawing/2014/main" val="2888564158"/>
                  </a:ext>
                </a:extLst>
              </a:tr>
              <a:tr h="309300">
                <a:tc>
                  <a:txBody>
                    <a:bodyPr/>
                    <a:lstStyle/>
                    <a:p>
                      <a:pPr algn="ctr"/>
                      <a:r>
                        <a:rPr lang="en-US" sz="1400" b="1">
                          <a:solidFill>
                            <a:srgbClr val="000000"/>
                          </a:solidFill>
                        </a:rPr>
                        <a:t>100%</a:t>
                      </a:r>
                    </a:p>
                  </a:txBody>
                  <a:tcPr>
                    <a:lnL w="12700">
                      <a:solidFill>
                        <a:schemeClr val="tx1"/>
                      </a:solidFill>
                    </a:lnL>
                    <a:lnB w="12700">
                      <a:solidFill>
                        <a:schemeClr val="tx1"/>
                      </a:solidFill>
                    </a:lnB>
                    <a:solidFill>
                      <a:schemeClr val="bg1">
                        <a:lumMod val="65000"/>
                      </a:schemeClr>
                    </a:solidFill>
                  </a:tcPr>
                </a:tc>
                <a:tc>
                  <a:txBody>
                    <a:bodyPr/>
                    <a:lstStyle/>
                    <a:p>
                      <a:pPr algn="ctr"/>
                      <a:r>
                        <a:rPr lang="en-US" sz="1400" b="1">
                          <a:solidFill>
                            <a:srgbClr val="000000"/>
                          </a:solidFill>
                        </a:rPr>
                        <a:t>75%</a:t>
                      </a:r>
                    </a:p>
                  </a:txBody>
                  <a:tcPr>
                    <a:lnB w="12700">
                      <a:solidFill>
                        <a:schemeClr val="tx1"/>
                      </a:solidFill>
                    </a:lnB>
                    <a:solidFill>
                      <a:schemeClr val="bg1">
                        <a:lumMod val="75000"/>
                      </a:schemeClr>
                    </a:solidFill>
                  </a:tcPr>
                </a:tc>
                <a:tc>
                  <a:txBody>
                    <a:bodyPr/>
                    <a:lstStyle/>
                    <a:p>
                      <a:pPr algn="ctr"/>
                      <a:r>
                        <a:rPr lang="en-US" sz="1400" b="1">
                          <a:solidFill>
                            <a:srgbClr val="000000"/>
                          </a:solidFill>
                        </a:rPr>
                        <a:t>50%</a:t>
                      </a:r>
                    </a:p>
                  </a:txBody>
                  <a:tcPr>
                    <a:lnB w="12700">
                      <a:solidFill>
                        <a:schemeClr val="tx1"/>
                      </a:solidFill>
                    </a:lnB>
                    <a:solidFill>
                      <a:schemeClr val="bg1">
                        <a:lumMod val="85000"/>
                      </a:schemeClr>
                    </a:solidFill>
                  </a:tcPr>
                </a:tc>
                <a:tc>
                  <a:txBody>
                    <a:bodyPr/>
                    <a:lstStyle/>
                    <a:p>
                      <a:pPr algn="ctr"/>
                      <a:r>
                        <a:rPr lang="en-US" sz="1400" b="1">
                          <a:solidFill>
                            <a:srgbClr val="000000"/>
                          </a:solidFill>
                        </a:rPr>
                        <a:t>25%</a:t>
                      </a:r>
                    </a:p>
                  </a:txBody>
                  <a:tcPr>
                    <a:lnB w="12700">
                      <a:solidFill>
                        <a:schemeClr val="tx1"/>
                      </a:solidFill>
                    </a:lnB>
                    <a:solidFill>
                      <a:schemeClr val="bg1">
                        <a:lumMod val="95000"/>
                      </a:schemeClr>
                    </a:solidFill>
                  </a:tcPr>
                </a:tc>
                <a:tc>
                  <a:txBody>
                    <a:bodyPr/>
                    <a:lstStyle/>
                    <a:p>
                      <a:pPr algn="ctr"/>
                      <a:r>
                        <a:rPr lang="en-US" sz="1400" b="1">
                          <a:solidFill>
                            <a:srgbClr val="000000"/>
                          </a:solidFill>
                        </a:rPr>
                        <a:t>0%</a:t>
                      </a:r>
                    </a:p>
                  </a:txBody>
                  <a:tcPr>
                    <a:lnR w="12700">
                      <a:solidFill>
                        <a:schemeClr val="tx1"/>
                      </a:solidFill>
                    </a:lnR>
                    <a:lnB w="12700">
                      <a:solidFill>
                        <a:schemeClr val="tx1"/>
                      </a:solidFill>
                    </a:lnB>
                    <a:solidFill>
                      <a:schemeClr val="bg1"/>
                    </a:solidFill>
                  </a:tcPr>
                </a:tc>
                <a:extLst>
                  <a:ext uri="{0D108BD9-81ED-4DB2-BD59-A6C34878D82A}">
                    <a16:rowId xmlns:a16="http://schemas.microsoft.com/office/drawing/2014/main" val="3921846362"/>
                  </a:ext>
                </a:extLst>
              </a:tr>
            </a:tbl>
          </a:graphicData>
        </a:graphic>
      </p:graphicFrame>
      <p:sp>
        <p:nvSpPr>
          <p:cNvPr id="5" name="TextBox 4">
            <a:extLst>
              <a:ext uri="{FF2B5EF4-FFF2-40B4-BE49-F238E27FC236}">
                <a16:creationId xmlns:a16="http://schemas.microsoft.com/office/drawing/2014/main" id="{F00FA8C7-E7E3-8AA9-77BF-14D254E9EFA0}"/>
              </a:ext>
            </a:extLst>
          </p:cNvPr>
          <p:cNvSpPr txBox="1"/>
          <p:nvPr/>
        </p:nvSpPr>
        <p:spPr>
          <a:xfrm>
            <a:off x="1227665" y="5677370"/>
            <a:ext cx="1538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050"/>
                </a:solidFill>
              </a:rPr>
              <a:t>Electrolysis</a:t>
            </a:r>
          </a:p>
        </p:txBody>
      </p:sp>
      <p:sp>
        <p:nvSpPr>
          <p:cNvPr id="7" name="TextBox 6">
            <a:extLst>
              <a:ext uri="{FF2B5EF4-FFF2-40B4-BE49-F238E27FC236}">
                <a16:creationId xmlns:a16="http://schemas.microsoft.com/office/drawing/2014/main" id="{7679740C-FADE-2DF3-8CF8-4690FFCCCE7F}"/>
              </a:ext>
            </a:extLst>
          </p:cNvPr>
          <p:cNvSpPr txBox="1"/>
          <p:nvPr/>
        </p:nvSpPr>
        <p:spPr>
          <a:xfrm>
            <a:off x="1077146" y="5987813"/>
            <a:ext cx="1538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rgbClr val="7F7F7F"/>
                </a:solidFill>
              </a:rPr>
              <a:t>SMR</a:t>
            </a:r>
            <a:endParaRPr lang="en-US">
              <a:solidFill>
                <a:srgbClr val="7F7F7F"/>
              </a:solidFill>
            </a:endParaRPr>
          </a:p>
        </p:txBody>
      </p:sp>
      <p:sp>
        <p:nvSpPr>
          <p:cNvPr id="8" name="Rectangle 7">
            <a:extLst>
              <a:ext uri="{FF2B5EF4-FFF2-40B4-BE49-F238E27FC236}">
                <a16:creationId xmlns:a16="http://schemas.microsoft.com/office/drawing/2014/main" id="{8AB540A4-DE39-25DF-532B-1993F4094E6C}"/>
              </a:ext>
            </a:extLst>
          </p:cNvPr>
          <p:cNvSpPr/>
          <p:nvPr/>
        </p:nvSpPr>
        <p:spPr>
          <a:xfrm>
            <a:off x="1789385" y="1342697"/>
            <a:ext cx="546537" cy="3541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ABC063-1E4F-5CAE-96EA-392008814359}"/>
              </a:ext>
            </a:extLst>
          </p:cNvPr>
          <p:cNvSpPr txBox="1"/>
          <p:nvPr/>
        </p:nvSpPr>
        <p:spPr>
          <a:xfrm rot="16200000">
            <a:off x="-479159" y="2922376"/>
            <a:ext cx="5129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0000"/>
                </a:solidFill>
              </a:rPr>
              <a:t>Breakeven Price ($/kg)</a:t>
            </a:r>
          </a:p>
        </p:txBody>
      </p:sp>
    </p:spTree>
    <p:extLst>
      <p:ext uri="{BB962C8B-B14F-4D97-AF65-F5344CB8AC3E}">
        <p14:creationId xmlns:p14="http://schemas.microsoft.com/office/powerpoint/2010/main" val="2989740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56DB37B-B3EF-44A3-B0E7-9BAA40D8037F}"/>
              </a:ext>
            </a:extLst>
          </p:cNvPr>
          <p:cNvGraphicFramePr>
            <a:graphicFrameLocks noGrp="1"/>
          </p:cNvGraphicFramePr>
          <p:nvPr>
            <p:extLst>
              <p:ext uri="{D42A27DB-BD31-4B8C-83A1-F6EECF244321}">
                <p14:modId xmlns:p14="http://schemas.microsoft.com/office/powerpoint/2010/main" val="3795809725"/>
              </p:ext>
            </p:extLst>
          </p:nvPr>
        </p:nvGraphicFramePr>
        <p:xfrm>
          <a:off x="609345" y="1496204"/>
          <a:ext cx="10350754" cy="3865592"/>
        </p:xfrm>
        <a:graphic>
          <a:graphicData uri="http://schemas.openxmlformats.org/drawingml/2006/table">
            <a:tbl>
              <a:tblPr firstRow="1" firstCol="1" bandRow="1">
                <a:tableStyleId>{1FECB4D8-DB02-4DC6-A0A2-4F2EBAE1DC90}</a:tableStyleId>
              </a:tblPr>
              <a:tblGrid>
                <a:gridCol w="5175377">
                  <a:extLst>
                    <a:ext uri="{9D8B030D-6E8A-4147-A177-3AD203B41FA5}">
                      <a16:colId xmlns:a16="http://schemas.microsoft.com/office/drawing/2014/main" val="2737593788"/>
                    </a:ext>
                  </a:extLst>
                </a:gridCol>
                <a:gridCol w="5175377">
                  <a:extLst>
                    <a:ext uri="{9D8B030D-6E8A-4147-A177-3AD203B41FA5}">
                      <a16:colId xmlns:a16="http://schemas.microsoft.com/office/drawing/2014/main" val="2668658725"/>
                    </a:ext>
                  </a:extLst>
                </a:gridCol>
              </a:tblGrid>
              <a:tr h="483199">
                <a:tc>
                  <a:txBody>
                    <a:bodyPr/>
                    <a:lstStyle/>
                    <a:p>
                      <a:pPr marL="0" marR="0" algn="ctr">
                        <a:lnSpc>
                          <a:spcPct val="107000"/>
                        </a:lnSpc>
                        <a:spcBef>
                          <a:spcPts val="0"/>
                        </a:spcBef>
                        <a:spcAft>
                          <a:spcPts val="0"/>
                        </a:spcAft>
                      </a:pPr>
                      <a:r>
                        <a:rPr lang="en-US" sz="2000">
                          <a:effectLst/>
                        </a:rPr>
                        <a:t>Fuel Type</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a:effectLst/>
                        </a:rPr>
                        <a:t>Price ($/million BTU)</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732904224"/>
                  </a:ext>
                </a:extLst>
              </a:tr>
              <a:tr h="483199">
                <a:tc>
                  <a:txBody>
                    <a:bodyPr/>
                    <a:lstStyle/>
                    <a:p>
                      <a:pPr marL="0" marR="0" algn="ctr">
                        <a:lnSpc>
                          <a:spcPct val="107000"/>
                        </a:lnSpc>
                        <a:spcBef>
                          <a:spcPts val="0"/>
                        </a:spcBef>
                        <a:spcAft>
                          <a:spcPts val="0"/>
                        </a:spcAft>
                      </a:pPr>
                      <a:r>
                        <a:rPr lang="en-US" sz="2000">
                          <a:effectLst/>
                        </a:rPr>
                        <a:t>Natural Gas Market Price (USA)</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dirty="0">
                          <a:effectLst/>
                        </a:rPr>
                        <a:t>$2.22 </a:t>
                      </a:r>
                      <a:endParaRPr lang="en-US" sz="20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61118202"/>
                  </a:ext>
                </a:extLst>
              </a:tr>
              <a:tr h="483199">
                <a:tc>
                  <a:txBody>
                    <a:bodyPr/>
                    <a:lstStyle/>
                    <a:p>
                      <a:pPr marL="0" marR="0" algn="ctr">
                        <a:lnSpc>
                          <a:spcPct val="107000"/>
                        </a:lnSpc>
                        <a:spcBef>
                          <a:spcPts val="0"/>
                        </a:spcBef>
                        <a:spcAft>
                          <a:spcPts val="0"/>
                        </a:spcAft>
                      </a:pPr>
                      <a:r>
                        <a:rPr lang="en-US" sz="2000">
                          <a:effectLst/>
                        </a:rPr>
                        <a:t>Retail Electricity Price (USA)</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dirty="0">
                          <a:effectLst/>
                        </a:rPr>
                        <a:t>$32.77 </a:t>
                      </a:r>
                      <a:endParaRPr lang="en-US" sz="20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55886665"/>
                  </a:ext>
                </a:extLst>
              </a:tr>
              <a:tr h="483199">
                <a:tc>
                  <a:txBody>
                    <a:bodyPr/>
                    <a:lstStyle/>
                    <a:p>
                      <a:pPr marL="0" marR="0" algn="ctr">
                        <a:lnSpc>
                          <a:spcPct val="107000"/>
                        </a:lnSpc>
                        <a:spcBef>
                          <a:spcPts val="0"/>
                        </a:spcBef>
                        <a:spcAft>
                          <a:spcPts val="0"/>
                        </a:spcAft>
                      </a:pPr>
                      <a:r>
                        <a:rPr lang="en-US" sz="2000">
                          <a:effectLst/>
                        </a:rPr>
                        <a:t>Retail Regular Gasoline Price (USA)</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dirty="0">
                          <a:effectLst/>
                        </a:rPr>
                        <a:t>$31.95 </a:t>
                      </a:r>
                      <a:endParaRPr lang="en-US" sz="20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67737296"/>
                  </a:ext>
                </a:extLst>
              </a:tr>
              <a:tr h="483199">
                <a:tc>
                  <a:txBody>
                    <a:bodyPr/>
                    <a:lstStyle/>
                    <a:p>
                      <a:pPr marL="0" marR="0" algn="ctr">
                        <a:lnSpc>
                          <a:spcPct val="107000"/>
                        </a:lnSpc>
                        <a:spcBef>
                          <a:spcPts val="0"/>
                        </a:spcBef>
                        <a:spcAft>
                          <a:spcPts val="0"/>
                        </a:spcAft>
                      </a:pPr>
                      <a:r>
                        <a:rPr lang="en-US" sz="2000">
                          <a:effectLst/>
                        </a:rPr>
                        <a:t>Retail Hydrogen Price</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dirty="0">
                          <a:effectLst/>
                        </a:rPr>
                        <a:t>$74.46 – $126.59</a:t>
                      </a:r>
                      <a:endParaRPr lang="en-US" sz="20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272319673"/>
                  </a:ext>
                </a:extLst>
              </a:tr>
              <a:tr h="483199">
                <a:tc>
                  <a:txBody>
                    <a:bodyPr/>
                    <a:lstStyle/>
                    <a:p>
                      <a:pPr marL="0" marR="0" algn="ctr">
                        <a:lnSpc>
                          <a:spcPct val="107000"/>
                        </a:lnSpc>
                        <a:spcBef>
                          <a:spcPts val="0"/>
                        </a:spcBef>
                        <a:spcAft>
                          <a:spcPts val="0"/>
                        </a:spcAft>
                      </a:pPr>
                      <a:r>
                        <a:rPr lang="en-US" sz="2000">
                          <a:effectLst/>
                        </a:rPr>
                        <a:t>Grey Liquid Hydrogen Breakeven Price</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a:effectLst/>
                        </a:rPr>
                        <a:t>$32.39</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33281898"/>
                  </a:ext>
                </a:extLst>
              </a:tr>
              <a:tr h="483199">
                <a:tc>
                  <a:txBody>
                    <a:bodyPr/>
                    <a:lstStyle/>
                    <a:p>
                      <a:pPr marL="0" marR="0" lvl="0" indent="0" algn="ctr" defTabSz="609585" rtl="0" eaLnBrk="1" fontAlgn="auto" latinLnBrk="0" hangingPunct="1">
                        <a:lnSpc>
                          <a:spcPct val="107000"/>
                        </a:lnSpc>
                        <a:spcBef>
                          <a:spcPts val="0"/>
                        </a:spcBef>
                        <a:spcAft>
                          <a:spcPts val="0"/>
                        </a:spcAft>
                        <a:buClrTx/>
                        <a:buSzTx/>
                        <a:buFontTx/>
                        <a:buNone/>
                        <a:tabLst/>
                        <a:defRPr/>
                      </a:pPr>
                      <a:r>
                        <a:rPr lang="en-US" sz="2000">
                          <a:effectLst/>
                        </a:rPr>
                        <a:t>Green Liquid Hydrogen Breakeven Price</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dirty="0">
                          <a:effectLst/>
                        </a:rPr>
                        <a:t>$68.51*</a:t>
                      </a:r>
                      <a:endParaRPr lang="en-US" sz="20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27330007"/>
                  </a:ext>
                </a:extLst>
              </a:tr>
              <a:tr h="483199">
                <a:tc>
                  <a:txBody>
                    <a:bodyPr/>
                    <a:lstStyle/>
                    <a:p>
                      <a:pPr marL="0" marR="0" algn="ctr">
                        <a:lnSpc>
                          <a:spcPct val="107000"/>
                        </a:lnSpc>
                        <a:spcBef>
                          <a:spcPts val="0"/>
                        </a:spcBef>
                        <a:spcAft>
                          <a:spcPts val="0"/>
                        </a:spcAft>
                      </a:pPr>
                      <a:r>
                        <a:rPr lang="en-US" sz="2000">
                          <a:effectLst/>
                        </a:rPr>
                        <a:t>Green Liquid Hydrogen Sales Price</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dirty="0">
                          <a:effectLst/>
                        </a:rPr>
                        <a:t>$96.80</a:t>
                      </a:r>
                      <a:endParaRPr lang="en-US" sz="20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57706591"/>
                  </a:ext>
                </a:extLst>
              </a:tr>
            </a:tbl>
          </a:graphicData>
        </a:graphic>
      </p:graphicFrame>
      <p:sp>
        <p:nvSpPr>
          <p:cNvPr id="6" name="TextBox 5">
            <a:extLst>
              <a:ext uri="{FF2B5EF4-FFF2-40B4-BE49-F238E27FC236}">
                <a16:creationId xmlns:a16="http://schemas.microsoft.com/office/drawing/2014/main" id="{72B3454E-7B04-4ABD-911D-15C7C8DD3AF0}"/>
              </a:ext>
            </a:extLst>
          </p:cNvPr>
          <p:cNvSpPr txBox="1"/>
          <p:nvPr/>
        </p:nvSpPr>
        <p:spPr>
          <a:xfrm>
            <a:off x="3479544" y="6342983"/>
            <a:ext cx="10350755" cy="276999"/>
          </a:xfrm>
          <a:prstGeom prst="rect">
            <a:avLst/>
          </a:prstGeom>
          <a:noFill/>
        </p:spPr>
        <p:txBody>
          <a:bodyPr wrap="square" rtlCol="0">
            <a:spAutoFit/>
          </a:bodyPr>
          <a:lstStyle/>
          <a:p>
            <a:r>
              <a:rPr lang="en-US" sz="1200" i="1" dirty="0"/>
              <a:t>*Green Liquid Hydrogen Breakeven Price does not include supply chain costs </a:t>
            </a:r>
          </a:p>
        </p:txBody>
      </p:sp>
      <p:sp>
        <p:nvSpPr>
          <p:cNvPr id="7" name="Title 6">
            <a:extLst>
              <a:ext uri="{FF2B5EF4-FFF2-40B4-BE49-F238E27FC236}">
                <a16:creationId xmlns:a16="http://schemas.microsoft.com/office/drawing/2014/main" id="{3B34CAA5-A19A-4668-B039-210421377EB5}"/>
              </a:ext>
            </a:extLst>
          </p:cNvPr>
          <p:cNvSpPr>
            <a:spLocks noGrp="1"/>
          </p:cNvSpPr>
          <p:nvPr>
            <p:ph type="title"/>
          </p:nvPr>
        </p:nvSpPr>
        <p:spPr/>
        <p:txBody>
          <a:bodyPr/>
          <a:lstStyle/>
          <a:p>
            <a:r>
              <a:rPr lang="en-US"/>
              <a:t>Competition with Fossil Fuels</a:t>
            </a:r>
          </a:p>
        </p:txBody>
      </p:sp>
      <p:sp>
        <p:nvSpPr>
          <p:cNvPr id="2" name="TextBox 1">
            <a:extLst>
              <a:ext uri="{FF2B5EF4-FFF2-40B4-BE49-F238E27FC236}">
                <a16:creationId xmlns:a16="http://schemas.microsoft.com/office/drawing/2014/main" id="{AAE006F6-93F7-ADAE-373C-DA8CAF6A3B51}"/>
              </a:ext>
            </a:extLst>
          </p:cNvPr>
          <p:cNvSpPr txBox="1"/>
          <p:nvPr/>
        </p:nvSpPr>
        <p:spPr>
          <a:xfrm>
            <a:off x="707571" y="5696652"/>
            <a:ext cx="10570028" cy="646331"/>
          </a:xfrm>
          <a:prstGeom prst="rect">
            <a:avLst/>
          </a:prstGeom>
          <a:noFill/>
        </p:spPr>
        <p:txBody>
          <a:bodyPr wrap="square" rtlCol="0">
            <a:spAutoFit/>
          </a:bodyPr>
          <a:lstStyle/>
          <a:p>
            <a:r>
              <a:rPr lang="en-US" sz="1200" i="1" dirty="0"/>
              <a:t>April 22 2023 according to </a:t>
            </a:r>
            <a:r>
              <a:rPr lang="en-US" sz="1200" i="1" dirty="0">
                <a:hlinkClick r:id="rId3"/>
              </a:rPr>
              <a:t>https://tradingeconomics.com/commodity/natural-gas</a:t>
            </a:r>
          </a:p>
          <a:p>
            <a:r>
              <a:rPr lang="en-US" sz="1200" i="1" dirty="0"/>
              <a:t>April 22 2023 national average according to </a:t>
            </a:r>
            <a:r>
              <a:rPr lang="en-US" sz="1200" i="1" dirty="0">
                <a:hlinkClick r:id="rId4"/>
              </a:rPr>
              <a:t>https://gasprices.aaa.com/?state=PA</a:t>
            </a:r>
            <a:r>
              <a:rPr lang="en-US" sz="1200" i="1" dirty="0"/>
              <a:t> (includes supply chain/infrastructure costs)</a:t>
            </a:r>
          </a:p>
          <a:p>
            <a:endParaRPr lang="en-US" sz="1200" i="1" dirty="0"/>
          </a:p>
        </p:txBody>
      </p:sp>
    </p:spTree>
    <p:extLst>
      <p:ext uri="{BB962C8B-B14F-4D97-AF65-F5344CB8AC3E}">
        <p14:creationId xmlns:p14="http://schemas.microsoft.com/office/powerpoint/2010/main" val="1869728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DEA56-3BCA-4647-8919-A64DE4FB4C10}"/>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45</a:t>
            </a:fld>
            <a:endParaRPr lang="en-US">
              <a:solidFill>
                <a:srgbClr val="00144D"/>
              </a:solidFill>
            </a:endParaRPr>
          </a:p>
        </p:txBody>
      </p:sp>
      <p:pic>
        <p:nvPicPr>
          <p:cNvPr id="7170" name="Picture 2">
            <a:extLst>
              <a:ext uri="{FF2B5EF4-FFF2-40B4-BE49-F238E27FC236}">
                <a16:creationId xmlns:a16="http://schemas.microsoft.com/office/drawing/2014/main" id="{CCEA4C33-F1F4-41B8-A462-5485CA002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7925"/>
            <a:ext cx="12192000" cy="4502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48C50A63-0499-DBDD-A586-60E255C98DE5}"/>
              </a:ext>
            </a:extLst>
          </p:cNvPr>
          <p:cNvPicPr>
            <a:picLocks noChangeAspect="1"/>
          </p:cNvPicPr>
          <p:nvPr/>
        </p:nvPicPr>
        <p:blipFill>
          <a:blip r:embed="rId4"/>
          <a:stretch>
            <a:fillRect/>
          </a:stretch>
        </p:blipFill>
        <p:spPr>
          <a:xfrm>
            <a:off x="1701902" y="5342244"/>
            <a:ext cx="1552444" cy="337327"/>
          </a:xfrm>
          <a:prstGeom prst="rect">
            <a:avLst/>
          </a:prstGeom>
        </p:spPr>
      </p:pic>
      <p:pic>
        <p:nvPicPr>
          <p:cNvPr id="4" name="Picture 4">
            <a:extLst>
              <a:ext uri="{FF2B5EF4-FFF2-40B4-BE49-F238E27FC236}">
                <a16:creationId xmlns:a16="http://schemas.microsoft.com/office/drawing/2014/main" id="{0E1D7B06-A303-8D22-2EE8-834E1701BBD9}"/>
              </a:ext>
            </a:extLst>
          </p:cNvPr>
          <p:cNvPicPr>
            <a:picLocks noChangeAspect="1"/>
          </p:cNvPicPr>
          <p:nvPr/>
        </p:nvPicPr>
        <p:blipFill>
          <a:blip r:embed="rId5"/>
          <a:stretch>
            <a:fillRect/>
          </a:stretch>
        </p:blipFill>
        <p:spPr>
          <a:xfrm>
            <a:off x="1701310" y="5335665"/>
            <a:ext cx="475162" cy="246562"/>
          </a:xfrm>
          <a:prstGeom prst="rect">
            <a:avLst/>
          </a:prstGeom>
        </p:spPr>
      </p:pic>
      <p:sp>
        <p:nvSpPr>
          <p:cNvPr id="5" name="TextBox 4">
            <a:extLst>
              <a:ext uri="{FF2B5EF4-FFF2-40B4-BE49-F238E27FC236}">
                <a16:creationId xmlns:a16="http://schemas.microsoft.com/office/drawing/2014/main" id="{39CA6F38-D1C2-FC12-A698-075F02C76FAF}"/>
              </a:ext>
            </a:extLst>
          </p:cNvPr>
          <p:cNvSpPr txBox="1"/>
          <p:nvPr/>
        </p:nvSpPr>
        <p:spPr>
          <a:xfrm>
            <a:off x="3392772" y="3693549"/>
            <a:ext cx="16488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B050"/>
                </a:solidFill>
              </a:rPr>
              <a:t>$0.10/kWh</a:t>
            </a:r>
          </a:p>
        </p:txBody>
      </p:sp>
      <p:sp>
        <p:nvSpPr>
          <p:cNvPr id="6" name="TextBox 5">
            <a:extLst>
              <a:ext uri="{FF2B5EF4-FFF2-40B4-BE49-F238E27FC236}">
                <a16:creationId xmlns:a16="http://schemas.microsoft.com/office/drawing/2014/main" id="{69C504E1-1B93-0C6E-3974-786698D897FB}"/>
              </a:ext>
            </a:extLst>
          </p:cNvPr>
          <p:cNvSpPr txBox="1"/>
          <p:nvPr/>
        </p:nvSpPr>
        <p:spPr>
          <a:xfrm>
            <a:off x="9810928" y="4502848"/>
            <a:ext cx="22879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0000"/>
                </a:solidFill>
              </a:rPr>
              <a:t>DOE "SunShot"</a:t>
            </a:r>
            <a:endParaRPr lang="en-US">
              <a:solidFill>
                <a:srgbClr val="000000"/>
              </a:solidFill>
            </a:endParaRPr>
          </a:p>
        </p:txBody>
      </p:sp>
      <p:sp>
        <p:nvSpPr>
          <p:cNvPr id="7" name="TextBox 6">
            <a:extLst>
              <a:ext uri="{FF2B5EF4-FFF2-40B4-BE49-F238E27FC236}">
                <a16:creationId xmlns:a16="http://schemas.microsoft.com/office/drawing/2014/main" id="{752962F4-5AFA-0410-A86E-FD35F06F6686}"/>
              </a:ext>
            </a:extLst>
          </p:cNvPr>
          <p:cNvSpPr txBox="1"/>
          <p:nvPr/>
        </p:nvSpPr>
        <p:spPr>
          <a:xfrm>
            <a:off x="5522685" y="4134757"/>
            <a:ext cx="26277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Not Yet Integrated</a:t>
            </a:r>
          </a:p>
        </p:txBody>
      </p:sp>
    </p:spTree>
    <p:extLst>
      <p:ext uri="{BB962C8B-B14F-4D97-AF65-F5344CB8AC3E}">
        <p14:creationId xmlns:p14="http://schemas.microsoft.com/office/powerpoint/2010/main" val="4176583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9BA787-A26A-4C4F-BE11-08B7A7AE1892}"/>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46</a:t>
            </a:fld>
            <a:endParaRPr lang="en-US">
              <a:solidFill>
                <a:srgbClr val="00144D"/>
              </a:solidFill>
            </a:endParaRPr>
          </a:p>
        </p:txBody>
      </p:sp>
      <p:sp>
        <p:nvSpPr>
          <p:cNvPr id="3" name="Title 2">
            <a:extLst>
              <a:ext uri="{FF2B5EF4-FFF2-40B4-BE49-F238E27FC236}">
                <a16:creationId xmlns:a16="http://schemas.microsoft.com/office/drawing/2014/main" id="{B4F10FC1-6FF5-47FE-B301-0087A565D1A6}"/>
              </a:ext>
            </a:extLst>
          </p:cNvPr>
          <p:cNvSpPr>
            <a:spLocks noGrp="1"/>
          </p:cNvSpPr>
          <p:nvPr>
            <p:ph type="title"/>
          </p:nvPr>
        </p:nvSpPr>
        <p:spPr/>
        <p:txBody>
          <a:bodyPr>
            <a:normAutofit fontScale="90000"/>
          </a:bodyPr>
          <a:lstStyle/>
          <a:p>
            <a:r>
              <a:rPr lang="en-US"/>
              <a:t>Sensitivity to Dropping Green Electricity Costs</a:t>
            </a:r>
          </a:p>
        </p:txBody>
      </p:sp>
      <p:graphicFrame>
        <p:nvGraphicFramePr>
          <p:cNvPr id="4" name="Chart 3">
            <a:extLst>
              <a:ext uri="{FF2B5EF4-FFF2-40B4-BE49-F238E27FC236}">
                <a16:creationId xmlns:a16="http://schemas.microsoft.com/office/drawing/2014/main" id="{205E6223-B924-4480-B4BC-41D1C5820BBF}"/>
              </a:ext>
            </a:extLst>
          </p:cNvPr>
          <p:cNvGraphicFramePr>
            <a:graphicFrameLocks/>
          </p:cNvGraphicFramePr>
          <p:nvPr>
            <p:extLst>
              <p:ext uri="{D42A27DB-BD31-4B8C-83A1-F6EECF244321}">
                <p14:modId xmlns:p14="http://schemas.microsoft.com/office/powerpoint/2010/main" val="148754284"/>
              </p:ext>
            </p:extLst>
          </p:nvPr>
        </p:nvGraphicFramePr>
        <p:xfrm>
          <a:off x="152400" y="1252297"/>
          <a:ext cx="5196840" cy="5013035"/>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BF2AFCBB-5C9D-4C7F-ACEC-F91C0544ED9A}"/>
              </a:ext>
            </a:extLst>
          </p:cNvPr>
          <p:cNvSpPr/>
          <p:nvPr/>
        </p:nvSpPr>
        <p:spPr>
          <a:xfrm>
            <a:off x="2926064" y="4530662"/>
            <a:ext cx="472440" cy="487680"/>
          </a:xfrm>
          <a:prstGeom prst="ellipse">
            <a:avLst/>
          </a:prstGeom>
          <a:noFill/>
          <a:ln w="38100">
            <a:solidFill>
              <a:srgbClr val="0B9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888F3B-C9D7-4FF6-8C4C-555C4B1EBBCB}"/>
              </a:ext>
            </a:extLst>
          </p:cNvPr>
          <p:cNvSpPr/>
          <p:nvPr/>
        </p:nvSpPr>
        <p:spPr>
          <a:xfrm>
            <a:off x="253516" y="1934904"/>
            <a:ext cx="472440" cy="48768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689683-5E5D-427B-B013-ED2FED9A5589}"/>
              </a:ext>
            </a:extLst>
          </p:cNvPr>
          <p:cNvSpPr txBox="1"/>
          <p:nvPr/>
        </p:nvSpPr>
        <p:spPr>
          <a:xfrm>
            <a:off x="7376160" y="1925786"/>
            <a:ext cx="7223760" cy="369332"/>
          </a:xfrm>
          <a:prstGeom prst="rect">
            <a:avLst/>
          </a:prstGeom>
          <a:noFill/>
        </p:spPr>
        <p:txBody>
          <a:bodyPr wrap="square" rtlCol="0">
            <a:spAutoFit/>
          </a:bodyPr>
          <a:lstStyle/>
          <a:p>
            <a:r>
              <a:rPr lang="en-US" b="1">
                <a:solidFill>
                  <a:srgbClr val="00B050"/>
                </a:solidFill>
              </a:rPr>
              <a:t>*Value once DOE 2030 Target is Reached</a:t>
            </a:r>
          </a:p>
        </p:txBody>
      </p:sp>
      <p:sp>
        <p:nvSpPr>
          <p:cNvPr id="10" name="TextBox 9">
            <a:extLst>
              <a:ext uri="{FF2B5EF4-FFF2-40B4-BE49-F238E27FC236}">
                <a16:creationId xmlns:a16="http://schemas.microsoft.com/office/drawing/2014/main" id="{F17F1C4C-6749-40C9-A1FC-524981A5DA93}"/>
              </a:ext>
            </a:extLst>
          </p:cNvPr>
          <p:cNvSpPr txBox="1"/>
          <p:nvPr/>
        </p:nvSpPr>
        <p:spPr>
          <a:xfrm>
            <a:off x="7376160" y="1681946"/>
            <a:ext cx="7223760" cy="369332"/>
          </a:xfrm>
          <a:prstGeom prst="rect">
            <a:avLst/>
          </a:prstGeom>
          <a:noFill/>
        </p:spPr>
        <p:txBody>
          <a:bodyPr wrap="square" rtlCol="0">
            <a:spAutoFit/>
          </a:bodyPr>
          <a:lstStyle/>
          <a:p>
            <a:r>
              <a:rPr lang="en-US" b="1">
                <a:solidFill>
                  <a:srgbClr val="FF0000"/>
                </a:solidFill>
              </a:rPr>
              <a:t>*Current Breakeven Price</a:t>
            </a:r>
          </a:p>
        </p:txBody>
      </p:sp>
    </p:spTree>
    <p:extLst>
      <p:ext uri="{BB962C8B-B14F-4D97-AF65-F5344CB8AC3E}">
        <p14:creationId xmlns:p14="http://schemas.microsoft.com/office/powerpoint/2010/main" val="228957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603AA5-1B99-42BF-A615-A253381BB1E3}"/>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47</a:t>
            </a:fld>
            <a:endParaRPr lang="en-US">
              <a:solidFill>
                <a:srgbClr val="00144D"/>
              </a:solidFill>
            </a:endParaRPr>
          </a:p>
        </p:txBody>
      </p:sp>
      <p:sp>
        <p:nvSpPr>
          <p:cNvPr id="3" name="Title 2">
            <a:extLst>
              <a:ext uri="{FF2B5EF4-FFF2-40B4-BE49-F238E27FC236}">
                <a16:creationId xmlns:a16="http://schemas.microsoft.com/office/drawing/2014/main" id="{C10F85C1-6328-460A-9398-174D85FF4571}"/>
              </a:ext>
            </a:extLst>
          </p:cNvPr>
          <p:cNvSpPr>
            <a:spLocks noGrp="1"/>
          </p:cNvSpPr>
          <p:nvPr>
            <p:ph type="title"/>
          </p:nvPr>
        </p:nvSpPr>
        <p:spPr/>
        <p:txBody>
          <a:bodyPr/>
          <a:lstStyle/>
          <a:p>
            <a:r>
              <a:rPr lang="en-US"/>
              <a:t>Future Research Areas: Electrolysis</a:t>
            </a:r>
          </a:p>
        </p:txBody>
      </p:sp>
      <p:graphicFrame>
        <p:nvGraphicFramePr>
          <p:cNvPr id="4" name="Chart 3">
            <a:extLst>
              <a:ext uri="{FF2B5EF4-FFF2-40B4-BE49-F238E27FC236}">
                <a16:creationId xmlns:a16="http://schemas.microsoft.com/office/drawing/2014/main" id="{816A0391-82E9-476C-B8A6-8A284BC4DDC2}"/>
              </a:ext>
            </a:extLst>
          </p:cNvPr>
          <p:cNvGraphicFramePr>
            <a:graphicFrameLocks/>
          </p:cNvGraphicFramePr>
          <p:nvPr>
            <p:extLst>
              <p:ext uri="{D42A27DB-BD31-4B8C-83A1-F6EECF244321}">
                <p14:modId xmlns:p14="http://schemas.microsoft.com/office/powerpoint/2010/main" val="3331137665"/>
              </p:ext>
            </p:extLst>
          </p:nvPr>
        </p:nvGraphicFramePr>
        <p:xfrm>
          <a:off x="146018" y="2322285"/>
          <a:ext cx="5949982" cy="394304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CF6D4651-1DF6-4B56-BFDF-0CBBD4FF9255}"/>
              </a:ext>
            </a:extLst>
          </p:cNvPr>
          <p:cNvPicPr>
            <a:picLocks noChangeAspect="1"/>
          </p:cNvPicPr>
          <p:nvPr/>
        </p:nvPicPr>
        <p:blipFill>
          <a:blip r:embed="rId4"/>
          <a:stretch>
            <a:fillRect/>
          </a:stretch>
        </p:blipFill>
        <p:spPr>
          <a:xfrm>
            <a:off x="6583073" y="6265332"/>
            <a:ext cx="4492050" cy="443905"/>
          </a:xfrm>
          <a:prstGeom prst="rect">
            <a:avLst/>
          </a:prstGeom>
        </p:spPr>
      </p:pic>
      <p:sp>
        <p:nvSpPr>
          <p:cNvPr id="8" name="TextBox 7">
            <a:extLst>
              <a:ext uri="{FF2B5EF4-FFF2-40B4-BE49-F238E27FC236}">
                <a16:creationId xmlns:a16="http://schemas.microsoft.com/office/drawing/2014/main" id="{2EE9D1A0-F88E-435C-870B-7166609D8B41}"/>
              </a:ext>
            </a:extLst>
          </p:cNvPr>
          <p:cNvSpPr txBox="1"/>
          <p:nvPr/>
        </p:nvSpPr>
        <p:spPr>
          <a:xfrm>
            <a:off x="1099879" y="1775548"/>
            <a:ext cx="4963886" cy="461665"/>
          </a:xfrm>
          <a:prstGeom prst="rect">
            <a:avLst/>
          </a:prstGeom>
          <a:noFill/>
        </p:spPr>
        <p:txBody>
          <a:bodyPr wrap="square" rtlCol="0">
            <a:spAutoFit/>
          </a:bodyPr>
          <a:lstStyle/>
          <a:p>
            <a:r>
              <a:rPr lang="en-US" sz="2400"/>
              <a:t>Increase in Electrolyzer Efficiency</a:t>
            </a:r>
          </a:p>
        </p:txBody>
      </p:sp>
      <p:sp>
        <p:nvSpPr>
          <p:cNvPr id="9" name="TextBox 8">
            <a:extLst>
              <a:ext uri="{FF2B5EF4-FFF2-40B4-BE49-F238E27FC236}">
                <a16:creationId xmlns:a16="http://schemas.microsoft.com/office/drawing/2014/main" id="{B308B251-F237-496B-AB62-4817B12B65D7}"/>
              </a:ext>
            </a:extLst>
          </p:cNvPr>
          <p:cNvSpPr txBox="1"/>
          <p:nvPr/>
        </p:nvSpPr>
        <p:spPr>
          <a:xfrm>
            <a:off x="6168694" y="1775549"/>
            <a:ext cx="4963886" cy="461665"/>
          </a:xfrm>
          <a:prstGeom prst="rect">
            <a:avLst/>
          </a:prstGeom>
          <a:noFill/>
        </p:spPr>
        <p:txBody>
          <a:bodyPr wrap="square" rtlCol="0">
            <a:spAutoFit/>
          </a:bodyPr>
          <a:lstStyle/>
          <a:p>
            <a:r>
              <a:rPr lang="en-US" sz="2400"/>
              <a:t>Decrease in Electrolyzer Cost</a:t>
            </a:r>
          </a:p>
        </p:txBody>
      </p:sp>
      <p:graphicFrame>
        <p:nvGraphicFramePr>
          <p:cNvPr id="10" name="Chart 9">
            <a:extLst>
              <a:ext uri="{FF2B5EF4-FFF2-40B4-BE49-F238E27FC236}">
                <a16:creationId xmlns:a16="http://schemas.microsoft.com/office/drawing/2014/main" id="{2F71EE1A-0E42-4B8C-91C0-87B7F9F04C92}"/>
              </a:ext>
            </a:extLst>
          </p:cNvPr>
          <p:cNvGraphicFramePr>
            <a:graphicFrameLocks/>
          </p:cNvGraphicFramePr>
          <p:nvPr>
            <p:extLst>
              <p:ext uri="{D42A27DB-BD31-4B8C-83A1-F6EECF244321}">
                <p14:modId xmlns:p14="http://schemas.microsoft.com/office/powerpoint/2010/main" val="1322929982"/>
              </p:ext>
            </p:extLst>
          </p:nvPr>
        </p:nvGraphicFramePr>
        <p:xfrm>
          <a:off x="6004502" y="2322283"/>
          <a:ext cx="5845416" cy="3864269"/>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7C7901A3-0766-4A15-8472-1CA5EF457D13}"/>
              </a:ext>
            </a:extLst>
          </p:cNvPr>
          <p:cNvSpPr txBox="1"/>
          <p:nvPr/>
        </p:nvSpPr>
        <p:spPr>
          <a:xfrm>
            <a:off x="3215037" y="2467429"/>
            <a:ext cx="2789466" cy="307777"/>
          </a:xfrm>
          <a:prstGeom prst="rect">
            <a:avLst/>
          </a:prstGeom>
          <a:solidFill>
            <a:srgbClr val="940018"/>
          </a:solidFill>
        </p:spPr>
        <p:txBody>
          <a:bodyPr wrap="square" rtlCol="0">
            <a:spAutoFit/>
          </a:bodyPr>
          <a:lstStyle/>
          <a:p>
            <a:r>
              <a:rPr lang="en-US" sz="1400" b="1" dirty="0">
                <a:solidFill>
                  <a:schemeClr val="bg1"/>
                </a:solidFill>
              </a:rPr>
              <a:t>Current Green $/kWh ($0.10)</a:t>
            </a:r>
          </a:p>
        </p:txBody>
      </p:sp>
      <p:sp>
        <p:nvSpPr>
          <p:cNvPr id="12" name="TextBox 11">
            <a:extLst>
              <a:ext uri="{FF2B5EF4-FFF2-40B4-BE49-F238E27FC236}">
                <a16:creationId xmlns:a16="http://schemas.microsoft.com/office/drawing/2014/main" id="{F0FC1491-0A21-4FCF-B890-F6E6C174A0DE}"/>
              </a:ext>
            </a:extLst>
          </p:cNvPr>
          <p:cNvSpPr txBox="1"/>
          <p:nvPr/>
        </p:nvSpPr>
        <p:spPr>
          <a:xfrm>
            <a:off x="3239737" y="3436258"/>
            <a:ext cx="2789466" cy="307777"/>
          </a:xfrm>
          <a:prstGeom prst="rect">
            <a:avLst/>
          </a:prstGeom>
          <a:solidFill>
            <a:srgbClr val="F3C616"/>
          </a:solidFill>
        </p:spPr>
        <p:txBody>
          <a:bodyPr wrap="square" rtlCol="0">
            <a:spAutoFit/>
          </a:bodyPr>
          <a:lstStyle/>
          <a:p>
            <a:r>
              <a:rPr lang="en-US" sz="1400" b="1" dirty="0">
                <a:solidFill>
                  <a:srgbClr val="000000"/>
                </a:solidFill>
              </a:rPr>
              <a:t>Current Grid $/kWh ($0.07)</a:t>
            </a:r>
          </a:p>
        </p:txBody>
      </p:sp>
      <p:sp>
        <p:nvSpPr>
          <p:cNvPr id="13" name="TextBox 12">
            <a:extLst>
              <a:ext uri="{FF2B5EF4-FFF2-40B4-BE49-F238E27FC236}">
                <a16:creationId xmlns:a16="http://schemas.microsoft.com/office/drawing/2014/main" id="{9B6A1DC6-0BB9-4634-9714-FDC0CC5B31B0}"/>
              </a:ext>
            </a:extLst>
          </p:cNvPr>
          <p:cNvSpPr txBox="1"/>
          <p:nvPr/>
        </p:nvSpPr>
        <p:spPr>
          <a:xfrm>
            <a:off x="3215035" y="4681517"/>
            <a:ext cx="2789466" cy="323165"/>
          </a:xfrm>
          <a:prstGeom prst="rect">
            <a:avLst/>
          </a:prstGeom>
          <a:solidFill>
            <a:srgbClr val="000B46"/>
          </a:solidFill>
        </p:spPr>
        <p:txBody>
          <a:bodyPr wrap="square" rtlCol="0">
            <a:spAutoFit/>
          </a:bodyPr>
          <a:lstStyle/>
          <a:p>
            <a:r>
              <a:rPr lang="en-US" sz="1500" b="1" dirty="0">
                <a:solidFill>
                  <a:schemeClr val="bg1"/>
                </a:solidFill>
              </a:rPr>
              <a:t>DOE Goal $/kWh ($0.03)</a:t>
            </a:r>
          </a:p>
        </p:txBody>
      </p:sp>
      <p:sp>
        <p:nvSpPr>
          <p:cNvPr id="14" name="TextBox 13">
            <a:extLst>
              <a:ext uri="{FF2B5EF4-FFF2-40B4-BE49-F238E27FC236}">
                <a16:creationId xmlns:a16="http://schemas.microsoft.com/office/drawing/2014/main" id="{B6BAAE46-843F-4E4E-B0D6-97F7092329A5}"/>
              </a:ext>
            </a:extLst>
          </p:cNvPr>
          <p:cNvSpPr txBox="1"/>
          <p:nvPr/>
        </p:nvSpPr>
        <p:spPr>
          <a:xfrm>
            <a:off x="8041037" y="2467429"/>
            <a:ext cx="2789466" cy="307777"/>
          </a:xfrm>
          <a:prstGeom prst="rect">
            <a:avLst/>
          </a:prstGeom>
          <a:solidFill>
            <a:srgbClr val="940018"/>
          </a:solidFill>
        </p:spPr>
        <p:txBody>
          <a:bodyPr wrap="square" rtlCol="0">
            <a:spAutoFit/>
          </a:bodyPr>
          <a:lstStyle/>
          <a:p>
            <a:r>
              <a:rPr lang="en-US" sz="1400" b="1" dirty="0">
                <a:solidFill>
                  <a:schemeClr val="bg1"/>
                </a:solidFill>
              </a:rPr>
              <a:t>Current Green $/kWh ($0.10)</a:t>
            </a:r>
          </a:p>
        </p:txBody>
      </p:sp>
      <p:sp>
        <p:nvSpPr>
          <p:cNvPr id="15" name="TextBox 14">
            <a:extLst>
              <a:ext uri="{FF2B5EF4-FFF2-40B4-BE49-F238E27FC236}">
                <a16:creationId xmlns:a16="http://schemas.microsoft.com/office/drawing/2014/main" id="{0AF2294F-BCF4-4CE5-9AAF-3AA04FEE8986}"/>
              </a:ext>
            </a:extLst>
          </p:cNvPr>
          <p:cNvSpPr txBox="1"/>
          <p:nvPr/>
        </p:nvSpPr>
        <p:spPr>
          <a:xfrm>
            <a:off x="8041037" y="3436258"/>
            <a:ext cx="2789466" cy="307777"/>
          </a:xfrm>
          <a:prstGeom prst="rect">
            <a:avLst/>
          </a:prstGeom>
          <a:solidFill>
            <a:srgbClr val="F3C616"/>
          </a:solidFill>
        </p:spPr>
        <p:txBody>
          <a:bodyPr wrap="square" rtlCol="0">
            <a:spAutoFit/>
          </a:bodyPr>
          <a:lstStyle/>
          <a:p>
            <a:r>
              <a:rPr lang="en-US" sz="1400" b="1" dirty="0">
                <a:solidFill>
                  <a:srgbClr val="000000"/>
                </a:solidFill>
              </a:rPr>
              <a:t>Current Grid $/kWh ($0.07)</a:t>
            </a:r>
          </a:p>
        </p:txBody>
      </p:sp>
      <p:sp>
        <p:nvSpPr>
          <p:cNvPr id="16" name="TextBox 15">
            <a:extLst>
              <a:ext uri="{FF2B5EF4-FFF2-40B4-BE49-F238E27FC236}">
                <a16:creationId xmlns:a16="http://schemas.microsoft.com/office/drawing/2014/main" id="{88C8AC80-6302-4066-8AD4-08C35B4BDEA8}"/>
              </a:ext>
            </a:extLst>
          </p:cNvPr>
          <p:cNvSpPr txBox="1"/>
          <p:nvPr/>
        </p:nvSpPr>
        <p:spPr>
          <a:xfrm>
            <a:off x="8041037" y="4681518"/>
            <a:ext cx="2789466" cy="307777"/>
          </a:xfrm>
          <a:prstGeom prst="rect">
            <a:avLst/>
          </a:prstGeom>
          <a:solidFill>
            <a:srgbClr val="000B46"/>
          </a:solidFill>
        </p:spPr>
        <p:txBody>
          <a:bodyPr wrap="square" rtlCol="0">
            <a:spAutoFit/>
          </a:bodyPr>
          <a:lstStyle/>
          <a:p>
            <a:r>
              <a:rPr lang="en-US" sz="1400" b="1" dirty="0">
                <a:solidFill>
                  <a:schemeClr val="bg1"/>
                </a:solidFill>
              </a:rPr>
              <a:t>DOE Goal $/kWh ($0.03)</a:t>
            </a:r>
          </a:p>
        </p:txBody>
      </p:sp>
      <p:sp>
        <p:nvSpPr>
          <p:cNvPr id="17" name="TextBox 16">
            <a:extLst>
              <a:ext uri="{FF2B5EF4-FFF2-40B4-BE49-F238E27FC236}">
                <a16:creationId xmlns:a16="http://schemas.microsoft.com/office/drawing/2014/main" id="{79D5DB4C-4DE3-472E-9134-3E104415151A}"/>
              </a:ext>
            </a:extLst>
          </p:cNvPr>
          <p:cNvSpPr txBox="1"/>
          <p:nvPr/>
        </p:nvSpPr>
        <p:spPr>
          <a:xfrm>
            <a:off x="413536" y="1009129"/>
            <a:ext cx="10286458" cy="461665"/>
          </a:xfrm>
          <a:prstGeom prst="rect">
            <a:avLst/>
          </a:prstGeom>
          <a:noFill/>
        </p:spPr>
        <p:txBody>
          <a:bodyPr wrap="square" rtlCol="0">
            <a:spAutoFit/>
          </a:bodyPr>
          <a:lstStyle/>
          <a:p>
            <a:r>
              <a:rPr lang="en-US" sz="2400" i="1"/>
              <a:t>Electrolyzers are a significant focus area for cost reduction in this process </a:t>
            </a:r>
          </a:p>
        </p:txBody>
      </p:sp>
    </p:spTree>
    <p:extLst>
      <p:ext uri="{BB962C8B-B14F-4D97-AF65-F5344CB8AC3E}">
        <p14:creationId xmlns:p14="http://schemas.microsoft.com/office/powerpoint/2010/main" val="4214703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38266" y="1286640"/>
            <a:ext cx="9861550" cy="2328863"/>
          </a:xfrm>
        </p:spPr>
        <p:txBody>
          <a:bodyPr/>
          <a:lstStyle/>
          <a:p>
            <a:r>
              <a:rPr lang="en-US"/>
              <a:t>Questions/Appendix</a:t>
            </a:r>
          </a:p>
        </p:txBody>
      </p:sp>
      <p:sp>
        <p:nvSpPr>
          <p:cNvPr id="4" name="Slide Number Placeholder 1">
            <a:extLst>
              <a:ext uri="{FF2B5EF4-FFF2-40B4-BE49-F238E27FC236}">
                <a16:creationId xmlns:a16="http://schemas.microsoft.com/office/drawing/2014/main" id="{95DD004D-AA68-4452-AA36-9B50BDD60490}"/>
              </a:ext>
            </a:extLst>
          </p:cNvPr>
          <p:cNvSpPr txBox="1">
            <a:spLocks/>
          </p:cNvSpPr>
          <p:nvPr/>
        </p:nvSpPr>
        <p:spPr>
          <a:xfrm>
            <a:off x="7905556" y="6275718"/>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48</a:t>
            </a:fld>
            <a:endParaRPr lang="en-US">
              <a:solidFill>
                <a:srgbClr val="00144D"/>
              </a:solidFill>
            </a:endParaRPr>
          </a:p>
        </p:txBody>
      </p:sp>
      <p:sp>
        <p:nvSpPr>
          <p:cNvPr id="15" name="Rectangle: Top Corners Rounded 14">
            <a:extLst>
              <a:ext uri="{FF2B5EF4-FFF2-40B4-BE49-F238E27FC236}">
                <a16:creationId xmlns:a16="http://schemas.microsoft.com/office/drawing/2014/main" id="{60A62ACC-CBE9-4736-B797-8FE00C256FA3}"/>
              </a:ext>
            </a:extLst>
          </p:cNvPr>
          <p:cNvSpPr/>
          <p:nvPr/>
        </p:nvSpPr>
        <p:spPr>
          <a:xfrm rot="5400000">
            <a:off x="1513231" y="3132042"/>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D5DFDCC-1FC2-43FA-8C4D-363433CB7C7F}"/>
              </a:ext>
            </a:extLst>
          </p:cNvPr>
          <p:cNvSpPr txBox="1"/>
          <p:nvPr/>
        </p:nvSpPr>
        <p:spPr>
          <a:xfrm>
            <a:off x="901702" y="3228945"/>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Background</a:t>
            </a:r>
          </a:p>
        </p:txBody>
      </p:sp>
      <p:sp>
        <p:nvSpPr>
          <p:cNvPr id="21" name="TextBox 20">
            <a:extLst>
              <a:ext uri="{FF2B5EF4-FFF2-40B4-BE49-F238E27FC236}">
                <a16:creationId xmlns:a16="http://schemas.microsoft.com/office/drawing/2014/main" id="{3542CC0D-1926-4BB6-832D-1CEB99BFDD7F}"/>
              </a:ext>
            </a:extLst>
          </p:cNvPr>
          <p:cNvSpPr txBox="1"/>
          <p:nvPr/>
        </p:nvSpPr>
        <p:spPr>
          <a:xfrm>
            <a:off x="2997712" y="3228800"/>
            <a:ext cx="19928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Process Design</a:t>
            </a:r>
          </a:p>
        </p:txBody>
      </p:sp>
      <p:sp>
        <p:nvSpPr>
          <p:cNvPr id="22" name="TextBox 21">
            <a:extLst>
              <a:ext uri="{FF2B5EF4-FFF2-40B4-BE49-F238E27FC236}">
                <a16:creationId xmlns:a16="http://schemas.microsoft.com/office/drawing/2014/main" id="{1D49FEC1-2F85-4826-BEE4-08E98701D81E}"/>
              </a:ext>
            </a:extLst>
          </p:cNvPr>
          <p:cNvSpPr txBox="1"/>
          <p:nvPr/>
        </p:nvSpPr>
        <p:spPr>
          <a:xfrm>
            <a:off x="5314732" y="3228800"/>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Economics</a:t>
            </a:r>
          </a:p>
        </p:txBody>
      </p:sp>
      <p:sp>
        <p:nvSpPr>
          <p:cNvPr id="23" name="TextBox 22">
            <a:extLst>
              <a:ext uri="{FF2B5EF4-FFF2-40B4-BE49-F238E27FC236}">
                <a16:creationId xmlns:a16="http://schemas.microsoft.com/office/drawing/2014/main" id="{3D854ADC-0BCA-4477-8606-A1109B0F5223}"/>
              </a:ext>
            </a:extLst>
          </p:cNvPr>
          <p:cNvSpPr txBox="1"/>
          <p:nvPr/>
        </p:nvSpPr>
        <p:spPr>
          <a:xfrm>
            <a:off x="7237192" y="3228800"/>
            <a:ext cx="16636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Conclusion</a:t>
            </a:r>
          </a:p>
        </p:txBody>
      </p:sp>
      <p:sp>
        <p:nvSpPr>
          <p:cNvPr id="24" name="TextBox 23">
            <a:extLst>
              <a:ext uri="{FF2B5EF4-FFF2-40B4-BE49-F238E27FC236}">
                <a16:creationId xmlns:a16="http://schemas.microsoft.com/office/drawing/2014/main" id="{6472AF61-E8B9-468B-93C7-952FCE43DE0E}"/>
              </a:ext>
            </a:extLst>
          </p:cNvPr>
          <p:cNvSpPr txBox="1"/>
          <p:nvPr/>
        </p:nvSpPr>
        <p:spPr>
          <a:xfrm>
            <a:off x="9194288" y="3228800"/>
            <a:ext cx="2137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Q&amp;A/Appendix</a:t>
            </a:r>
          </a:p>
        </p:txBody>
      </p:sp>
      <p:sp>
        <p:nvSpPr>
          <p:cNvPr id="25" name="Rectangle: Top Corners Rounded 24">
            <a:extLst>
              <a:ext uri="{FF2B5EF4-FFF2-40B4-BE49-F238E27FC236}">
                <a16:creationId xmlns:a16="http://schemas.microsoft.com/office/drawing/2014/main" id="{DD75E580-F695-4BC2-B559-FBA292AAC999}"/>
              </a:ext>
            </a:extLst>
          </p:cNvPr>
          <p:cNvSpPr/>
          <p:nvPr/>
        </p:nvSpPr>
        <p:spPr>
          <a:xfrm rot="5400000">
            <a:off x="3835451" y="3143627"/>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Top Corners Rounded 25">
            <a:extLst>
              <a:ext uri="{FF2B5EF4-FFF2-40B4-BE49-F238E27FC236}">
                <a16:creationId xmlns:a16="http://schemas.microsoft.com/office/drawing/2014/main" id="{A1B8B84F-F423-48E6-BF13-92D31D322B0B}"/>
              </a:ext>
            </a:extLst>
          </p:cNvPr>
          <p:cNvSpPr/>
          <p:nvPr/>
        </p:nvSpPr>
        <p:spPr>
          <a:xfrm rot="5400000">
            <a:off x="5937304" y="3120604"/>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Top Corners Rounded 26">
            <a:extLst>
              <a:ext uri="{FF2B5EF4-FFF2-40B4-BE49-F238E27FC236}">
                <a16:creationId xmlns:a16="http://schemas.microsoft.com/office/drawing/2014/main" id="{2373FB3B-AE58-4E7A-AD89-D126F1DD9247}"/>
              </a:ext>
            </a:extLst>
          </p:cNvPr>
          <p:cNvSpPr/>
          <p:nvPr/>
        </p:nvSpPr>
        <p:spPr>
          <a:xfrm rot="5400000">
            <a:off x="7802090" y="3115412"/>
            <a:ext cx="317392" cy="1399122"/>
          </a:xfrm>
          <a:prstGeom prst="round2Same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AFCD8BE0-53A0-48F0-88D8-9B6AE09F20E8}"/>
              </a:ext>
            </a:extLst>
          </p:cNvPr>
          <p:cNvSpPr/>
          <p:nvPr/>
        </p:nvSpPr>
        <p:spPr>
          <a:xfrm rot="5400000">
            <a:off x="10104237" y="3132042"/>
            <a:ext cx="317392" cy="1399122"/>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315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695D0F-E21F-4A8E-99DB-A03C984891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8717" y="289173"/>
            <a:ext cx="8499036" cy="6436551"/>
          </a:xfrm>
          <a:prstGeom prst="rect">
            <a:avLst/>
          </a:prstGeom>
          <a:noFill/>
        </p:spPr>
      </p:pic>
      <p:sp>
        <p:nvSpPr>
          <p:cNvPr id="3" name="Title 2">
            <a:extLst>
              <a:ext uri="{FF2B5EF4-FFF2-40B4-BE49-F238E27FC236}">
                <a16:creationId xmlns:a16="http://schemas.microsoft.com/office/drawing/2014/main" id="{BE7E85F9-C286-4BC9-B3E5-981FC48FDF39}"/>
              </a:ext>
            </a:extLst>
          </p:cNvPr>
          <p:cNvSpPr txBox="1">
            <a:spLocks/>
          </p:cNvSpPr>
          <p:nvPr/>
        </p:nvSpPr>
        <p:spPr>
          <a:xfrm>
            <a:off x="413536" y="20647"/>
            <a:ext cx="10972800" cy="924807"/>
          </a:xfrm>
          <a:prstGeom prst="rect">
            <a:avLst/>
          </a:prstGeom>
        </p:spPr>
        <p:txBody>
          <a:bodyPr/>
          <a:lstStyle>
            <a:lvl1pPr algn="l" defTabSz="609585" rtl="0" eaLnBrk="1" latinLnBrk="0" hangingPunct="1">
              <a:spcBef>
                <a:spcPct val="0"/>
              </a:spcBef>
              <a:buNone/>
              <a:defRPr sz="4800" kern="1200">
                <a:solidFill>
                  <a:srgbClr val="95001A"/>
                </a:solidFill>
                <a:latin typeface="Gill Sans"/>
                <a:ea typeface="+mj-ea"/>
                <a:cs typeface="Gill Sans"/>
              </a:defRPr>
            </a:lvl1pPr>
          </a:lstStyle>
          <a:p>
            <a:r>
              <a:rPr lang="en-US"/>
              <a:t>Questions?</a:t>
            </a:r>
          </a:p>
        </p:txBody>
      </p:sp>
    </p:spTree>
    <p:extLst>
      <p:ext uri="{BB962C8B-B14F-4D97-AF65-F5344CB8AC3E}">
        <p14:creationId xmlns:p14="http://schemas.microsoft.com/office/powerpoint/2010/main" val="369108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74AB1C-FED0-B88C-069C-D78C82FB93B2}"/>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5</a:t>
            </a:fld>
            <a:endParaRPr lang="en-US">
              <a:solidFill>
                <a:srgbClr val="00144D"/>
              </a:solidFill>
            </a:endParaRPr>
          </a:p>
        </p:txBody>
      </p:sp>
      <p:sp>
        <p:nvSpPr>
          <p:cNvPr id="3" name="TextBox 2">
            <a:extLst>
              <a:ext uri="{FF2B5EF4-FFF2-40B4-BE49-F238E27FC236}">
                <a16:creationId xmlns:a16="http://schemas.microsoft.com/office/drawing/2014/main" id="{10C285D6-8179-1277-5D9E-9D295007E7D2}"/>
              </a:ext>
            </a:extLst>
          </p:cNvPr>
          <p:cNvSpPr txBox="1"/>
          <p:nvPr/>
        </p:nvSpPr>
        <p:spPr>
          <a:xfrm>
            <a:off x="7800975" y="5442228"/>
            <a:ext cx="3419475" cy="1415772"/>
          </a:xfrm>
          <a:prstGeom prst="rect">
            <a:avLst/>
          </a:prstGeom>
          <a:noFill/>
        </p:spPr>
        <p:txBody>
          <a:bodyPr wrap="square" rtlCol="0">
            <a:spAutoFit/>
          </a:bodyPr>
          <a:lstStyle/>
          <a:p>
            <a:endParaRPr lang="en-US"/>
          </a:p>
          <a:p>
            <a:endParaRPr lang="en-US"/>
          </a:p>
          <a:p>
            <a:endParaRPr lang="en-US"/>
          </a:p>
          <a:p>
            <a:r>
              <a:rPr lang="en-US" sz="1200">
                <a:hlinkClick r:id="rId3"/>
              </a:rPr>
              <a:t>https://www.eia.gov/tools/faqs/faq.php?id=427&amp;t=3</a:t>
            </a:r>
            <a:endParaRPr lang="en-US" sz="1200"/>
          </a:p>
          <a:p>
            <a:endParaRPr lang="en-US"/>
          </a:p>
        </p:txBody>
      </p:sp>
      <p:graphicFrame>
        <p:nvGraphicFramePr>
          <p:cNvPr id="9" name="Chart 8">
            <a:extLst>
              <a:ext uri="{FF2B5EF4-FFF2-40B4-BE49-F238E27FC236}">
                <a16:creationId xmlns:a16="http://schemas.microsoft.com/office/drawing/2014/main" id="{E5F3F242-8295-94AA-BA59-C7FED9C2986F}"/>
              </a:ext>
            </a:extLst>
          </p:cNvPr>
          <p:cNvGraphicFramePr/>
          <p:nvPr>
            <p:extLst>
              <p:ext uri="{D42A27DB-BD31-4B8C-83A1-F6EECF244321}">
                <p14:modId xmlns:p14="http://schemas.microsoft.com/office/powerpoint/2010/main" val="1128539061"/>
              </p:ext>
            </p:extLst>
          </p:nvPr>
        </p:nvGraphicFramePr>
        <p:xfrm>
          <a:off x="2239962" y="873554"/>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B1FF2AB3-1B22-9B3E-4FCB-487D80FD075D}"/>
              </a:ext>
            </a:extLst>
          </p:cNvPr>
          <p:cNvSpPr txBox="1"/>
          <p:nvPr/>
        </p:nvSpPr>
        <p:spPr>
          <a:xfrm>
            <a:off x="6096000" y="3429000"/>
            <a:ext cx="1933575" cy="307777"/>
          </a:xfrm>
          <a:prstGeom prst="rect">
            <a:avLst/>
          </a:prstGeom>
          <a:noFill/>
        </p:spPr>
        <p:txBody>
          <a:bodyPr wrap="square" rtlCol="0">
            <a:spAutoFit/>
          </a:bodyPr>
          <a:lstStyle/>
          <a:p>
            <a:r>
              <a:rPr lang="en-US" sz="1400" i="1">
                <a:solidFill>
                  <a:schemeClr val="bg1"/>
                </a:solidFill>
              </a:rPr>
              <a:t>2554 Billion kWh</a:t>
            </a:r>
          </a:p>
        </p:txBody>
      </p:sp>
      <p:sp>
        <p:nvSpPr>
          <p:cNvPr id="11" name="TextBox 10">
            <a:extLst>
              <a:ext uri="{FF2B5EF4-FFF2-40B4-BE49-F238E27FC236}">
                <a16:creationId xmlns:a16="http://schemas.microsoft.com/office/drawing/2014/main" id="{EF3185E4-B7A3-8703-6746-64C17D0E7A70}"/>
              </a:ext>
            </a:extLst>
          </p:cNvPr>
          <p:cNvSpPr txBox="1"/>
          <p:nvPr/>
        </p:nvSpPr>
        <p:spPr>
          <a:xfrm>
            <a:off x="3300760" y="4229167"/>
            <a:ext cx="1933575" cy="307777"/>
          </a:xfrm>
          <a:prstGeom prst="rect">
            <a:avLst/>
          </a:prstGeom>
          <a:noFill/>
        </p:spPr>
        <p:txBody>
          <a:bodyPr wrap="square" rtlCol="0">
            <a:spAutoFit/>
          </a:bodyPr>
          <a:lstStyle/>
          <a:p>
            <a:r>
              <a:rPr lang="en-US" sz="1400" i="1">
                <a:solidFill>
                  <a:schemeClr val="bg1"/>
                </a:solidFill>
              </a:rPr>
              <a:t>772 Billion kWh</a:t>
            </a:r>
          </a:p>
        </p:txBody>
      </p:sp>
      <p:sp>
        <p:nvSpPr>
          <p:cNvPr id="12" name="TextBox 11">
            <a:extLst>
              <a:ext uri="{FF2B5EF4-FFF2-40B4-BE49-F238E27FC236}">
                <a16:creationId xmlns:a16="http://schemas.microsoft.com/office/drawing/2014/main" id="{D1252C7B-5FBF-0E02-96C2-E4FC27AB3715}"/>
              </a:ext>
            </a:extLst>
          </p:cNvPr>
          <p:cNvSpPr txBox="1"/>
          <p:nvPr/>
        </p:nvSpPr>
        <p:spPr>
          <a:xfrm>
            <a:off x="3765085" y="3028767"/>
            <a:ext cx="1933575" cy="307777"/>
          </a:xfrm>
          <a:prstGeom prst="rect">
            <a:avLst/>
          </a:prstGeom>
          <a:noFill/>
        </p:spPr>
        <p:txBody>
          <a:bodyPr wrap="square" rtlCol="0">
            <a:spAutoFit/>
          </a:bodyPr>
          <a:lstStyle/>
          <a:p>
            <a:r>
              <a:rPr lang="en-US" sz="1400" i="1">
                <a:solidFill>
                  <a:schemeClr val="bg1"/>
                </a:solidFill>
              </a:rPr>
              <a:t>913 Billion kWh</a:t>
            </a:r>
          </a:p>
        </p:txBody>
      </p:sp>
      <p:sp>
        <p:nvSpPr>
          <p:cNvPr id="13" name="TextBox 12">
            <a:extLst>
              <a:ext uri="{FF2B5EF4-FFF2-40B4-BE49-F238E27FC236}">
                <a16:creationId xmlns:a16="http://schemas.microsoft.com/office/drawing/2014/main" id="{173B2872-96F4-423F-6E1D-D057E83A177C}"/>
              </a:ext>
            </a:extLst>
          </p:cNvPr>
          <p:cNvSpPr txBox="1"/>
          <p:nvPr/>
        </p:nvSpPr>
        <p:spPr>
          <a:xfrm>
            <a:off x="4865687" y="1719497"/>
            <a:ext cx="1933575" cy="261610"/>
          </a:xfrm>
          <a:prstGeom prst="rect">
            <a:avLst/>
          </a:prstGeom>
          <a:noFill/>
        </p:spPr>
        <p:txBody>
          <a:bodyPr wrap="square" rtlCol="0">
            <a:spAutoFit/>
          </a:bodyPr>
          <a:lstStyle/>
          <a:p>
            <a:r>
              <a:rPr lang="en-US" sz="1100" i="1">
                <a:solidFill>
                  <a:schemeClr val="bg1"/>
                </a:solidFill>
              </a:rPr>
              <a:t>(5 Billion kWh)</a:t>
            </a:r>
          </a:p>
        </p:txBody>
      </p:sp>
      <p:sp>
        <p:nvSpPr>
          <p:cNvPr id="15" name="TextBox 14">
            <a:extLst>
              <a:ext uri="{FF2B5EF4-FFF2-40B4-BE49-F238E27FC236}">
                <a16:creationId xmlns:a16="http://schemas.microsoft.com/office/drawing/2014/main" id="{77CAF550-DCCF-1343-6370-9D58AF7A5740}"/>
              </a:ext>
            </a:extLst>
          </p:cNvPr>
          <p:cNvSpPr txBox="1"/>
          <p:nvPr/>
        </p:nvSpPr>
        <p:spPr>
          <a:xfrm>
            <a:off x="0" y="192313"/>
            <a:ext cx="12207081" cy="523220"/>
          </a:xfrm>
          <a:prstGeom prst="rect">
            <a:avLst/>
          </a:prstGeom>
          <a:noFill/>
        </p:spPr>
        <p:txBody>
          <a:bodyPr wrap="square" rtlCol="0">
            <a:spAutoFit/>
          </a:bodyPr>
          <a:lstStyle/>
          <a:p>
            <a:pPr algn="ctr"/>
            <a:r>
              <a:rPr lang="en-US" sz="2800" i="1"/>
              <a:t>Switching to LH</a:t>
            </a:r>
            <a:r>
              <a:rPr lang="en-US" sz="2800" i="1" baseline="-25000"/>
              <a:t>2</a:t>
            </a:r>
            <a:r>
              <a:rPr lang="en-US" sz="2800" i="1"/>
              <a:t> from fossil fuels would </a:t>
            </a:r>
            <a:r>
              <a:rPr lang="en-US" sz="2800" b="1" i="1"/>
              <a:t>decrease</a:t>
            </a:r>
            <a:r>
              <a:rPr lang="en-US" sz="2800" i="1"/>
              <a:t> annual CO</a:t>
            </a:r>
            <a:r>
              <a:rPr lang="en-US" sz="2800" i="1" baseline="-25000"/>
              <a:t>2</a:t>
            </a:r>
            <a:r>
              <a:rPr lang="en-US" sz="2800" i="1"/>
              <a:t> emissions by </a:t>
            </a:r>
            <a:r>
              <a:rPr lang="en-US" sz="2800" b="1" i="1"/>
              <a:t>1.8B tons</a:t>
            </a:r>
            <a:endParaRPr lang="en-US" sz="2400" i="1" baseline="-25000"/>
          </a:p>
        </p:txBody>
      </p:sp>
    </p:spTree>
    <p:extLst>
      <p:ext uri="{BB962C8B-B14F-4D97-AF65-F5344CB8AC3E}">
        <p14:creationId xmlns:p14="http://schemas.microsoft.com/office/powerpoint/2010/main" val="3470463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FDE4-A897-4BC2-8120-6DD3B6DDB12F}"/>
              </a:ext>
            </a:extLst>
          </p:cNvPr>
          <p:cNvSpPr>
            <a:spLocks noGrp="1"/>
          </p:cNvSpPr>
          <p:nvPr>
            <p:ph type="title"/>
          </p:nvPr>
        </p:nvSpPr>
        <p:spPr/>
        <p:txBody>
          <a:bodyPr/>
          <a:lstStyle/>
          <a:p>
            <a:r>
              <a:rPr lang="en-US" dirty="0"/>
              <a:t>Appendix Slides</a:t>
            </a:r>
          </a:p>
        </p:txBody>
      </p:sp>
    </p:spTree>
    <p:extLst>
      <p:ext uri="{BB962C8B-B14F-4D97-AF65-F5344CB8AC3E}">
        <p14:creationId xmlns:p14="http://schemas.microsoft.com/office/powerpoint/2010/main" val="1693371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6A1622-4FDB-497B-B761-A6B5D4839AA9}"/>
              </a:ext>
            </a:extLst>
          </p:cNvPr>
          <p:cNvSpPr>
            <a:spLocks noGrp="1"/>
          </p:cNvSpPr>
          <p:nvPr>
            <p:ph type="sldNum" sz="quarter" idx="12"/>
          </p:nvPr>
        </p:nvSpPr>
        <p:spPr/>
        <p:txBody>
          <a:bodyPr/>
          <a:lstStyle/>
          <a:p>
            <a:fld id="{8A758EFE-665F-4341-B5B8-2DAEADA52F6C}" type="slidenum">
              <a:rPr lang="en-US" smtClean="0"/>
              <a:pPr/>
              <a:t>51</a:t>
            </a:fld>
            <a:endParaRPr lang="en-US"/>
          </a:p>
        </p:txBody>
      </p:sp>
      <p:sp>
        <p:nvSpPr>
          <p:cNvPr id="3" name="Title 2">
            <a:extLst>
              <a:ext uri="{FF2B5EF4-FFF2-40B4-BE49-F238E27FC236}">
                <a16:creationId xmlns:a16="http://schemas.microsoft.com/office/drawing/2014/main" id="{B544E4A2-7B44-4590-B19B-1767FFF6B975}"/>
              </a:ext>
            </a:extLst>
          </p:cNvPr>
          <p:cNvSpPr>
            <a:spLocks noGrp="1"/>
          </p:cNvSpPr>
          <p:nvPr>
            <p:ph type="title"/>
          </p:nvPr>
        </p:nvSpPr>
        <p:spPr/>
        <p:txBody>
          <a:bodyPr/>
          <a:lstStyle/>
          <a:p>
            <a:r>
              <a:rPr lang="en-US"/>
              <a:t>Hydrogen Value Chain</a:t>
            </a:r>
          </a:p>
        </p:txBody>
      </p:sp>
      <p:pic>
        <p:nvPicPr>
          <p:cNvPr id="5" name="Picture 4">
            <a:extLst>
              <a:ext uri="{FF2B5EF4-FFF2-40B4-BE49-F238E27FC236}">
                <a16:creationId xmlns:a16="http://schemas.microsoft.com/office/drawing/2014/main" id="{47C33BAB-6A59-4882-AE80-7732BD3B42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335" y="1641917"/>
            <a:ext cx="5845238" cy="3907983"/>
          </a:xfrm>
          <a:prstGeom prst="rect">
            <a:avLst/>
          </a:prstGeom>
          <a:noFill/>
          <a:ln>
            <a:noFill/>
          </a:ln>
        </p:spPr>
      </p:pic>
      <p:pic>
        <p:nvPicPr>
          <p:cNvPr id="6" name="Picture 5" descr="A picture containing diagram&#10;&#10;Description automatically generated">
            <a:extLst>
              <a:ext uri="{FF2B5EF4-FFF2-40B4-BE49-F238E27FC236}">
                <a16:creationId xmlns:a16="http://schemas.microsoft.com/office/drawing/2014/main" id="{21CC82E4-C53B-414F-B390-F3ACA1993683}"/>
              </a:ext>
            </a:extLst>
          </p:cNvPr>
          <p:cNvPicPr>
            <a:picLocks noChangeAspect="1"/>
          </p:cNvPicPr>
          <p:nvPr/>
        </p:nvPicPr>
        <p:blipFill>
          <a:blip r:embed="rId4"/>
          <a:stretch>
            <a:fillRect/>
          </a:stretch>
        </p:blipFill>
        <p:spPr>
          <a:xfrm>
            <a:off x="6336030" y="1641917"/>
            <a:ext cx="4803140" cy="3747771"/>
          </a:xfrm>
          <a:prstGeom prst="rect">
            <a:avLst/>
          </a:prstGeom>
        </p:spPr>
      </p:pic>
      <p:sp>
        <p:nvSpPr>
          <p:cNvPr id="7" name="Slide Number Placeholder 1">
            <a:extLst>
              <a:ext uri="{FF2B5EF4-FFF2-40B4-BE49-F238E27FC236}">
                <a16:creationId xmlns:a16="http://schemas.microsoft.com/office/drawing/2014/main" id="{F9E739D6-193F-489D-957F-73622A9FFA86}"/>
              </a:ext>
            </a:extLst>
          </p:cNvPr>
          <p:cNvSpPr txBox="1">
            <a:spLocks/>
          </p:cNvSpPr>
          <p:nvPr/>
        </p:nvSpPr>
        <p:spPr>
          <a:xfrm>
            <a:off x="9574336" y="6275718"/>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accent5"/>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51</a:t>
            </a:fld>
            <a:endParaRPr lang="en-US">
              <a:solidFill>
                <a:srgbClr val="00144D"/>
              </a:solidFill>
            </a:endParaRPr>
          </a:p>
        </p:txBody>
      </p:sp>
    </p:spTree>
    <p:extLst>
      <p:ext uri="{BB962C8B-B14F-4D97-AF65-F5344CB8AC3E}">
        <p14:creationId xmlns:p14="http://schemas.microsoft.com/office/powerpoint/2010/main" val="2293471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Hydrogen is the only Carbon Neutral Fuel</a:t>
            </a:r>
          </a:p>
        </p:txBody>
      </p:sp>
      <p:pic>
        <p:nvPicPr>
          <p:cNvPr id="2050" name="Picture 2" descr="Energy Density of some Combustibles (in MJ/kg) | The Geography of Transport  Systems">
            <a:extLst>
              <a:ext uri="{FF2B5EF4-FFF2-40B4-BE49-F238E27FC236}">
                <a16:creationId xmlns:a16="http://schemas.microsoft.com/office/drawing/2014/main" id="{76948F94-A2BF-40FE-84D7-8A3784EB1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718" y="1241643"/>
            <a:ext cx="10677237" cy="50021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6D7A7A9-62C8-42AD-8A90-FB7E4D665EB1}"/>
              </a:ext>
            </a:extLst>
          </p:cNvPr>
          <p:cNvSpPr/>
          <p:nvPr/>
        </p:nvSpPr>
        <p:spPr>
          <a:xfrm>
            <a:off x="1542473" y="5523345"/>
            <a:ext cx="858982" cy="277091"/>
          </a:xfrm>
          <a:prstGeom prst="rect">
            <a:avLst/>
          </a:prstGeom>
          <a:solidFill>
            <a:srgbClr val="92D050">
              <a:alpha val="12941"/>
            </a:srgbClr>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843681-9B55-4453-A2A2-372E1CB6484E}"/>
              </a:ext>
            </a:extLst>
          </p:cNvPr>
          <p:cNvSpPr/>
          <p:nvPr/>
        </p:nvSpPr>
        <p:spPr>
          <a:xfrm>
            <a:off x="1828799" y="1500909"/>
            <a:ext cx="572655" cy="277091"/>
          </a:xfrm>
          <a:prstGeom prst="rect">
            <a:avLst/>
          </a:prstGeom>
          <a:solidFill>
            <a:srgbClr val="92D050">
              <a:alpha val="12941"/>
            </a:srgbClr>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B326A2B-2D65-42B9-A545-293C0AE7D850}"/>
              </a:ext>
            </a:extLst>
          </p:cNvPr>
          <p:cNvSpPr txBox="1"/>
          <p:nvPr/>
        </p:nvSpPr>
        <p:spPr>
          <a:xfrm>
            <a:off x="7878618" y="1454788"/>
            <a:ext cx="4193309" cy="369332"/>
          </a:xfrm>
          <a:prstGeom prst="rect">
            <a:avLst/>
          </a:prstGeom>
          <a:noFill/>
        </p:spPr>
        <p:txBody>
          <a:bodyPr wrap="square" rtlCol="0">
            <a:spAutoFit/>
          </a:bodyPr>
          <a:lstStyle/>
          <a:p>
            <a:r>
              <a:rPr lang="en-US">
                <a:solidFill>
                  <a:srgbClr val="00B050"/>
                </a:solidFill>
              </a:rPr>
              <a:t>Renewable Energy Storage Vectors</a:t>
            </a:r>
          </a:p>
        </p:txBody>
      </p:sp>
      <p:sp>
        <p:nvSpPr>
          <p:cNvPr id="17" name="TextBox 2">
            <a:extLst>
              <a:ext uri="{FF2B5EF4-FFF2-40B4-BE49-F238E27FC236}">
                <a16:creationId xmlns:a16="http://schemas.microsoft.com/office/drawing/2014/main" id="{78B2EC8B-9BB2-4DE7-9D10-984FFCB73486}"/>
              </a:ext>
            </a:extLst>
          </p:cNvPr>
          <p:cNvSpPr txBox="1"/>
          <p:nvPr/>
        </p:nvSpPr>
        <p:spPr>
          <a:xfrm>
            <a:off x="3190641" y="6297780"/>
            <a:ext cx="8559800" cy="415498"/>
          </a:xfrm>
          <a:prstGeom prst="rect">
            <a:avLst/>
          </a:prstGeom>
          <a:noFill/>
        </p:spPr>
        <p:txBody>
          <a:bodyPr wrap="square" rtlCol="0">
            <a:spAutoFit/>
          </a:bodyPr>
          <a:lstStyle/>
          <a:p>
            <a:r>
              <a:rPr lang="en-US" sz="1050"/>
              <a:t>https://transportgeography.org/contents/chapter4/transportation-and-energy/combustibles-energy-content/#:~:text=The%20highest%20energy%20density%20fuel,or%20wood%20(three%20times).</a:t>
            </a:r>
          </a:p>
        </p:txBody>
      </p:sp>
      <p:sp>
        <p:nvSpPr>
          <p:cNvPr id="21" name="TextBox 20">
            <a:extLst>
              <a:ext uri="{FF2B5EF4-FFF2-40B4-BE49-F238E27FC236}">
                <a16:creationId xmlns:a16="http://schemas.microsoft.com/office/drawing/2014/main" id="{C47978AC-B35C-496B-8E3B-E01BB37CDA4A}"/>
              </a:ext>
            </a:extLst>
          </p:cNvPr>
          <p:cNvSpPr txBox="1"/>
          <p:nvPr/>
        </p:nvSpPr>
        <p:spPr>
          <a:xfrm>
            <a:off x="-55846" y="5320436"/>
            <a:ext cx="4193309" cy="646331"/>
          </a:xfrm>
          <a:prstGeom prst="rect">
            <a:avLst/>
          </a:prstGeom>
          <a:noFill/>
        </p:spPr>
        <p:txBody>
          <a:bodyPr wrap="square" rtlCol="0">
            <a:spAutoFit/>
          </a:bodyPr>
          <a:lstStyle/>
          <a:p>
            <a:r>
              <a:rPr lang="en-US" b="1">
                <a:solidFill>
                  <a:srgbClr val="002060"/>
                </a:solidFill>
              </a:rPr>
              <a:t>*Non-carbon-</a:t>
            </a:r>
          </a:p>
          <a:p>
            <a:r>
              <a:rPr lang="en-US" b="1">
                <a:solidFill>
                  <a:srgbClr val="002060"/>
                </a:solidFill>
              </a:rPr>
              <a:t>emitting</a:t>
            </a:r>
          </a:p>
        </p:txBody>
      </p:sp>
      <p:sp>
        <p:nvSpPr>
          <p:cNvPr id="20" name="Slide Number Placeholder 1">
            <a:extLst>
              <a:ext uri="{FF2B5EF4-FFF2-40B4-BE49-F238E27FC236}">
                <a16:creationId xmlns:a16="http://schemas.microsoft.com/office/drawing/2014/main" id="{4725E607-500D-4399-BBB2-B630F080CDD7}"/>
              </a:ext>
            </a:extLst>
          </p:cNvPr>
          <p:cNvSpPr>
            <a:spLocks noGrp="1"/>
          </p:cNvSpPr>
          <p:nvPr>
            <p:ph type="sldNum" sz="quarter" idx="12"/>
          </p:nvPr>
        </p:nvSpPr>
        <p:spPr>
          <a:xfrm>
            <a:off x="9121203" y="6322967"/>
            <a:ext cx="2844800" cy="365125"/>
          </a:xfrm>
        </p:spPr>
        <p:txBody>
          <a:bodyPr/>
          <a:lstStyle/>
          <a:p>
            <a:fld id="{8A758EFE-665F-4341-B5B8-2DAEADA52F6C}" type="slidenum">
              <a:rPr lang="en-US">
                <a:solidFill>
                  <a:srgbClr val="00144D"/>
                </a:solidFill>
              </a:rPr>
              <a:pPr/>
              <a:t>52</a:t>
            </a:fld>
            <a:endParaRPr lang="en-US">
              <a:solidFill>
                <a:srgbClr val="00144D"/>
              </a:solidFill>
            </a:endParaRPr>
          </a:p>
        </p:txBody>
      </p:sp>
    </p:spTree>
    <p:extLst>
      <p:ext uri="{BB962C8B-B14F-4D97-AF65-F5344CB8AC3E}">
        <p14:creationId xmlns:p14="http://schemas.microsoft.com/office/powerpoint/2010/main" val="2329492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813E5E-2642-C69E-315E-4BEE72390DC1}"/>
              </a:ext>
            </a:extLst>
          </p:cNvPr>
          <p:cNvSpPr>
            <a:spLocks noGrp="1"/>
          </p:cNvSpPr>
          <p:nvPr>
            <p:ph type="body" sz="half" idx="2"/>
          </p:nvPr>
        </p:nvSpPr>
        <p:spPr/>
        <p:txBody>
          <a:bodyPr>
            <a:normAutofit lnSpcReduction="10000"/>
          </a:bodyPr>
          <a:lstStyle/>
          <a:p>
            <a:pPr marL="0" indent="0">
              <a:buNone/>
            </a:pPr>
            <a:r>
              <a:rPr lang="en-US"/>
              <a:t>Cryogenic Transportation is Expensive</a:t>
            </a:r>
          </a:p>
        </p:txBody>
      </p:sp>
      <p:sp>
        <p:nvSpPr>
          <p:cNvPr id="4" name="Slide Number Placeholder 3">
            <a:extLst>
              <a:ext uri="{FF2B5EF4-FFF2-40B4-BE49-F238E27FC236}">
                <a16:creationId xmlns:a16="http://schemas.microsoft.com/office/drawing/2014/main" id="{730FEEE7-7979-A0AD-CF31-E12B2D25E7B7}"/>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53</a:t>
            </a:fld>
            <a:endParaRPr lang="en-US">
              <a:solidFill>
                <a:srgbClr val="00144D"/>
              </a:solidFill>
            </a:endParaRPr>
          </a:p>
        </p:txBody>
      </p:sp>
      <p:pic>
        <p:nvPicPr>
          <p:cNvPr id="6" name="Picture 2">
            <a:extLst>
              <a:ext uri="{FF2B5EF4-FFF2-40B4-BE49-F238E27FC236}">
                <a16:creationId xmlns:a16="http://schemas.microsoft.com/office/drawing/2014/main" id="{831C35EA-E61C-497A-8FFC-BA18871E1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489714"/>
            <a:ext cx="5189537" cy="5140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DAB8A0FB-712E-469F-876B-FD38947FB400}"/>
              </a:ext>
            </a:extLst>
          </p:cNvPr>
          <p:cNvSpPr txBox="1"/>
          <p:nvPr/>
        </p:nvSpPr>
        <p:spPr>
          <a:xfrm>
            <a:off x="5524500" y="3509652"/>
            <a:ext cx="6197600" cy="3139321"/>
          </a:xfrm>
          <a:prstGeom prst="rect">
            <a:avLst/>
          </a:prstGeom>
          <a:noFill/>
        </p:spPr>
        <p:txBody>
          <a:bodyPr wrap="square" rtlCol="0">
            <a:spAutoFit/>
          </a:bodyPr>
          <a:lstStyle/>
          <a:p>
            <a:pPr marL="285750" indent="-285750">
              <a:buFont typeface="Arial" panose="020B0604020202020204" pitchFamily="34" charset="0"/>
              <a:buChar char="•"/>
            </a:pPr>
            <a:r>
              <a:rPr lang="en-US"/>
              <a:t>Assumes Chart 67,000 L Transportation Vehicles</a:t>
            </a:r>
          </a:p>
          <a:p>
            <a:pPr marL="285750" indent="-285750">
              <a:buFont typeface="Arial" panose="020B0604020202020204" pitchFamily="34" charset="0"/>
              <a:buChar char="•"/>
            </a:pPr>
            <a:r>
              <a:rPr lang="en-US"/>
              <a:t>Accounts for:</a:t>
            </a:r>
          </a:p>
          <a:p>
            <a:pPr marL="742950" lvl="1" indent="-285750">
              <a:buFont typeface="Arial" panose="020B0604020202020204" pitchFamily="34" charset="0"/>
              <a:buChar char="•"/>
            </a:pPr>
            <a:r>
              <a:rPr lang="en-US"/>
              <a:t>Evaporative Losses</a:t>
            </a:r>
          </a:p>
          <a:p>
            <a:pPr marL="742950" lvl="1" indent="-285750">
              <a:buFont typeface="Arial" panose="020B0604020202020204" pitchFamily="34" charset="0"/>
              <a:buChar char="•"/>
            </a:pPr>
            <a:r>
              <a:rPr lang="en-US"/>
              <a:t>Fuel Costs</a:t>
            </a:r>
          </a:p>
          <a:p>
            <a:pPr marL="742950" lvl="1" indent="-285750">
              <a:buFont typeface="Arial" panose="020B0604020202020204" pitchFamily="34" charset="0"/>
              <a:buChar char="•"/>
            </a:pPr>
            <a:r>
              <a:rPr lang="en-US"/>
              <a:t>Transporter Wages</a:t>
            </a:r>
          </a:p>
          <a:p>
            <a:pPr marL="742950" lvl="1" indent="-285750">
              <a:buFont typeface="Arial" panose="020B0604020202020204" pitchFamily="34" charset="0"/>
              <a:buChar char="•"/>
            </a:pPr>
            <a:r>
              <a:rPr lang="en-US"/>
              <a:t> Time Constraints per National Regulation</a:t>
            </a:r>
          </a:p>
          <a:p>
            <a:pPr marL="742950" lvl="1" indent="-285750">
              <a:buFont typeface="Arial" panose="020B0604020202020204" pitchFamily="34" charset="0"/>
              <a:buChar char="•"/>
            </a:pPr>
            <a:r>
              <a:rPr lang="en-US"/>
              <a:t>Round-Trip Costs</a:t>
            </a:r>
          </a:p>
          <a:p>
            <a:pPr marL="742950" lvl="1" indent="-285750">
              <a:buFont typeface="Arial" panose="020B0604020202020204" pitchFamily="34" charset="0"/>
              <a:buChar char="•"/>
            </a:pPr>
            <a:r>
              <a:rPr lang="en-US"/>
              <a:t>Vehicle Servicing</a:t>
            </a:r>
          </a:p>
          <a:p>
            <a:pPr marL="285750" indent="-285750">
              <a:buFont typeface="Arial" panose="020B0604020202020204" pitchFamily="34" charset="0"/>
              <a:buChar char="•"/>
            </a:pPr>
            <a:r>
              <a:rPr lang="en-US"/>
              <a:t>Could be reduced through rail travel, but scale of available infrastructure unknown</a:t>
            </a:r>
          </a:p>
          <a:p>
            <a:pPr marL="742950" lvl="1" indent="-285750">
              <a:buFont typeface="Arial" panose="020B0604020202020204" pitchFamily="34" charset="0"/>
              <a:buChar char="•"/>
            </a:pPr>
            <a:endParaRPr lang="en-US"/>
          </a:p>
        </p:txBody>
      </p:sp>
      <p:pic>
        <p:nvPicPr>
          <p:cNvPr id="8" name="Picture 4">
            <a:extLst>
              <a:ext uri="{FF2B5EF4-FFF2-40B4-BE49-F238E27FC236}">
                <a16:creationId xmlns:a16="http://schemas.microsoft.com/office/drawing/2014/main" id="{84891A3B-EC72-4EF0-9D3E-EC7FB2F32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1" y="1524646"/>
            <a:ext cx="2516414" cy="179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39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9A3457-3A3E-4B6D-A1F9-2C87E60D06DF}"/>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54</a:t>
            </a:fld>
            <a:endParaRPr lang="en-US">
              <a:solidFill>
                <a:srgbClr val="00144D"/>
              </a:solidFill>
            </a:endParaRPr>
          </a:p>
        </p:txBody>
      </p:sp>
      <p:pic>
        <p:nvPicPr>
          <p:cNvPr id="4" name="Picture 3">
            <a:extLst>
              <a:ext uri="{FF2B5EF4-FFF2-40B4-BE49-F238E27FC236}">
                <a16:creationId xmlns:a16="http://schemas.microsoft.com/office/drawing/2014/main" id="{A1C0EE5D-7EDC-4D69-BABA-602DF4BA0033}"/>
              </a:ext>
            </a:extLst>
          </p:cNvPr>
          <p:cNvPicPr>
            <a:picLocks noChangeAspect="1"/>
          </p:cNvPicPr>
          <p:nvPr/>
        </p:nvPicPr>
        <p:blipFill>
          <a:blip r:embed="rId3"/>
          <a:stretch>
            <a:fillRect/>
          </a:stretch>
        </p:blipFill>
        <p:spPr>
          <a:xfrm>
            <a:off x="0" y="131906"/>
            <a:ext cx="12192000" cy="6594187"/>
          </a:xfrm>
          <a:prstGeom prst="rect">
            <a:avLst/>
          </a:prstGeom>
        </p:spPr>
      </p:pic>
      <p:sp>
        <p:nvSpPr>
          <p:cNvPr id="5" name="Oval 4">
            <a:extLst>
              <a:ext uri="{FF2B5EF4-FFF2-40B4-BE49-F238E27FC236}">
                <a16:creationId xmlns:a16="http://schemas.microsoft.com/office/drawing/2014/main" id="{FA8F2B9E-80F2-47E2-8E9D-508670918023}"/>
              </a:ext>
            </a:extLst>
          </p:cNvPr>
          <p:cNvSpPr/>
          <p:nvPr/>
        </p:nvSpPr>
        <p:spPr>
          <a:xfrm>
            <a:off x="3505200" y="131906"/>
            <a:ext cx="1168400" cy="1099994"/>
          </a:xfrm>
          <a:prstGeom prst="ellipse">
            <a:avLst/>
          </a:prstGeom>
          <a:solidFill>
            <a:srgbClr val="FFFF00">
              <a:alpha val="56078"/>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F21AB3-9585-4B42-B67A-E5924BBDBBA2}"/>
              </a:ext>
            </a:extLst>
          </p:cNvPr>
          <p:cNvSpPr txBox="1"/>
          <p:nvPr/>
        </p:nvSpPr>
        <p:spPr>
          <a:xfrm>
            <a:off x="4673600" y="279400"/>
            <a:ext cx="2349500" cy="369332"/>
          </a:xfrm>
          <a:prstGeom prst="rect">
            <a:avLst/>
          </a:prstGeom>
          <a:noFill/>
        </p:spPr>
        <p:txBody>
          <a:bodyPr wrap="square" rtlCol="0">
            <a:spAutoFit/>
          </a:bodyPr>
          <a:lstStyle/>
          <a:p>
            <a:r>
              <a:rPr lang="en-US"/>
              <a:t>Plant Location</a:t>
            </a:r>
          </a:p>
        </p:txBody>
      </p:sp>
    </p:spTree>
    <p:extLst>
      <p:ext uri="{BB962C8B-B14F-4D97-AF65-F5344CB8AC3E}">
        <p14:creationId xmlns:p14="http://schemas.microsoft.com/office/powerpoint/2010/main" val="4127579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192AD6-C234-DB92-2F6B-2C7BEE448400}"/>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55</a:t>
            </a:fld>
            <a:endParaRPr lang="en-US">
              <a:solidFill>
                <a:srgbClr val="00144D"/>
              </a:solidFill>
            </a:endParaRPr>
          </a:p>
        </p:txBody>
      </p:sp>
      <p:pic>
        <p:nvPicPr>
          <p:cNvPr id="3" name="Picture 6" descr="Schematic of the reverse open Brayton cycle. | Download Scientific Diagram">
            <a:extLst>
              <a:ext uri="{FF2B5EF4-FFF2-40B4-BE49-F238E27FC236}">
                <a16:creationId xmlns:a16="http://schemas.microsoft.com/office/drawing/2014/main" id="{E5A823C2-B79F-20DF-424E-28F898FAA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074" y="761611"/>
            <a:ext cx="3764753" cy="42788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3120AB-795E-A8D1-4AE4-C2872EB3146C}"/>
              </a:ext>
            </a:extLst>
          </p:cNvPr>
          <p:cNvPicPr>
            <a:picLocks noChangeAspect="1"/>
          </p:cNvPicPr>
          <p:nvPr/>
        </p:nvPicPr>
        <p:blipFill>
          <a:blip r:embed="rId3"/>
          <a:stretch>
            <a:fillRect/>
          </a:stretch>
        </p:blipFill>
        <p:spPr>
          <a:xfrm>
            <a:off x="6255820" y="1526032"/>
            <a:ext cx="4963559" cy="3071202"/>
          </a:xfrm>
          <a:prstGeom prst="rect">
            <a:avLst/>
          </a:prstGeom>
        </p:spPr>
      </p:pic>
      <p:sp>
        <p:nvSpPr>
          <p:cNvPr id="5" name="TextBox 4">
            <a:extLst>
              <a:ext uri="{FF2B5EF4-FFF2-40B4-BE49-F238E27FC236}">
                <a16:creationId xmlns:a16="http://schemas.microsoft.com/office/drawing/2014/main" id="{453B14EA-63B8-011E-1140-35E64E0E25EC}"/>
              </a:ext>
            </a:extLst>
          </p:cNvPr>
          <p:cNvSpPr txBox="1"/>
          <p:nvPr/>
        </p:nvSpPr>
        <p:spPr>
          <a:xfrm>
            <a:off x="1894304" y="5040415"/>
            <a:ext cx="3990109" cy="338554"/>
          </a:xfrm>
          <a:prstGeom prst="rect">
            <a:avLst/>
          </a:prstGeom>
          <a:noFill/>
        </p:spPr>
        <p:txBody>
          <a:bodyPr wrap="square" rtlCol="0">
            <a:spAutoFit/>
          </a:bodyPr>
          <a:lstStyle/>
          <a:p>
            <a:r>
              <a:rPr lang="en-US" sz="1600" i="1" dirty="0"/>
              <a:t>Schematic of a Reverse Brayton Cycle</a:t>
            </a:r>
          </a:p>
        </p:txBody>
      </p:sp>
      <p:sp>
        <p:nvSpPr>
          <p:cNvPr id="6" name="TextBox 5">
            <a:extLst>
              <a:ext uri="{FF2B5EF4-FFF2-40B4-BE49-F238E27FC236}">
                <a16:creationId xmlns:a16="http://schemas.microsoft.com/office/drawing/2014/main" id="{EDCC7C5F-3A5C-01EC-37DD-A3BA427399B3}"/>
              </a:ext>
            </a:extLst>
          </p:cNvPr>
          <p:cNvSpPr txBox="1"/>
          <p:nvPr/>
        </p:nvSpPr>
        <p:spPr>
          <a:xfrm>
            <a:off x="7799805" y="4597234"/>
            <a:ext cx="2360195" cy="338554"/>
          </a:xfrm>
          <a:prstGeom prst="rect">
            <a:avLst/>
          </a:prstGeom>
          <a:noFill/>
        </p:spPr>
        <p:txBody>
          <a:bodyPr wrap="square" rtlCol="0">
            <a:spAutoFit/>
          </a:bodyPr>
          <a:lstStyle/>
          <a:p>
            <a:r>
              <a:rPr lang="en-US" sz="1600" i="1" dirty="0"/>
              <a:t>Schematic of a Claude Cycle</a:t>
            </a:r>
          </a:p>
        </p:txBody>
      </p:sp>
    </p:spTree>
    <p:extLst>
      <p:ext uri="{BB962C8B-B14F-4D97-AF65-F5344CB8AC3E}">
        <p14:creationId xmlns:p14="http://schemas.microsoft.com/office/powerpoint/2010/main" val="339787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2EB931-BB21-4845-8519-284F63A7B308}"/>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56</a:t>
            </a:fld>
            <a:endParaRPr lang="en-US">
              <a:solidFill>
                <a:srgbClr val="00144D"/>
              </a:solidFill>
            </a:endParaRPr>
          </a:p>
        </p:txBody>
      </p:sp>
      <p:pic>
        <p:nvPicPr>
          <p:cNvPr id="3" name="Picture 2">
            <a:extLst>
              <a:ext uri="{FF2B5EF4-FFF2-40B4-BE49-F238E27FC236}">
                <a16:creationId xmlns:a16="http://schemas.microsoft.com/office/drawing/2014/main" id="{7A54955E-7C33-2742-A159-CBF9288DB660}"/>
              </a:ext>
            </a:extLst>
          </p:cNvPr>
          <p:cNvPicPr>
            <a:picLocks noChangeAspect="1"/>
          </p:cNvPicPr>
          <p:nvPr/>
        </p:nvPicPr>
        <p:blipFill>
          <a:blip r:embed="rId2"/>
          <a:stretch>
            <a:fillRect/>
          </a:stretch>
        </p:blipFill>
        <p:spPr>
          <a:xfrm>
            <a:off x="247476" y="0"/>
            <a:ext cx="7001912" cy="5250876"/>
          </a:xfrm>
          <a:prstGeom prst="rect">
            <a:avLst/>
          </a:prstGeom>
        </p:spPr>
      </p:pic>
      <p:pic>
        <p:nvPicPr>
          <p:cNvPr id="4" name="Picture 3">
            <a:extLst>
              <a:ext uri="{FF2B5EF4-FFF2-40B4-BE49-F238E27FC236}">
                <a16:creationId xmlns:a16="http://schemas.microsoft.com/office/drawing/2014/main" id="{93B8C8C9-FDF9-4E46-914E-49BB27532CC7}"/>
              </a:ext>
            </a:extLst>
          </p:cNvPr>
          <p:cNvPicPr>
            <a:picLocks noChangeAspect="1"/>
          </p:cNvPicPr>
          <p:nvPr/>
        </p:nvPicPr>
        <p:blipFill>
          <a:blip r:embed="rId3"/>
          <a:stretch>
            <a:fillRect/>
          </a:stretch>
        </p:blipFill>
        <p:spPr>
          <a:xfrm>
            <a:off x="7249388" y="1088738"/>
            <a:ext cx="4097655" cy="3073400"/>
          </a:xfrm>
          <a:prstGeom prst="rect">
            <a:avLst/>
          </a:prstGeom>
        </p:spPr>
      </p:pic>
    </p:spTree>
    <p:extLst>
      <p:ext uri="{BB962C8B-B14F-4D97-AF65-F5344CB8AC3E}">
        <p14:creationId xmlns:p14="http://schemas.microsoft.com/office/powerpoint/2010/main" val="821780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scatter chart&#10;&#10;Description automatically generated">
            <a:extLst>
              <a:ext uri="{FF2B5EF4-FFF2-40B4-BE49-F238E27FC236}">
                <a16:creationId xmlns:a16="http://schemas.microsoft.com/office/drawing/2014/main" id="{E5CC8268-ABEC-4E88-A7C1-7EC144987A64}"/>
              </a:ext>
            </a:extLst>
          </p:cNvPr>
          <p:cNvPicPr>
            <a:picLocks noChangeAspect="1"/>
          </p:cNvPicPr>
          <p:nvPr/>
        </p:nvPicPr>
        <p:blipFill>
          <a:blip r:embed="rId2"/>
          <a:srcRect/>
          <a:stretch>
            <a:fillRect/>
          </a:stretch>
        </p:blipFill>
        <p:spPr>
          <a:xfrm>
            <a:off x="157162" y="0"/>
            <a:ext cx="3952875" cy="2838450"/>
          </a:xfrm>
          <a:prstGeom prst="rect">
            <a:avLst/>
          </a:prstGeom>
          <a:ln/>
        </p:spPr>
      </p:pic>
      <p:pic>
        <p:nvPicPr>
          <p:cNvPr id="3" name="Picture 2" descr="Chart, scatter chart&#10;&#10;Description automatically generated">
            <a:extLst>
              <a:ext uri="{FF2B5EF4-FFF2-40B4-BE49-F238E27FC236}">
                <a16:creationId xmlns:a16="http://schemas.microsoft.com/office/drawing/2014/main" id="{13593574-32EB-4F19-88A4-D75DAEE43AEE}"/>
              </a:ext>
            </a:extLst>
          </p:cNvPr>
          <p:cNvPicPr>
            <a:picLocks noChangeAspect="1"/>
          </p:cNvPicPr>
          <p:nvPr/>
        </p:nvPicPr>
        <p:blipFill>
          <a:blip r:embed="rId3"/>
          <a:srcRect/>
          <a:stretch>
            <a:fillRect/>
          </a:stretch>
        </p:blipFill>
        <p:spPr>
          <a:xfrm>
            <a:off x="157162" y="3055574"/>
            <a:ext cx="4055110" cy="3220085"/>
          </a:xfrm>
          <a:prstGeom prst="rect">
            <a:avLst/>
          </a:prstGeom>
          <a:ln/>
        </p:spPr>
      </p:pic>
      <p:pic>
        <p:nvPicPr>
          <p:cNvPr id="4" name="Picture 3" descr="A picture containing text, electronics, compact disk&#10;&#10;Description automatically generated">
            <a:extLst>
              <a:ext uri="{FF2B5EF4-FFF2-40B4-BE49-F238E27FC236}">
                <a16:creationId xmlns:a16="http://schemas.microsoft.com/office/drawing/2014/main" id="{B525FECA-0E40-41E0-91A4-324E62AF94FB}"/>
              </a:ext>
            </a:extLst>
          </p:cNvPr>
          <p:cNvPicPr>
            <a:picLocks noChangeAspect="1"/>
          </p:cNvPicPr>
          <p:nvPr/>
        </p:nvPicPr>
        <p:blipFill>
          <a:blip r:embed="rId4"/>
          <a:srcRect/>
          <a:stretch>
            <a:fillRect/>
          </a:stretch>
        </p:blipFill>
        <p:spPr>
          <a:xfrm>
            <a:off x="4212272" y="267244"/>
            <a:ext cx="3481705" cy="3345180"/>
          </a:xfrm>
          <a:prstGeom prst="rect">
            <a:avLst/>
          </a:prstGeom>
          <a:ln/>
        </p:spPr>
      </p:pic>
      <p:pic>
        <p:nvPicPr>
          <p:cNvPr id="5" name="Picture 4" descr="Diagram&#10;&#10;Description automatically generated">
            <a:extLst>
              <a:ext uri="{FF2B5EF4-FFF2-40B4-BE49-F238E27FC236}">
                <a16:creationId xmlns:a16="http://schemas.microsoft.com/office/drawing/2014/main" id="{0713DA55-CB40-4C90-B1E9-F81C991176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337" r="21916"/>
          <a:stretch/>
        </p:blipFill>
        <p:spPr bwMode="auto">
          <a:xfrm>
            <a:off x="8553132" y="523557"/>
            <a:ext cx="2486343" cy="2532017"/>
          </a:xfrm>
          <a:prstGeom prst="rect">
            <a:avLst/>
          </a:prstGeom>
          <a:noFill/>
          <a:ln>
            <a:noFill/>
          </a:ln>
        </p:spPr>
      </p:pic>
      <p:pic>
        <p:nvPicPr>
          <p:cNvPr id="6" name="Picture 5" descr="Diagram, schematic&#10;&#10;Description automatically generated">
            <a:extLst>
              <a:ext uri="{FF2B5EF4-FFF2-40B4-BE49-F238E27FC236}">
                <a16:creationId xmlns:a16="http://schemas.microsoft.com/office/drawing/2014/main" id="{30CDA189-260B-4DF0-9C96-99C113B233B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452427" y="2831961"/>
            <a:ext cx="3287146" cy="4252368"/>
          </a:xfrm>
          <a:prstGeom prst="rect">
            <a:avLst/>
          </a:prstGeom>
          <a:noFill/>
          <a:ln>
            <a:noFill/>
          </a:ln>
        </p:spPr>
      </p:pic>
      <p:pic>
        <p:nvPicPr>
          <p:cNvPr id="7" name="Picture 6" descr="Chart, line chart&#10;&#10;Description automatically generated">
            <a:extLst>
              <a:ext uri="{FF2B5EF4-FFF2-40B4-BE49-F238E27FC236}">
                <a16:creationId xmlns:a16="http://schemas.microsoft.com/office/drawing/2014/main" id="{F6D2E4DB-B9A7-4B6C-A78C-881A85C20C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1087" y="3612424"/>
            <a:ext cx="3048000" cy="1837690"/>
          </a:xfrm>
          <a:prstGeom prst="rect">
            <a:avLst/>
          </a:prstGeom>
          <a:noFill/>
          <a:ln>
            <a:noFill/>
          </a:ln>
        </p:spPr>
      </p:pic>
    </p:spTree>
    <p:extLst>
      <p:ext uri="{BB962C8B-B14F-4D97-AF65-F5344CB8AC3E}">
        <p14:creationId xmlns:p14="http://schemas.microsoft.com/office/powerpoint/2010/main" val="3629450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28375-6F91-47A9-B478-35848C2BE494}"/>
              </a:ext>
            </a:extLst>
          </p:cNvPr>
          <p:cNvPicPr/>
          <p:nvPr/>
        </p:nvPicPr>
        <p:blipFill>
          <a:blip r:embed="rId2"/>
          <a:stretch>
            <a:fillRect/>
          </a:stretch>
        </p:blipFill>
        <p:spPr>
          <a:xfrm>
            <a:off x="269557" y="123825"/>
            <a:ext cx="4032885" cy="5943600"/>
          </a:xfrm>
          <a:prstGeom prst="rect">
            <a:avLst/>
          </a:prstGeom>
        </p:spPr>
      </p:pic>
      <p:graphicFrame>
        <p:nvGraphicFramePr>
          <p:cNvPr id="3" name="Table 2">
            <a:extLst>
              <a:ext uri="{FF2B5EF4-FFF2-40B4-BE49-F238E27FC236}">
                <a16:creationId xmlns:a16="http://schemas.microsoft.com/office/drawing/2014/main" id="{CAB8942B-C3F2-47FD-844F-B20BEA4A3703}"/>
              </a:ext>
            </a:extLst>
          </p:cNvPr>
          <p:cNvGraphicFramePr>
            <a:graphicFrameLocks noGrp="1"/>
          </p:cNvGraphicFramePr>
          <p:nvPr>
            <p:extLst>
              <p:ext uri="{D42A27DB-BD31-4B8C-83A1-F6EECF244321}">
                <p14:modId xmlns:p14="http://schemas.microsoft.com/office/powerpoint/2010/main" val="1398105396"/>
              </p:ext>
            </p:extLst>
          </p:nvPr>
        </p:nvGraphicFramePr>
        <p:xfrm>
          <a:off x="5442736" y="201538"/>
          <a:ext cx="5937250" cy="341122"/>
        </p:xfrm>
        <a:graphic>
          <a:graphicData uri="http://schemas.openxmlformats.org/drawingml/2006/table">
            <a:tbl>
              <a:tblPr firstRow="1" firstCol="1" bandRow="1">
                <a:tableStyleId>{5C22544A-7EE6-4342-B048-85BDC9FD1C3A}</a:tableStyleId>
              </a:tblPr>
              <a:tblGrid>
                <a:gridCol w="2968625">
                  <a:extLst>
                    <a:ext uri="{9D8B030D-6E8A-4147-A177-3AD203B41FA5}">
                      <a16:colId xmlns:a16="http://schemas.microsoft.com/office/drawing/2014/main" val="4250475232"/>
                    </a:ext>
                  </a:extLst>
                </a:gridCol>
                <a:gridCol w="2968625">
                  <a:extLst>
                    <a:ext uri="{9D8B030D-6E8A-4147-A177-3AD203B41FA5}">
                      <a16:colId xmlns:a16="http://schemas.microsoft.com/office/drawing/2014/main" val="2376538956"/>
                    </a:ext>
                  </a:extLst>
                </a:gridCol>
              </a:tblGrid>
              <a:tr h="170561">
                <a:tc>
                  <a:txBody>
                    <a:bodyPr/>
                    <a:lstStyle/>
                    <a:p>
                      <a:pPr marL="0" marR="0" algn="ctr">
                        <a:lnSpc>
                          <a:spcPct val="107000"/>
                        </a:lnSpc>
                        <a:spcBef>
                          <a:spcPts val="0"/>
                        </a:spcBef>
                        <a:spcAft>
                          <a:spcPts val="0"/>
                        </a:spcAft>
                      </a:pPr>
                      <a:r>
                        <a:rPr lang="en-US" sz="1100">
                          <a:effectLst/>
                        </a:rPr>
                        <a:t>Raw Material</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rPr>
                        <a:t>Unit Cost (USD/1000 gal)</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05516092"/>
                  </a:ext>
                </a:extLst>
              </a:tr>
              <a:tr h="170561">
                <a:tc>
                  <a:txBody>
                    <a:bodyPr/>
                    <a:lstStyle/>
                    <a:p>
                      <a:pPr marL="0" marR="0" algn="ctr">
                        <a:lnSpc>
                          <a:spcPct val="107000"/>
                        </a:lnSpc>
                        <a:spcBef>
                          <a:spcPts val="0"/>
                        </a:spcBef>
                        <a:spcAft>
                          <a:spcPts val="0"/>
                        </a:spcAft>
                      </a:pPr>
                      <a:r>
                        <a:rPr lang="en-US" sz="1100">
                          <a:effectLst/>
                        </a:rPr>
                        <a:t>Process water</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rPr>
                        <a:t>$0.80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73678081"/>
                  </a:ext>
                </a:extLst>
              </a:tr>
            </a:tbl>
          </a:graphicData>
        </a:graphic>
      </p:graphicFrame>
      <p:graphicFrame>
        <p:nvGraphicFramePr>
          <p:cNvPr id="4" name="Table 3">
            <a:extLst>
              <a:ext uri="{FF2B5EF4-FFF2-40B4-BE49-F238E27FC236}">
                <a16:creationId xmlns:a16="http://schemas.microsoft.com/office/drawing/2014/main" id="{9E8E371E-8CA5-4032-9F56-27F9E345FF46}"/>
              </a:ext>
            </a:extLst>
          </p:cNvPr>
          <p:cNvGraphicFramePr>
            <a:graphicFrameLocks noGrp="1"/>
          </p:cNvGraphicFramePr>
          <p:nvPr>
            <p:extLst>
              <p:ext uri="{D42A27DB-BD31-4B8C-83A1-F6EECF244321}">
                <p14:modId xmlns:p14="http://schemas.microsoft.com/office/powerpoint/2010/main" val="3839818144"/>
              </p:ext>
            </p:extLst>
          </p:nvPr>
        </p:nvGraphicFramePr>
        <p:xfrm>
          <a:off x="5442736" y="772674"/>
          <a:ext cx="5937250" cy="852805"/>
        </p:xfrm>
        <a:graphic>
          <a:graphicData uri="http://schemas.openxmlformats.org/drawingml/2006/table">
            <a:tbl>
              <a:tblPr firstRow="1" firstCol="1" bandRow="1">
                <a:tableStyleId>{5C22544A-7EE6-4342-B048-85BDC9FD1C3A}</a:tableStyleId>
              </a:tblPr>
              <a:tblGrid>
                <a:gridCol w="2968625">
                  <a:extLst>
                    <a:ext uri="{9D8B030D-6E8A-4147-A177-3AD203B41FA5}">
                      <a16:colId xmlns:a16="http://schemas.microsoft.com/office/drawing/2014/main" val="3044455848"/>
                    </a:ext>
                  </a:extLst>
                </a:gridCol>
                <a:gridCol w="2968625">
                  <a:extLst>
                    <a:ext uri="{9D8B030D-6E8A-4147-A177-3AD203B41FA5}">
                      <a16:colId xmlns:a16="http://schemas.microsoft.com/office/drawing/2014/main" val="2900440424"/>
                    </a:ext>
                  </a:extLst>
                </a:gridCol>
              </a:tblGrid>
              <a:tr h="170561">
                <a:tc>
                  <a:txBody>
                    <a:bodyPr/>
                    <a:lstStyle/>
                    <a:p>
                      <a:pPr marL="0" marR="0" algn="ctr">
                        <a:lnSpc>
                          <a:spcPct val="107000"/>
                        </a:lnSpc>
                        <a:spcBef>
                          <a:spcPts val="0"/>
                        </a:spcBef>
                        <a:spcAft>
                          <a:spcPts val="0"/>
                        </a:spcAft>
                      </a:pPr>
                      <a:r>
                        <a:rPr lang="en-US" sz="1100">
                          <a:effectLst/>
                        </a:rPr>
                        <a:t>Refrigerant</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rPr>
                        <a:t>Unit Cost (USD/lb)</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02430381"/>
                  </a:ext>
                </a:extLst>
              </a:tr>
              <a:tr h="170561">
                <a:tc>
                  <a:txBody>
                    <a:bodyPr/>
                    <a:lstStyle/>
                    <a:p>
                      <a:pPr marL="0" marR="0" algn="ctr">
                        <a:lnSpc>
                          <a:spcPct val="107000"/>
                        </a:lnSpc>
                        <a:spcBef>
                          <a:spcPts val="0"/>
                        </a:spcBef>
                        <a:spcAft>
                          <a:spcPts val="0"/>
                        </a:spcAft>
                      </a:pPr>
                      <a:r>
                        <a:rPr lang="en-US" sz="1100">
                          <a:effectLst/>
                        </a:rPr>
                        <a:t>Neon</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rPr>
                        <a:t>$1600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64522868"/>
                  </a:ext>
                </a:extLst>
              </a:tr>
              <a:tr h="170561">
                <a:tc>
                  <a:txBody>
                    <a:bodyPr/>
                    <a:lstStyle/>
                    <a:p>
                      <a:pPr marL="0" marR="0" algn="ctr">
                        <a:lnSpc>
                          <a:spcPct val="107000"/>
                        </a:lnSpc>
                        <a:spcBef>
                          <a:spcPts val="0"/>
                        </a:spcBef>
                        <a:spcAft>
                          <a:spcPts val="0"/>
                        </a:spcAft>
                      </a:pPr>
                      <a:r>
                        <a:rPr lang="en-US" sz="1100">
                          <a:effectLst/>
                        </a:rPr>
                        <a:t>Helium</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rPr>
                        <a:t>$23</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61437125"/>
                  </a:ext>
                </a:extLst>
              </a:tr>
              <a:tr h="170561">
                <a:tc>
                  <a:txBody>
                    <a:bodyPr/>
                    <a:lstStyle/>
                    <a:p>
                      <a:pPr marL="0" marR="0" algn="ctr">
                        <a:lnSpc>
                          <a:spcPct val="107000"/>
                        </a:lnSpc>
                        <a:spcBef>
                          <a:spcPts val="0"/>
                        </a:spcBef>
                        <a:spcAft>
                          <a:spcPts val="0"/>
                        </a:spcAft>
                      </a:pPr>
                      <a:r>
                        <a:rPr lang="en-US" sz="1100">
                          <a:effectLst/>
                        </a:rPr>
                        <a:t>Hydrogen</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1536395"/>
                  </a:ext>
                </a:extLst>
              </a:tr>
              <a:tr h="170561">
                <a:tc>
                  <a:txBody>
                    <a:bodyPr/>
                    <a:lstStyle/>
                    <a:p>
                      <a:pPr marL="0" marR="0" algn="ctr">
                        <a:lnSpc>
                          <a:spcPct val="107000"/>
                        </a:lnSpc>
                        <a:spcBef>
                          <a:spcPts val="0"/>
                        </a:spcBef>
                        <a:spcAft>
                          <a:spcPts val="0"/>
                        </a:spcAft>
                      </a:pPr>
                      <a:r>
                        <a:rPr lang="en-US" sz="1100">
                          <a:effectLst/>
                        </a:rPr>
                        <a:t>Nitrogen</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rPr>
                        <a:t>$0.023</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200561713"/>
                  </a:ext>
                </a:extLst>
              </a:tr>
            </a:tbl>
          </a:graphicData>
        </a:graphic>
      </p:graphicFrame>
      <p:graphicFrame>
        <p:nvGraphicFramePr>
          <p:cNvPr id="5" name="Table 4">
            <a:extLst>
              <a:ext uri="{FF2B5EF4-FFF2-40B4-BE49-F238E27FC236}">
                <a16:creationId xmlns:a16="http://schemas.microsoft.com/office/drawing/2014/main" id="{981E544F-42C2-4622-8D75-8047918DF35F}"/>
              </a:ext>
            </a:extLst>
          </p:cNvPr>
          <p:cNvGraphicFramePr>
            <a:graphicFrameLocks noGrp="1"/>
          </p:cNvGraphicFramePr>
          <p:nvPr>
            <p:extLst>
              <p:ext uri="{D42A27DB-BD31-4B8C-83A1-F6EECF244321}">
                <p14:modId xmlns:p14="http://schemas.microsoft.com/office/powerpoint/2010/main" val="1956739315"/>
              </p:ext>
            </p:extLst>
          </p:nvPr>
        </p:nvGraphicFramePr>
        <p:xfrm>
          <a:off x="5442736" y="1855493"/>
          <a:ext cx="5937250" cy="862395"/>
        </p:xfrm>
        <a:graphic>
          <a:graphicData uri="http://schemas.openxmlformats.org/drawingml/2006/table">
            <a:tbl>
              <a:tblPr firstRow="1" firstCol="1" bandRow="1">
                <a:tableStyleId>{5C22544A-7EE6-4342-B048-85BDC9FD1C3A}</a:tableStyleId>
              </a:tblPr>
              <a:tblGrid>
                <a:gridCol w="2968625">
                  <a:extLst>
                    <a:ext uri="{9D8B030D-6E8A-4147-A177-3AD203B41FA5}">
                      <a16:colId xmlns:a16="http://schemas.microsoft.com/office/drawing/2014/main" val="1579918999"/>
                    </a:ext>
                  </a:extLst>
                </a:gridCol>
                <a:gridCol w="2968625">
                  <a:extLst>
                    <a:ext uri="{9D8B030D-6E8A-4147-A177-3AD203B41FA5}">
                      <a16:colId xmlns:a16="http://schemas.microsoft.com/office/drawing/2014/main" val="3889912394"/>
                    </a:ext>
                  </a:extLst>
                </a:gridCol>
              </a:tblGrid>
              <a:tr h="287465">
                <a:tc>
                  <a:txBody>
                    <a:bodyPr/>
                    <a:lstStyle/>
                    <a:p>
                      <a:pPr marL="0" marR="0" algn="ctr">
                        <a:lnSpc>
                          <a:spcPct val="200000"/>
                        </a:lnSpc>
                        <a:spcBef>
                          <a:spcPts val="0"/>
                        </a:spcBef>
                        <a:spcAft>
                          <a:spcPts val="0"/>
                        </a:spcAft>
                      </a:pPr>
                      <a:r>
                        <a:rPr lang="en-US" sz="1100">
                          <a:effectLst/>
                        </a:rPr>
                        <a:t>Catalyst</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200000"/>
                        </a:lnSpc>
                        <a:spcBef>
                          <a:spcPts val="0"/>
                        </a:spcBef>
                        <a:spcAft>
                          <a:spcPts val="0"/>
                        </a:spcAft>
                      </a:pPr>
                      <a:r>
                        <a:rPr lang="en-US" sz="1100">
                          <a:effectLst/>
                        </a:rPr>
                        <a:t>Unit Cost (USD/lb)</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81067669"/>
                  </a:ext>
                </a:extLst>
              </a:tr>
              <a:tr h="287465">
                <a:tc>
                  <a:txBody>
                    <a:bodyPr/>
                    <a:lstStyle/>
                    <a:p>
                      <a:pPr marL="0" marR="0" algn="ctr">
                        <a:lnSpc>
                          <a:spcPct val="200000"/>
                        </a:lnSpc>
                        <a:spcBef>
                          <a:spcPts val="0"/>
                        </a:spcBef>
                        <a:spcAft>
                          <a:spcPts val="0"/>
                        </a:spcAft>
                      </a:pPr>
                      <a:r>
                        <a:rPr lang="en-US" sz="1100">
                          <a:effectLst/>
                        </a:rPr>
                        <a:t>IONEX (Fe2O3)</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200000"/>
                        </a:lnSpc>
                        <a:spcBef>
                          <a:spcPts val="0"/>
                        </a:spcBef>
                        <a:spcAft>
                          <a:spcPts val="0"/>
                        </a:spcAft>
                      </a:pPr>
                      <a:r>
                        <a:rPr lang="en-US" sz="1100">
                          <a:effectLst/>
                        </a:rPr>
                        <a:t>$9</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35407793"/>
                  </a:ext>
                </a:extLst>
              </a:tr>
              <a:tr h="287465">
                <a:tc>
                  <a:txBody>
                    <a:bodyPr/>
                    <a:lstStyle/>
                    <a:p>
                      <a:pPr marL="0" marR="0" algn="ctr">
                        <a:lnSpc>
                          <a:spcPct val="200000"/>
                        </a:lnSpc>
                        <a:spcBef>
                          <a:spcPts val="0"/>
                        </a:spcBef>
                        <a:spcAft>
                          <a:spcPts val="0"/>
                        </a:spcAft>
                      </a:pPr>
                      <a:r>
                        <a:rPr lang="en-US" sz="1100">
                          <a:effectLst/>
                        </a:rPr>
                        <a:t>Ni-MOF-74</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200000"/>
                        </a:lnSpc>
                        <a:spcBef>
                          <a:spcPts val="0"/>
                        </a:spcBef>
                        <a:spcAft>
                          <a:spcPts val="0"/>
                        </a:spcAft>
                      </a:pPr>
                      <a:r>
                        <a:rPr lang="en-US" sz="1100">
                          <a:effectLst/>
                        </a:rPr>
                        <a:t>$2960</a:t>
                      </a:r>
                      <a:endParaRPr lang="en-US" sz="11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03146946"/>
                  </a:ext>
                </a:extLst>
              </a:tr>
            </a:tbl>
          </a:graphicData>
        </a:graphic>
      </p:graphicFrame>
    </p:spTree>
    <p:extLst>
      <p:ext uri="{BB962C8B-B14F-4D97-AF65-F5344CB8AC3E}">
        <p14:creationId xmlns:p14="http://schemas.microsoft.com/office/powerpoint/2010/main" val="3818645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6EC56-8177-43AA-9350-C0861C520A80}"/>
              </a:ext>
            </a:extLst>
          </p:cNvPr>
          <p:cNvPicPr>
            <a:picLocks noChangeAspect="1"/>
          </p:cNvPicPr>
          <p:nvPr/>
        </p:nvPicPr>
        <p:blipFill>
          <a:blip r:embed="rId2"/>
          <a:stretch>
            <a:fillRect/>
          </a:stretch>
        </p:blipFill>
        <p:spPr>
          <a:xfrm>
            <a:off x="2609683" y="-215397"/>
            <a:ext cx="6991517" cy="5918140"/>
          </a:xfrm>
          <a:prstGeom prst="rect">
            <a:avLst/>
          </a:prstGeom>
        </p:spPr>
      </p:pic>
    </p:spTree>
    <p:extLst>
      <p:ext uri="{BB962C8B-B14F-4D97-AF65-F5344CB8AC3E}">
        <p14:creationId xmlns:p14="http://schemas.microsoft.com/office/powerpoint/2010/main" val="2359098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60B058-EE60-47FD-91F5-9601EC3FAF37}"/>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6</a:t>
            </a:fld>
            <a:endParaRPr lang="en-US">
              <a:solidFill>
                <a:srgbClr val="00144D"/>
              </a:solidFill>
            </a:endParaRPr>
          </a:p>
        </p:txBody>
      </p:sp>
      <p:sp>
        <p:nvSpPr>
          <p:cNvPr id="3" name="Title 2">
            <a:extLst>
              <a:ext uri="{FF2B5EF4-FFF2-40B4-BE49-F238E27FC236}">
                <a16:creationId xmlns:a16="http://schemas.microsoft.com/office/drawing/2014/main" id="{EC8B2BF2-3C69-479B-83B1-53EB3DFA60C0}"/>
              </a:ext>
            </a:extLst>
          </p:cNvPr>
          <p:cNvSpPr>
            <a:spLocks noGrp="1"/>
          </p:cNvSpPr>
          <p:nvPr>
            <p:ph type="title"/>
          </p:nvPr>
        </p:nvSpPr>
        <p:spPr/>
        <p:txBody>
          <a:bodyPr/>
          <a:lstStyle/>
          <a:p>
            <a:r>
              <a:rPr lang="en-US"/>
              <a:t>How is Hydrogen Produced?</a:t>
            </a:r>
          </a:p>
        </p:txBody>
      </p:sp>
      <p:pic>
        <p:nvPicPr>
          <p:cNvPr id="6" name="Picture 5">
            <a:extLst>
              <a:ext uri="{FF2B5EF4-FFF2-40B4-BE49-F238E27FC236}">
                <a16:creationId xmlns:a16="http://schemas.microsoft.com/office/drawing/2014/main" id="{18053F03-1CBE-4E38-975C-182B4453E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18" y="1573512"/>
            <a:ext cx="10461791" cy="4451826"/>
          </a:xfrm>
          <a:prstGeom prst="rect">
            <a:avLst/>
          </a:prstGeom>
        </p:spPr>
      </p:pic>
      <p:sp>
        <p:nvSpPr>
          <p:cNvPr id="7" name="TextBox 6">
            <a:extLst>
              <a:ext uri="{FF2B5EF4-FFF2-40B4-BE49-F238E27FC236}">
                <a16:creationId xmlns:a16="http://schemas.microsoft.com/office/drawing/2014/main" id="{9C1F9259-949C-4804-B72F-0449AE93196B}"/>
              </a:ext>
            </a:extLst>
          </p:cNvPr>
          <p:cNvSpPr txBox="1"/>
          <p:nvPr/>
        </p:nvSpPr>
        <p:spPr>
          <a:xfrm>
            <a:off x="595018" y="1074817"/>
            <a:ext cx="9980345" cy="369332"/>
          </a:xfrm>
          <a:prstGeom prst="rect">
            <a:avLst/>
          </a:prstGeom>
          <a:noFill/>
        </p:spPr>
        <p:txBody>
          <a:bodyPr wrap="square" lIns="91440" tIns="45720" rIns="91440" bIns="45720" rtlCol="0" anchor="t">
            <a:spAutoFit/>
          </a:bodyPr>
          <a:lstStyle/>
          <a:p>
            <a:r>
              <a:rPr lang="en-US"/>
              <a:t>Steam Methane Reforming:  “Grey Hydrogen”</a:t>
            </a:r>
          </a:p>
        </p:txBody>
      </p:sp>
    </p:spTree>
    <p:extLst>
      <p:ext uri="{BB962C8B-B14F-4D97-AF65-F5344CB8AC3E}">
        <p14:creationId xmlns:p14="http://schemas.microsoft.com/office/powerpoint/2010/main" val="2479992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7977D9-1993-4902-AD2F-7E66FA624383}"/>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60</a:t>
            </a:fld>
            <a:endParaRPr lang="en-US">
              <a:solidFill>
                <a:srgbClr val="00144D"/>
              </a:solidFill>
            </a:endParaRPr>
          </a:p>
        </p:txBody>
      </p:sp>
      <p:sp>
        <p:nvSpPr>
          <p:cNvPr id="3" name="Title 2">
            <a:extLst>
              <a:ext uri="{FF2B5EF4-FFF2-40B4-BE49-F238E27FC236}">
                <a16:creationId xmlns:a16="http://schemas.microsoft.com/office/drawing/2014/main" id="{99633716-5D3E-4C47-A5B5-299C46BD3291}"/>
              </a:ext>
            </a:extLst>
          </p:cNvPr>
          <p:cNvSpPr>
            <a:spLocks noGrp="1"/>
          </p:cNvSpPr>
          <p:nvPr>
            <p:ph type="title"/>
          </p:nvPr>
        </p:nvSpPr>
        <p:spPr/>
        <p:txBody>
          <a:bodyPr/>
          <a:lstStyle/>
          <a:p>
            <a:r>
              <a:rPr lang="en-US"/>
              <a:t>Hydrogen Pipelines</a:t>
            </a:r>
          </a:p>
        </p:txBody>
      </p:sp>
      <p:pic>
        <p:nvPicPr>
          <p:cNvPr id="6" name="Content Placeholder 5">
            <a:extLst>
              <a:ext uri="{FF2B5EF4-FFF2-40B4-BE49-F238E27FC236}">
                <a16:creationId xmlns:a16="http://schemas.microsoft.com/office/drawing/2014/main" id="{2A44197F-5FBF-467D-8F95-5DAA47C539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1300" y="2551852"/>
            <a:ext cx="6629400" cy="3733800"/>
          </a:xfrm>
        </p:spPr>
      </p:pic>
      <p:sp>
        <p:nvSpPr>
          <p:cNvPr id="7" name="TextBox 6">
            <a:extLst>
              <a:ext uri="{FF2B5EF4-FFF2-40B4-BE49-F238E27FC236}">
                <a16:creationId xmlns:a16="http://schemas.microsoft.com/office/drawing/2014/main" id="{D6A28907-D2C9-4898-8A31-6494EA82C1FA}"/>
              </a:ext>
            </a:extLst>
          </p:cNvPr>
          <p:cNvSpPr txBox="1"/>
          <p:nvPr/>
        </p:nvSpPr>
        <p:spPr>
          <a:xfrm>
            <a:off x="528320" y="1115160"/>
            <a:ext cx="10444480" cy="1754326"/>
          </a:xfrm>
          <a:prstGeom prst="rect">
            <a:avLst/>
          </a:prstGeom>
          <a:noFill/>
        </p:spPr>
        <p:txBody>
          <a:bodyPr wrap="square" rtlCol="0">
            <a:spAutoFit/>
          </a:bodyPr>
          <a:lstStyle/>
          <a:p>
            <a:pPr marL="285750" indent="-285750">
              <a:buFont typeface="Arial" panose="020B0604020202020204" pitchFamily="34" charset="0"/>
              <a:buChar char="•"/>
            </a:pPr>
            <a:r>
              <a:rPr lang="en-US"/>
              <a:t>1600 miles currently operating in USA, concentrated in Gulf Coast region for consumers in petroleum refining</a:t>
            </a:r>
          </a:p>
          <a:p>
            <a:pPr marL="285750" indent="-285750">
              <a:buFont typeface="Arial" panose="020B0604020202020204" pitchFamily="34" charset="0"/>
              <a:buChar char="•"/>
            </a:pPr>
            <a:r>
              <a:rPr lang="en-US"/>
              <a:t>Transports gas, not liquid</a:t>
            </a:r>
          </a:p>
          <a:p>
            <a:pPr marL="285750" indent="-285750">
              <a:buFont typeface="Arial" panose="020B0604020202020204" pitchFamily="34" charset="0"/>
              <a:buChar char="•"/>
            </a:pPr>
            <a:r>
              <a:rPr lang="en-US"/>
              <a:t>Problems with hydrogen leakage and embrittlement</a:t>
            </a:r>
          </a:p>
          <a:p>
            <a:pPr marL="742950" lvl="1" indent="-285750">
              <a:buFont typeface="Arial" panose="020B0604020202020204" pitchFamily="34" charset="0"/>
              <a:buChar char="•"/>
            </a:pPr>
            <a:r>
              <a:rPr lang="en-US"/>
              <a:t>Can be solved by mixing with natural gas and separating when needed (15:85)</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56679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CD6C1-A3F9-4F67-B62D-6533E7C11BBD}"/>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61</a:t>
            </a:fld>
            <a:endParaRPr lang="en-US">
              <a:solidFill>
                <a:srgbClr val="00144D"/>
              </a:solidFill>
            </a:endParaRPr>
          </a:p>
        </p:txBody>
      </p:sp>
      <p:pic>
        <p:nvPicPr>
          <p:cNvPr id="6" name="Picture 5">
            <a:extLst>
              <a:ext uri="{FF2B5EF4-FFF2-40B4-BE49-F238E27FC236}">
                <a16:creationId xmlns:a16="http://schemas.microsoft.com/office/drawing/2014/main" id="{7C91E2CB-34DB-4139-BE39-D76D2DDAF1D9}"/>
              </a:ext>
            </a:extLst>
          </p:cNvPr>
          <p:cNvPicPr>
            <a:picLocks noChangeAspect="1"/>
          </p:cNvPicPr>
          <p:nvPr/>
        </p:nvPicPr>
        <p:blipFill>
          <a:blip r:embed="rId2"/>
          <a:stretch>
            <a:fillRect/>
          </a:stretch>
        </p:blipFill>
        <p:spPr>
          <a:xfrm>
            <a:off x="4166918" y="2443025"/>
            <a:ext cx="3858163" cy="1971950"/>
          </a:xfrm>
          <a:prstGeom prst="rect">
            <a:avLst/>
          </a:prstGeom>
        </p:spPr>
      </p:pic>
    </p:spTree>
    <p:extLst>
      <p:ext uri="{BB962C8B-B14F-4D97-AF65-F5344CB8AC3E}">
        <p14:creationId xmlns:p14="http://schemas.microsoft.com/office/powerpoint/2010/main" val="1597501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1CA0D5-B621-4F51-908C-42433CB7D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774" y="597968"/>
            <a:ext cx="8390526" cy="5879032"/>
          </a:xfrm>
          <a:prstGeom prst="rect">
            <a:avLst/>
          </a:prstGeom>
        </p:spPr>
      </p:pic>
      <p:sp>
        <p:nvSpPr>
          <p:cNvPr id="7" name="Text Placeholder 2">
            <a:extLst>
              <a:ext uri="{FF2B5EF4-FFF2-40B4-BE49-F238E27FC236}">
                <a16:creationId xmlns:a16="http://schemas.microsoft.com/office/drawing/2014/main" id="{8AB9CDCA-B8B6-4A72-BEA5-F2D9FBF6BE24}"/>
              </a:ext>
            </a:extLst>
          </p:cNvPr>
          <p:cNvSpPr txBox="1">
            <a:spLocks/>
          </p:cNvSpPr>
          <p:nvPr/>
        </p:nvSpPr>
        <p:spPr>
          <a:xfrm>
            <a:off x="2146140" y="57150"/>
            <a:ext cx="7899720" cy="318621"/>
          </a:xfrm>
          <a:prstGeom prst="rect">
            <a:avLst/>
          </a:prstGeom>
          <a:ln w="19050">
            <a:solidFill>
              <a:schemeClr val="tx1"/>
            </a:solidFill>
          </a:ln>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a:solidFill>
                  <a:schemeClr val="tx1"/>
                </a:solidFill>
              </a:rPr>
              <a:t>BAHX Design by hand: Heat Exchanger 30</a:t>
            </a:r>
          </a:p>
        </p:txBody>
      </p:sp>
    </p:spTree>
    <p:extLst>
      <p:ext uri="{BB962C8B-B14F-4D97-AF65-F5344CB8AC3E}">
        <p14:creationId xmlns:p14="http://schemas.microsoft.com/office/powerpoint/2010/main" val="1342055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0C22FC-670E-4CA2-B369-89E339C67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275" y="676275"/>
            <a:ext cx="8577475" cy="5237955"/>
          </a:xfrm>
          <a:prstGeom prst="rect">
            <a:avLst/>
          </a:prstGeom>
        </p:spPr>
      </p:pic>
      <p:sp>
        <p:nvSpPr>
          <p:cNvPr id="9" name="Text Placeholder 2">
            <a:extLst>
              <a:ext uri="{FF2B5EF4-FFF2-40B4-BE49-F238E27FC236}">
                <a16:creationId xmlns:a16="http://schemas.microsoft.com/office/drawing/2014/main" id="{9F3235AE-420B-41DA-9C0F-1310D95F64C1}"/>
              </a:ext>
            </a:extLst>
          </p:cNvPr>
          <p:cNvSpPr txBox="1">
            <a:spLocks/>
          </p:cNvSpPr>
          <p:nvPr/>
        </p:nvSpPr>
        <p:spPr>
          <a:xfrm>
            <a:off x="2146140" y="57150"/>
            <a:ext cx="7899720" cy="318621"/>
          </a:xfrm>
          <a:prstGeom prst="rect">
            <a:avLst/>
          </a:prstGeom>
          <a:ln w="19050">
            <a:solidFill>
              <a:schemeClr val="tx1"/>
            </a:solidFill>
          </a:ln>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a:solidFill>
                  <a:schemeClr val="tx1"/>
                </a:solidFill>
              </a:rPr>
              <a:t>BAHX Design by hand: Heat Exchanger 30</a:t>
            </a:r>
          </a:p>
        </p:txBody>
      </p:sp>
    </p:spTree>
    <p:extLst>
      <p:ext uri="{BB962C8B-B14F-4D97-AF65-F5344CB8AC3E}">
        <p14:creationId xmlns:p14="http://schemas.microsoft.com/office/powerpoint/2010/main" val="36531829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E5DBC7-A952-4201-8791-F418A5056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862" y="565666"/>
            <a:ext cx="8257963" cy="5863900"/>
          </a:xfrm>
          <a:prstGeom prst="rect">
            <a:avLst/>
          </a:prstGeom>
        </p:spPr>
      </p:pic>
      <p:sp>
        <p:nvSpPr>
          <p:cNvPr id="7" name="Text Placeholder 2">
            <a:extLst>
              <a:ext uri="{FF2B5EF4-FFF2-40B4-BE49-F238E27FC236}">
                <a16:creationId xmlns:a16="http://schemas.microsoft.com/office/drawing/2014/main" id="{07847E06-D26B-448D-B9AF-0126275E1FC3}"/>
              </a:ext>
            </a:extLst>
          </p:cNvPr>
          <p:cNvSpPr txBox="1">
            <a:spLocks/>
          </p:cNvSpPr>
          <p:nvPr/>
        </p:nvSpPr>
        <p:spPr>
          <a:xfrm>
            <a:off x="2146140" y="57150"/>
            <a:ext cx="7899720" cy="318621"/>
          </a:xfrm>
          <a:prstGeom prst="rect">
            <a:avLst/>
          </a:prstGeom>
          <a:ln w="19050">
            <a:solidFill>
              <a:schemeClr val="tx1"/>
            </a:solidFill>
          </a:ln>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a:solidFill>
                  <a:schemeClr val="tx1"/>
                </a:solidFill>
              </a:rPr>
              <a:t>BAHX Design by hand: Heat Exchanger 26</a:t>
            </a:r>
          </a:p>
        </p:txBody>
      </p:sp>
    </p:spTree>
    <p:extLst>
      <p:ext uri="{BB962C8B-B14F-4D97-AF65-F5344CB8AC3E}">
        <p14:creationId xmlns:p14="http://schemas.microsoft.com/office/powerpoint/2010/main" val="1566075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7847E06-D26B-448D-B9AF-0126275E1FC3}"/>
              </a:ext>
            </a:extLst>
          </p:cNvPr>
          <p:cNvSpPr txBox="1">
            <a:spLocks/>
          </p:cNvSpPr>
          <p:nvPr/>
        </p:nvSpPr>
        <p:spPr>
          <a:xfrm>
            <a:off x="2146140" y="57150"/>
            <a:ext cx="7899720" cy="318621"/>
          </a:xfrm>
          <a:prstGeom prst="rect">
            <a:avLst/>
          </a:prstGeom>
          <a:ln w="19050">
            <a:solidFill>
              <a:schemeClr val="tx1"/>
            </a:solidFill>
          </a:ln>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a:solidFill>
                  <a:schemeClr val="tx1"/>
                </a:solidFill>
              </a:rPr>
              <a:t>BAHX Design by hand: Heat Exchanger 26</a:t>
            </a:r>
          </a:p>
        </p:txBody>
      </p:sp>
      <p:pic>
        <p:nvPicPr>
          <p:cNvPr id="3" name="Picture 2">
            <a:extLst>
              <a:ext uri="{FF2B5EF4-FFF2-40B4-BE49-F238E27FC236}">
                <a16:creationId xmlns:a16="http://schemas.microsoft.com/office/drawing/2014/main" id="{2A549D96-2CBF-43EA-9C8A-07C2EA9F3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24" y="904875"/>
            <a:ext cx="9463368" cy="5362575"/>
          </a:xfrm>
          <a:prstGeom prst="rect">
            <a:avLst/>
          </a:prstGeom>
        </p:spPr>
      </p:pic>
    </p:spTree>
    <p:extLst>
      <p:ext uri="{BB962C8B-B14F-4D97-AF65-F5344CB8AC3E}">
        <p14:creationId xmlns:p14="http://schemas.microsoft.com/office/powerpoint/2010/main" val="315565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1506D0-48FB-4FCF-A56F-E82D9A779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399" y="638175"/>
            <a:ext cx="8223102" cy="5940621"/>
          </a:xfrm>
          <a:prstGeom prst="rect">
            <a:avLst/>
          </a:prstGeom>
        </p:spPr>
      </p:pic>
      <p:sp>
        <p:nvSpPr>
          <p:cNvPr id="7" name="Text Placeholder 2">
            <a:extLst>
              <a:ext uri="{FF2B5EF4-FFF2-40B4-BE49-F238E27FC236}">
                <a16:creationId xmlns:a16="http://schemas.microsoft.com/office/drawing/2014/main" id="{7BD5AA7D-FA14-4B5C-A0C0-84C81F42F6CE}"/>
              </a:ext>
            </a:extLst>
          </p:cNvPr>
          <p:cNvSpPr txBox="1">
            <a:spLocks/>
          </p:cNvSpPr>
          <p:nvPr/>
        </p:nvSpPr>
        <p:spPr>
          <a:xfrm>
            <a:off x="2146140" y="57150"/>
            <a:ext cx="7899720" cy="318621"/>
          </a:xfrm>
          <a:prstGeom prst="rect">
            <a:avLst/>
          </a:prstGeom>
          <a:ln w="19050">
            <a:solidFill>
              <a:schemeClr val="tx1"/>
            </a:solidFill>
          </a:ln>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a:solidFill>
                  <a:schemeClr val="tx1"/>
                </a:solidFill>
              </a:rPr>
              <a:t>BAHX Design by hand: Heat Exchanger 22</a:t>
            </a:r>
          </a:p>
        </p:txBody>
      </p:sp>
    </p:spTree>
    <p:extLst>
      <p:ext uri="{BB962C8B-B14F-4D97-AF65-F5344CB8AC3E}">
        <p14:creationId xmlns:p14="http://schemas.microsoft.com/office/powerpoint/2010/main" val="2301701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BE2F8-4D6F-42C9-86A0-0996B380D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305" y="1116079"/>
            <a:ext cx="8697539" cy="5057301"/>
          </a:xfrm>
          <a:prstGeom prst="rect">
            <a:avLst/>
          </a:prstGeom>
        </p:spPr>
      </p:pic>
      <p:sp>
        <p:nvSpPr>
          <p:cNvPr id="6" name="Text Placeholder 2">
            <a:extLst>
              <a:ext uri="{FF2B5EF4-FFF2-40B4-BE49-F238E27FC236}">
                <a16:creationId xmlns:a16="http://schemas.microsoft.com/office/drawing/2014/main" id="{FF930491-EF80-4EF2-BF3E-2B44E7D8D7A5}"/>
              </a:ext>
            </a:extLst>
          </p:cNvPr>
          <p:cNvSpPr txBox="1">
            <a:spLocks/>
          </p:cNvSpPr>
          <p:nvPr/>
        </p:nvSpPr>
        <p:spPr>
          <a:xfrm>
            <a:off x="2146140" y="57150"/>
            <a:ext cx="7899720" cy="318621"/>
          </a:xfrm>
          <a:prstGeom prst="rect">
            <a:avLst/>
          </a:prstGeom>
          <a:ln w="19050">
            <a:solidFill>
              <a:schemeClr val="tx1"/>
            </a:solidFill>
          </a:ln>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a:solidFill>
                  <a:schemeClr val="tx1"/>
                </a:solidFill>
              </a:rPr>
              <a:t>BAHX Design by hand: Heat Exchanger 22</a:t>
            </a:r>
          </a:p>
        </p:txBody>
      </p:sp>
    </p:spTree>
    <p:extLst>
      <p:ext uri="{BB962C8B-B14F-4D97-AF65-F5344CB8AC3E}">
        <p14:creationId xmlns:p14="http://schemas.microsoft.com/office/powerpoint/2010/main" val="441044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8DF457A-24B4-4177-BE7A-1253C6608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1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DBA81FC-8548-4984-93E8-6A97F47291BE}"/>
              </a:ext>
            </a:extLst>
          </p:cNvPr>
          <p:cNvSpPr>
            <a:spLocks noGrp="1"/>
          </p:cNvSpPr>
          <p:nvPr>
            <p:ph type="sldNum" sz="quarter" idx="12"/>
          </p:nvPr>
        </p:nvSpPr>
        <p:spPr/>
        <p:txBody>
          <a:bodyPr/>
          <a:lstStyle/>
          <a:p>
            <a:fld id="{8A758EFE-665F-4341-B5B8-2DAEADA52F6C}" type="slidenum">
              <a:rPr lang="en-US" smtClean="0"/>
              <a:pPr/>
              <a:t>68</a:t>
            </a:fld>
            <a:endParaRPr lang="en-US"/>
          </a:p>
        </p:txBody>
      </p:sp>
      <p:sp>
        <p:nvSpPr>
          <p:cNvPr id="3" name="TextBox 2">
            <a:extLst>
              <a:ext uri="{FF2B5EF4-FFF2-40B4-BE49-F238E27FC236}">
                <a16:creationId xmlns:a16="http://schemas.microsoft.com/office/drawing/2014/main" id="{AB0D9E93-9EA3-420B-AA01-E868EB992D64}"/>
              </a:ext>
            </a:extLst>
          </p:cNvPr>
          <p:cNvSpPr txBox="1"/>
          <p:nvPr/>
        </p:nvSpPr>
        <p:spPr>
          <a:xfrm>
            <a:off x="8966200" y="406400"/>
            <a:ext cx="3022600" cy="2031325"/>
          </a:xfrm>
          <a:prstGeom prst="rect">
            <a:avLst/>
          </a:prstGeom>
          <a:noFill/>
        </p:spPr>
        <p:txBody>
          <a:bodyPr wrap="square" rtlCol="0">
            <a:spAutoFit/>
          </a:bodyPr>
          <a:lstStyle/>
          <a:p>
            <a:r>
              <a:rPr lang="en-US"/>
              <a:t>Configuration for single operation plant.</a:t>
            </a:r>
          </a:p>
          <a:p>
            <a:endParaRPr lang="en-US"/>
          </a:p>
          <a:p>
            <a:endParaRPr lang="en-US"/>
          </a:p>
          <a:p>
            <a:r>
              <a:rPr lang="en-US"/>
              <a:t>More likely to be designed into multi-function energy plant.</a:t>
            </a:r>
          </a:p>
        </p:txBody>
      </p:sp>
    </p:spTree>
    <p:extLst>
      <p:ext uri="{BB962C8B-B14F-4D97-AF65-F5344CB8AC3E}">
        <p14:creationId xmlns:p14="http://schemas.microsoft.com/office/powerpoint/2010/main" val="503087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6D35BE2-E902-F89F-5C26-FC704AC2DDAF}"/>
              </a:ext>
            </a:extLst>
          </p:cNvPr>
          <p:cNvSpPr>
            <a:spLocks noGrp="1"/>
          </p:cNvSpPr>
          <p:nvPr>
            <p:ph type="body" sz="half" idx="2"/>
          </p:nvPr>
        </p:nvSpPr>
        <p:spPr>
          <a:xfrm>
            <a:off x="245616" y="100473"/>
            <a:ext cx="11336784" cy="1038687"/>
          </a:xfrm>
        </p:spPr>
        <p:txBody>
          <a:bodyPr>
            <a:normAutofit/>
          </a:bodyPr>
          <a:lstStyle/>
          <a:p>
            <a:r>
              <a:rPr lang="en-US" sz="3200"/>
              <a:t>Inaccurate heat capacity (C</a:t>
            </a:r>
            <a:r>
              <a:rPr lang="en-US" sz="3200" baseline="-25000"/>
              <a:t>p</a:t>
            </a:r>
            <a:r>
              <a:rPr lang="en-US" sz="3200"/>
              <a:t>/C</a:t>
            </a:r>
            <a:r>
              <a:rPr lang="en-US" sz="3200" baseline="-25000"/>
              <a:t>v</a:t>
            </a:r>
            <a:r>
              <a:rPr lang="en-US" sz="3200"/>
              <a:t>) ratio messes up equipment sizing</a:t>
            </a:r>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69</a:t>
            </a:fld>
            <a:endParaRPr lang="en-US">
              <a:solidFill>
                <a:srgbClr val="00144D"/>
              </a:solidFill>
            </a:endParaRPr>
          </a:p>
        </p:txBody>
      </p:sp>
      <p:sp>
        <p:nvSpPr>
          <p:cNvPr id="20" name="TextBox 19">
            <a:extLst>
              <a:ext uri="{FF2B5EF4-FFF2-40B4-BE49-F238E27FC236}">
                <a16:creationId xmlns:a16="http://schemas.microsoft.com/office/drawing/2014/main" id="{4D7C9C2C-7C0E-4B26-A553-4AFF76C28169}"/>
              </a:ext>
            </a:extLst>
          </p:cNvPr>
          <p:cNvSpPr txBox="1"/>
          <p:nvPr/>
        </p:nvSpPr>
        <p:spPr>
          <a:xfrm>
            <a:off x="2891463" y="6214818"/>
            <a:ext cx="6780631" cy="461665"/>
          </a:xfrm>
          <a:prstGeom prst="rect">
            <a:avLst/>
          </a:prstGeom>
          <a:noFill/>
        </p:spPr>
        <p:txBody>
          <a:bodyPr wrap="square" rtlCol="0">
            <a:spAutoFit/>
          </a:bodyPr>
          <a:lstStyle/>
          <a:p>
            <a:r>
              <a:rPr lang="en-US" sz="2400" b="1" i="1"/>
              <a:t>For this reason, REFPROP</a:t>
            </a:r>
            <a:r>
              <a:rPr lang="en-US" sz="2400"/>
              <a:t> Databank (NIST) chosen</a:t>
            </a:r>
            <a:endParaRPr lang="en-US" sz="2400" baseline="-25000"/>
          </a:p>
        </p:txBody>
      </p:sp>
      <p:sp>
        <p:nvSpPr>
          <p:cNvPr id="13" name="TextBox 12">
            <a:extLst>
              <a:ext uri="{FF2B5EF4-FFF2-40B4-BE49-F238E27FC236}">
                <a16:creationId xmlns:a16="http://schemas.microsoft.com/office/drawing/2014/main" id="{9D6A58E9-1B07-47C9-B098-3CE7228D7CDD}"/>
              </a:ext>
            </a:extLst>
          </p:cNvPr>
          <p:cNvSpPr txBox="1"/>
          <p:nvPr/>
        </p:nvSpPr>
        <p:spPr>
          <a:xfrm>
            <a:off x="297181" y="1405848"/>
            <a:ext cx="11597637" cy="461665"/>
          </a:xfrm>
          <a:prstGeom prst="rect">
            <a:avLst/>
          </a:prstGeom>
          <a:noFill/>
        </p:spPr>
        <p:txBody>
          <a:bodyPr wrap="square" rtlCol="0">
            <a:spAutoFit/>
          </a:bodyPr>
          <a:lstStyle/>
          <a:p>
            <a:pPr algn="ctr"/>
            <a:r>
              <a:rPr lang="en-US" sz="2400" b="1" i="1"/>
              <a:t>C</a:t>
            </a:r>
            <a:r>
              <a:rPr lang="en-US" sz="2400" b="1" i="1" baseline="-25000"/>
              <a:t>p</a:t>
            </a:r>
            <a:r>
              <a:rPr lang="en-US" sz="2400" b="1" i="1"/>
              <a:t>/</a:t>
            </a:r>
            <a:r>
              <a:rPr lang="en-US" sz="2400" b="1" i="1" err="1"/>
              <a:t>C</a:t>
            </a:r>
            <a:r>
              <a:rPr lang="en-US" sz="2400" b="1" i="1" baseline="-25000" err="1"/>
              <a:t>v</a:t>
            </a:r>
            <a:r>
              <a:rPr lang="en-US" sz="2400" b="1" i="1" baseline="-25000"/>
              <a:t> </a:t>
            </a:r>
            <a:r>
              <a:rPr lang="en-US" sz="2400" b="1" i="1"/>
              <a:t>~ </a:t>
            </a:r>
            <a:r>
              <a:rPr lang="en-US" sz="2400" i="1"/>
              <a:t>relative amount of heat lost to expansion when a substance is heated</a:t>
            </a:r>
            <a:endParaRPr lang="en-US" sz="2400" baseline="-25000"/>
          </a:p>
        </p:txBody>
      </p:sp>
      <p:cxnSp>
        <p:nvCxnSpPr>
          <p:cNvPr id="27" name="Straight Connector 26">
            <a:extLst>
              <a:ext uri="{FF2B5EF4-FFF2-40B4-BE49-F238E27FC236}">
                <a16:creationId xmlns:a16="http://schemas.microsoft.com/office/drawing/2014/main" id="{D18442F4-E62A-49CF-A550-849A0CE5BD3C}"/>
              </a:ext>
            </a:extLst>
          </p:cNvPr>
          <p:cNvCxnSpPr>
            <a:cxnSpLocks/>
          </p:cNvCxnSpPr>
          <p:nvPr/>
        </p:nvCxnSpPr>
        <p:spPr>
          <a:xfrm>
            <a:off x="2711831" y="3967066"/>
            <a:ext cx="0" cy="1542455"/>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C97B7609-4F23-41AF-AE7D-D50B962DED39}"/>
              </a:ext>
            </a:extLst>
          </p:cNvPr>
          <p:cNvCxnSpPr>
            <a:cxnSpLocks/>
          </p:cNvCxnSpPr>
          <p:nvPr/>
        </p:nvCxnSpPr>
        <p:spPr>
          <a:xfrm flipV="1">
            <a:off x="2705683" y="5216160"/>
            <a:ext cx="1645602" cy="293362"/>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0C35CAEA-FB24-4C61-88E5-81C780E48806}"/>
              </a:ext>
            </a:extLst>
          </p:cNvPr>
          <p:cNvCxnSpPr>
            <a:cxnSpLocks/>
          </p:cNvCxnSpPr>
          <p:nvPr/>
        </p:nvCxnSpPr>
        <p:spPr>
          <a:xfrm>
            <a:off x="2705682" y="3967066"/>
            <a:ext cx="1645603" cy="517313"/>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D8DD7AB7-5FAE-4DD0-B28D-E464ACF39102}"/>
              </a:ext>
            </a:extLst>
          </p:cNvPr>
          <p:cNvCxnSpPr>
            <a:cxnSpLocks/>
          </p:cNvCxnSpPr>
          <p:nvPr/>
        </p:nvCxnSpPr>
        <p:spPr>
          <a:xfrm>
            <a:off x="4351285" y="4472555"/>
            <a:ext cx="0" cy="743605"/>
          </a:xfrm>
          <a:prstGeom prst="line">
            <a:avLst/>
          </a:prstGeom>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724CA252-F262-400A-A7F2-07211F9366F1}"/>
              </a:ext>
            </a:extLst>
          </p:cNvPr>
          <p:cNvSpPr txBox="1"/>
          <p:nvPr/>
        </p:nvSpPr>
        <p:spPr>
          <a:xfrm>
            <a:off x="2683649" y="4452429"/>
            <a:ext cx="1661487" cy="646331"/>
          </a:xfrm>
          <a:prstGeom prst="rect">
            <a:avLst/>
          </a:prstGeom>
          <a:noFill/>
        </p:spPr>
        <p:txBody>
          <a:bodyPr wrap="square" rtlCol="0">
            <a:spAutoFit/>
          </a:bodyPr>
          <a:lstStyle/>
          <a:p>
            <a:pPr algn="ctr"/>
            <a:r>
              <a:rPr lang="en-US"/>
              <a:t>Refrigerant turboexpanders</a:t>
            </a:r>
          </a:p>
        </p:txBody>
      </p:sp>
      <p:cxnSp>
        <p:nvCxnSpPr>
          <p:cNvPr id="60" name="Straight Arrow Connector 59">
            <a:extLst>
              <a:ext uri="{FF2B5EF4-FFF2-40B4-BE49-F238E27FC236}">
                <a16:creationId xmlns:a16="http://schemas.microsoft.com/office/drawing/2014/main" id="{81477158-7AA8-4608-925F-3699714D80B9}"/>
              </a:ext>
            </a:extLst>
          </p:cNvPr>
          <p:cNvCxnSpPr/>
          <p:nvPr/>
        </p:nvCxnSpPr>
        <p:spPr>
          <a:xfrm>
            <a:off x="970671" y="4823855"/>
            <a:ext cx="161778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02E9EEC8-5DF4-4959-9801-DE69533DB953}"/>
              </a:ext>
            </a:extLst>
          </p:cNvPr>
          <p:cNvCxnSpPr>
            <a:cxnSpLocks/>
          </p:cNvCxnSpPr>
          <p:nvPr/>
        </p:nvCxnSpPr>
        <p:spPr>
          <a:xfrm>
            <a:off x="8685899" y="3906984"/>
            <a:ext cx="0" cy="1542455"/>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F386844E-762B-46FC-BFBF-489B167B3FE2}"/>
              </a:ext>
            </a:extLst>
          </p:cNvPr>
          <p:cNvCxnSpPr>
            <a:cxnSpLocks/>
          </p:cNvCxnSpPr>
          <p:nvPr/>
        </p:nvCxnSpPr>
        <p:spPr>
          <a:xfrm flipV="1">
            <a:off x="8679751" y="5156078"/>
            <a:ext cx="1645602" cy="293362"/>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54DB511E-E014-450A-9F57-4362F83AC9CF}"/>
              </a:ext>
            </a:extLst>
          </p:cNvPr>
          <p:cNvCxnSpPr>
            <a:cxnSpLocks/>
          </p:cNvCxnSpPr>
          <p:nvPr/>
        </p:nvCxnSpPr>
        <p:spPr>
          <a:xfrm>
            <a:off x="8679750" y="3906984"/>
            <a:ext cx="1645603" cy="517313"/>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C2509843-CA18-41E8-AF61-A0A960848A6B}"/>
              </a:ext>
            </a:extLst>
          </p:cNvPr>
          <p:cNvCxnSpPr>
            <a:cxnSpLocks/>
          </p:cNvCxnSpPr>
          <p:nvPr/>
        </p:nvCxnSpPr>
        <p:spPr>
          <a:xfrm>
            <a:off x="10325353" y="4412473"/>
            <a:ext cx="0" cy="743605"/>
          </a:xfrm>
          <a:prstGeom prst="line">
            <a:avLst/>
          </a:prstGeom>
        </p:spPr>
        <p:style>
          <a:lnRef idx="2">
            <a:schemeClr val="dk1"/>
          </a:lnRef>
          <a:fillRef idx="0">
            <a:schemeClr val="dk1"/>
          </a:fillRef>
          <a:effectRef idx="1">
            <a:schemeClr val="dk1"/>
          </a:effectRef>
          <a:fontRef idx="minor">
            <a:schemeClr val="tx1"/>
          </a:fontRef>
        </p:style>
      </p:cxnSp>
      <p:sp>
        <p:nvSpPr>
          <p:cNvPr id="70" name="TextBox 69">
            <a:extLst>
              <a:ext uri="{FF2B5EF4-FFF2-40B4-BE49-F238E27FC236}">
                <a16:creationId xmlns:a16="http://schemas.microsoft.com/office/drawing/2014/main" id="{631A130C-C667-4962-AE60-5BFCFB9A2288}"/>
              </a:ext>
            </a:extLst>
          </p:cNvPr>
          <p:cNvSpPr txBox="1"/>
          <p:nvPr/>
        </p:nvSpPr>
        <p:spPr>
          <a:xfrm>
            <a:off x="8706889" y="4266229"/>
            <a:ext cx="1572454" cy="923330"/>
          </a:xfrm>
          <a:prstGeom prst="rect">
            <a:avLst/>
          </a:prstGeom>
          <a:noFill/>
        </p:spPr>
        <p:txBody>
          <a:bodyPr wrap="square" rtlCol="0">
            <a:spAutoFit/>
          </a:bodyPr>
          <a:lstStyle/>
          <a:p>
            <a:pPr algn="ctr"/>
            <a:r>
              <a:rPr lang="en-US"/>
              <a:t>Refrigerant recycle</a:t>
            </a:r>
          </a:p>
          <a:p>
            <a:pPr algn="ctr"/>
            <a:r>
              <a:rPr lang="en-US"/>
              <a:t>compressor</a:t>
            </a:r>
          </a:p>
        </p:txBody>
      </p:sp>
      <p:sp>
        <p:nvSpPr>
          <p:cNvPr id="71" name="Rectangle 70">
            <a:extLst>
              <a:ext uri="{FF2B5EF4-FFF2-40B4-BE49-F238E27FC236}">
                <a16:creationId xmlns:a16="http://schemas.microsoft.com/office/drawing/2014/main" id="{6986CDBA-6D1C-40E2-AE26-4A9B38FE8EDE}"/>
              </a:ext>
            </a:extLst>
          </p:cNvPr>
          <p:cNvSpPr/>
          <p:nvPr/>
        </p:nvSpPr>
        <p:spPr>
          <a:xfrm>
            <a:off x="5879154" y="1871003"/>
            <a:ext cx="1276923" cy="34780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r>
              <a:rPr lang="en-US"/>
              <a:t>Heat Exchangers</a:t>
            </a:r>
          </a:p>
          <a:p>
            <a:pPr algn="ctr"/>
            <a:endParaRPr lang="en-US"/>
          </a:p>
          <a:p>
            <a:pPr algn="ctr"/>
            <a:endParaRPr lang="en-US"/>
          </a:p>
          <a:p>
            <a:pPr algn="ctr"/>
            <a:endParaRPr lang="en-US"/>
          </a:p>
        </p:txBody>
      </p:sp>
      <p:cxnSp>
        <p:nvCxnSpPr>
          <p:cNvPr id="74" name="Straight Arrow Connector 73">
            <a:extLst>
              <a:ext uri="{FF2B5EF4-FFF2-40B4-BE49-F238E27FC236}">
                <a16:creationId xmlns:a16="http://schemas.microsoft.com/office/drawing/2014/main" id="{6FC7F9F7-474E-419A-8E96-19777D47BA07}"/>
              </a:ext>
            </a:extLst>
          </p:cNvPr>
          <p:cNvCxnSpPr>
            <a:cxnSpLocks/>
          </p:cNvCxnSpPr>
          <p:nvPr/>
        </p:nvCxnSpPr>
        <p:spPr>
          <a:xfrm>
            <a:off x="4576847" y="4823855"/>
            <a:ext cx="10410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3EE7EF9F-7C1F-42E2-8ABC-3C2FBD6068E2}"/>
              </a:ext>
            </a:extLst>
          </p:cNvPr>
          <p:cNvCxnSpPr>
            <a:cxnSpLocks/>
          </p:cNvCxnSpPr>
          <p:nvPr/>
        </p:nvCxnSpPr>
        <p:spPr>
          <a:xfrm>
            <a:off x="7439465" y="4795723"/>
            <a:ext cx="94253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2207F7E3-8AE7-4283-B753-F24EA9CD27E9}"/>
              </a:ext>
            </a:extLst>
          </p:cNvPr>
          <p:cNvCxnSpPr>
            <a:cxnSpLocks/>
          </p:cNvCxnSpPr>
          <p:nvPr/>
        </p:nvCxnSpPr>
        <p:spPr>
          <a:xfrm>
            <a:off x="10494498" y="4827740"/>
            <a:ext cx="10456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27016AA-B726-4A1F-85BB-52DFC649BDD2}"/>
              </a:ext>
            </a:extLst>
          </p:cNvPr>
          <p:cNvCxnSpPr/>
          <p:nvPr/>
        </p:nvCxnSpPr>
        <p:spPr>
          <a:xfrm flipV="1">
            <a:off x="11573022" y="3761463"/>
            <a:ext cx="0" cy="480621"/>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EFC7FF5-AC48-4ECE-9894-444F7B1BAD17}"/>
              </a:ext>
            </a:extLst>
          </p:cNvPr>
          <p:cNvCxnSpPr/>
          <p:nvPr/>
        </p:nvCxnSpPr>
        <p:spPr>
          <a:xfrm flipV="1">
            <a:off x="11582400" y="2363370"/>
            <a:ext cx="0" cy="365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1764BB3-0417-4584-A318-E0242280548C}"/>
              </a:ext>
            </a:extLst>
          </p:cNvPr>
          <p:cNvCxnSpPr>
            <a:cxnSpLocks/>
          </p:cNvCxnSpPr>
          <p:nvPr/>
        </p:nvCxnSpPr>
        <p:spPr>
          <a:xfrm flipH="1">
            <a:off x="10916530" y="2208628"/>
            <a:ext cx="43609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07D758CA-EEBF-4BC3-95F5-BDE806593808}"/>
              </a:ext>
            </a:extLst>
          </p:cNvPr>
          <p:cNvCxnSpPr/>
          <p:nvPr/>
        </p:nvCxnSpPr>
        <p:spPr>
          <a:xfrm flipH="1">
            <a:off x="10002129" y="2208628"/>
            <a:ext cx="5163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9CABD334-4C39-40C8-A8B8-2E1F8F879F03}"/>
              </a:ext>
            </a:extLst>
          </p:cNvPr>
          <p:cNvCxnSpPr/>
          <p:nvPr/>
        </p:nvCxnSpPr>
        <p:spPr>
          <a:xfrm flipH="1">
            <a:off x="9155724" y="2206283"/>
            <a:ext cx="5163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622A12D1-AE8F-4664-8108-5BB4E27E6CA9}"/>
              </a:ext>
            </a:extLst>
          </p:cNvPr>
          <p:cNvCxnSpPr/>
          <p:nvPr/>
        </p:nvCxnSpPr>
        <p:spPr>
          <a:xfrm flipH="1">
            <a:off x="8402536" y="2206283"/>
            <a:ext cx="5163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2B21C448-22C1-4D45-B356-2D43F002397A}"/>
              </a:ext>
            </a:extLst>
          </p:cNvPr>
          <p:cNvCxnSpPr>
            <a:cxnSpLocks/>
          </p:cNvCxnSpPr>
          <p:nvPr/>
        </p:nvCxnSpPr>
        <p:spPr>
          <a:xfrm flipH="1">
            <a:off x="7554108" y="2203939"/>
            <a:ext cx="43609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A886FD76-EBED-49EE-84E8-55E9B72CA816}"/>
              </a:ext>
            </a:extLst>
          </p:cNvPr>
          <p:cNvCxnSpPr/>
          <p:nvPr/>
        </p:nvCxnSpPr>
        <p:spPr>
          <a:xfrm flipH="1">
            <a:off x="5040114" y="2201594"/>
            <a:ext cx="5163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C55102EB-9625-4A61-80FA-01F4E5512CC1}"/>
              </a:ext>
            </a:extLst>
          </p:cNvPr>
          <p:cNvCxnSpPr>
            <a:cxnSpLocks/>
          </p:cNvCxnSpPr>
          <p:nvPr/>
        </p:nvCxnSpPr>
        <p:spPr>
          <a:xfrm flipH="1">
            <a:off x="4282510" y="2208628"/>
            <a:ext cx="43609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398C0616-D5F3-4C29-8F24-305E832D1EC9}"/>
              </a:ext>
            </a:extLst>
          </p:cNvPr>
          <p:cNvCxnSpPr/>
          <p:nvPr/>
        </p:nvCxnSpPr>
        <p:spPr>
          <a:xfrm flipH="1">
            <a:off x="3368109" y="2208628"/>
            <a:ext cx="5163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0CF0745D-8ACC-460A-97A4-93800D14D424}"/>
              </a:ext>
            </a:extLst>
          </p:cNvPr>
          <p:cNvCxnSpPr/>
          <p:nvPr/>
        </p:nvCxnSpPr>
        <p:spPr>
          <a:xfrm flipH="1">
            <a:off x="2521704" y="2206283"/>
            <a:ext cx="5163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7948E449-9510-4AF7-B0FC-7999F0031A50}"/>
              </a:ext>
            </a:extLst>
          </p:cNvPr>
          <p:cNvCxnSpPr/>
          <p:nvPr/>
        </p:nvCxnSpPr>
        <p:spPr>
          <a:xfrm flipH="1">
            <a:off x="1768516" y="2206283"/>
            <a:ext cx="5163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1447ECAE-6728-4F7D-96D4-52F7655CA3E7}"/>
              </a:ext>
            </a:extLst>
          </p:cNvPr>
          <p:cNvCxnSpPr/>
          <p:nvPr/>
        </p:nvCxnSpPr>
        <p:spPr>
          <a:xfrm flipH="1">
            <a:off x="970671" y="2208628"/>
            <a:ext cx="5163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8A752CD-8EBE-43D9-8C7B-7145D0468B9B}"/>
              </a:ext>
            </a:extLst>
          </p:cNvPr>
          <p:cNvCxnSpPr>
            <a:cxnSpLocks/>
          </p:cNvCxnSpPr>
          <p:nvPr/>
        </p:nvCxnSpPr>
        <p:spPr>
          <a:xfrm>
            <a:off x="858129" y="2447778"/>
            <a:ext cx="0" cy="450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5C949A75-BA03-4B57-9D68-476C23945D0D}"/>
              </a:ext>
            </a:extLst>
          </p:cNvPr>
          <p:cNvCxnSpPr>
            <a:cxnSpLocks/>
          </p:cNvCxnSpPr>
          <p:nvPr/>
        </p:nvCxnSpPr>
        <p:spPr>
          <a:xfrm>
            <a:off x="858129" y="3939858"/>
            <a:ext cx="0" cy="512571"/>
          </a:xfrm>
          <a:prstGeom prst="line">
            <a:avLst/>
          </a:prstGeom>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671DA08B-ECCF-4F22-ADAC-3D362C0426F0}"/>
              </a:ext>
            </a:extLst>
          </p:cNvPr>
          <p:cNvSpPr txBox="1"/>
          <p:nvPr/>
        </p:nvSpPr>
        <p:spPr>
          <a:xfrm>
            <a:off x="5394337" y="5333349"/>
            <a:ext cx="2246556" cy="307777"/>
          </a:xfrm>
          <a:prstGeom prst="rect">
            <a:avLst/>
          </a:prstGeom>
          <a:noFill/>
        </p:spPr>
        <p:txBody>
          <a:bodyPr wrap="square" rtlCol="0">
            <a:spAutoFit/>
          </a:bodyPr>
          <a:lstStyle/>
          <a:p>
            <a:r>
              <a:rPr lang="en-US" sz="1400" b="1" i="1"/>
              <a:t>(Specified Pressure Drops)</a:t>
            </a:r>
            <a:endParaRPr lang="en-US" sz="1400" i="1"/>
          </a:p>
        </p:txBody>
      </p:sp>
      <p:sp>
        <p:nvSpPr>
          <p:cNvPr id="109" name="TextBox 108">
            <a:extLst>
              <a:ext uri="{FF2B5EF4-FFF2-40B4-BE49-F238E27FC236}">
                <a16:creationId xmlns:a16="http://schemas.microsoft.com/office/drawing/2014/main" id="{A5812C52-145F-48E8-B36F-4CB694F99640}"/>
              </a:ext>
            </a:extLst>
          </p:cNvPr>
          <p:cNvSpPr txBox="1"/>
          <p:nvPr/>
        </p:nvSpPr>
        <p:spPr>
          <a:xfrm>
            <a:off x="4396819" y="3643023"/>
            <a:ext cx="1401065" cy="923330"/>
          </a:xfrm>
          <a:prstGeom prst="rect">
            <a:avLst/>
          </a:prstGeom>
          <a:noFill/>
        </p:spPr>
        <p:txBody>
          <a:bodyPr wrap="square" rtlCol="0">
            <a:spAutoFit/>
          </a:bodyPr>
          <a:lstStyle/>
          <a:p>
            <a:pPr algn="ctr"/>
            <a:r>
              <a:rPr lang="en-US" sz="1800" i="1"/>
              <a:t>50%    C</a:t>
            </a:r>
            <a:r>
              <a:rPr lang="en-US" sz="1800" i="1" baseline="-25000"/>
              <a:t>p</a:t>
            </a:r>
            <a:r>
              <a:rPr lang="en-US" sz="1800" i="1"/>
              <a:t>/C</a:t>
            </a:r>
            <a:r>
              <a:rPr lang="en-US" sz="1800" i="1" baseline="-25000"/>
              <a:t>v </a:t>
            </a:r>
            <a:r>
              <a:rPr lang="en-US" sz="1800" i="1"/>
              <a:t>(PR) causes</a:t>
            </a:r>
            <a:r>
              <a:rPr lang="en-US" sz="1800" b="1" i="1"/>
              <a:t> Lower P</a:t>
            </a:r>
            <a:r>
              <a:rPr lang="en-US" sz="1800" b="1" i="1" baseline="-25000"/>
              <a:t>out</a:t>
            </a:r>
            <a:endParaRPr lang="en-US" baseline="-25000"/>
          </a:p>
        </p:txBody>
      </p:sp>
      <p:sp>
        <p:nvSpPr>
          <p:cNvPr id="110" name="TextBox 109">
            <a:extLst>
              <a:ext uri="{FF2B5EF4-FFF2-40B4-BE49-F238E27FC236}">
                <a16:creationId xmlns:a16="http://schemas.microsoft.com/office/drawing/2014/main" id="{AC41EF55-7E92-42D3-93EA-6D691DC81B95}"/>
              </a:ext>
            </a:extLst>
          </p:cNvPr>
          <p:cNvSpPr txBox="1"/>
          <p:nvPr/>
        </p:nvSpPr>
        <p:spPr>
          <a:xfrm>
            <a:off x="10418492" y="4412473"/>
            <a:ext cx="1830757" cy="338554"/>
          </a:xfrm>
          <a:prstGeom prst="rect">
            <a:avLst/>
          </a:prstGeom>
          <a:noFill/>
        </p:spPr>
        <p:txBody>
          <a:bodyPr wrap="square" rtlCol="0">
            <a:spAutoFit/>
          </a:bodyPr>
          <a:lstStyle/>
          <a:p>
            <a:r>
              <a:rPr lang="en-US" sz="1600" b="1" i="1"/>
              <a:t>P</a:t>
            </a:r>
            <a:r>
              <a:rPr lang="en-US" sz="1600" b="1" i="1" baseline="-25000"/>
              <a:t>out</a:t>
            </a:r>
            <a:r>
              <a:rPr lang="en-US" sz="1600" b="1" i="1"/>
              <a:t> = 150 psia</a:t>
            </a:r>
            <a:endParaRPr lang="en-US" sz="1600" baseline="-25000"/>
          </a:p>
        </p:txBody>
      </p:sp>
      <mc:AlternateContent xmlns:mc="http://schemas.openxmlformats.org/markup-compatibility/2006">
        <mc:Choice xmlns:a14="http://schemas.microsoft.com/office/drawing/2010/main" Requires="a14">
          <p:sp>
            <p:nvSpPr>
              <p:cNvPr id="114" name="TextBox 113">
                <a:extLst>
                  <a:ext uri="{FF2B5EF4-FFF2-40B4-BE49-F238E27FC236}">
                    <a16:creationId xmlns:a16="http://schemas.microsoft.com/office/drawing/2014/main" id="{99823A66-5F59-4902-B3C9-1C9FB07CA3CA}"/>
                  </a:ext>
                </a:extLst>
              </p:cNvPr>
              <p:cNvSpPr txBox="1"/>
              <p:nvPr/>
            </p:nvSpPr>
            <p:spPr>
              <a:xfrm>
                <a:off x="8511086" y="3186567"/>
                <a:ext cx="20619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r>
                                <a:rPr lang="en-US" b="0" i="1" smtClean="0">
                                  <a:latin typeface="Cambria Math" panose="02040503050406030204" pitchFamily="18" charset="0"/>
                                </a:rPr>
                                <m:t>𝑃</m:t>
                              </m:r>
                            </m:e>
                          </m:d>
                        </m:e>
                        <m:sub>
                          <m:r>
                            <a:rPr lang="en-US" b="0" i="1" smtClean="0">
                              <a:latin typeface="Cambria Math" panose="02040503050406030204" pitchFamily="18" charset="0"/>
                            </a:rPr>
                            <m:t>𝑃𝑅</m:t>
                          </m:r>
                        </m:sub>
                      </m:sSub>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r>
                                <a:rPr lang="en-US" b="0" i="1" smtClean="0">
                                  <a:latin typeface="Cambria Math" panose="02040503050406030204" pitchFamily="18" charset="0"/>
                                </a:rPr>
                                <m:t>𝑃</m:t>
                              </m:r>
                            </m:e>
                          </m:d>
                        </m:e>
                        <m:sub>
                          <m:r>
                            <a:rPr lang="en-US" b="0" i="1" smtClean="0">
                              <a:latin typeface="Cambria Math" panose="02040503050406030204" pitchFamily="18" charset="0"/>
                            </a:rPr>
                            <m:t>𝑁𝐼𝑆𝑇</m:t>
                          </m:r>
                        </m:sub>
                      </m:sSub>
                      <m:r>
                        <a:rPr lang="en-US" b="0" i="1" smtClean="0">
                          <a:latin typeface="Cambria Math" panose="02040503050406030204" pitchFamily="18" charset="0"/>
                        </a:rPr>
                        <m:t>  </m:t>
                      </m:r>
                    </m:oMath>
                  </m:oMathPara>
                </a14:m>
                <a:endParaRPr lang="en-US"/>
              </a:p>
            </p:txBody>
          </p:sp>
        </mc:Choice>
        <mc:Fallback>
          <p:sp>
            <p:nvSpPr>
              <p:cNvPr id="114" name="TextBox 113">
                <a:extLst>
                  <a:ext uri="{FF2B5EF4-FFF2-40B4-BE49-F238E27FC236}">
                    <a16:creationId xmlns:a16="http://schemas.microsoft.com/office/drawing/2014/main" id="{99823A66-5F59-4902-B3C9-1C9FB07CA3CA}"/>
                  </a:ext>
                </a:extLst>
              </p:cNvPr>
              <p:cNvSpPr txBox="1">
                <a:spLocks noRot="1" noChangeAspect="1" noMove="1" noResize="1" noEditPoints="1" noAdjustHandles="1" noChangeArrowheads="1" noChangeShapeType="1" noTextEdit="1"/>
              </p:cNvSpPr>
              <p:nvPr/>
            </p:nvSpPr>
            <p:spPr>
              <a:xfrm>
                <a:off x="8511086" y="3186567"/>
                <a:ext cx="2061975" cy="276999"/>
              </a:xfrm>
              <a:prstGeom prst="rect">
                <a:avLst/>
              </a:prstGeom>
              <a:blipFill>
                <a:blip r:embed="rId3"/>
                <a:stretch>
                  <a:fillRect b="-17778"/>
                </a:stretch>
              </a:blipFill>
            </p:spPr>
            <p:txBody>
              <a:bodyPr/>
              <a:lstStyle/>
              <a:p>
                <a:r>
                  <a:rPr lang="en-US">
                    <a:noFill/>
                  </a:rPr>
                  <a:t> </a:t>
                </a:r>
              </a:p>
            </p:txBody>
          </p:sp>
        </mc:Fallback>
      </mc:AlternateContent>
      <p:sp>
        <p:nvSpPr>
          <p:cNvPr id="115" name="TextBox 114">
            <a:extLst>
              <a:ext uri="{FF2B5EF4-FFF2-40B4-BE49-F238E27FC236}">
                <a16:creationId xmlns:a16="http://schemas.microsoft.com/office/drawing/2014/main" id="{B8E0426C-DB94-4B1F-A1CF-175CE5F7B12E}"/>
              </a:ext>
            </a:extLst>
          </p:cNvPr>
          <p:cNvSpPr txBox="1"/>
          <p:nvPr/>
        </p:nvSpPr>
        <p:spPr>
          <a:xfrm>
            <a:off x="2958396" y="5788666"/>
            <a:ext cx="7245963" cy="369332"/>
          </a:xfrm>
          <a:prstGeom prst="rect">
            <a:avLst/>
          </a:prstGeom>
          <a:noFill/>
        </p:spPr>
        <p:txBody>
          <a:bodyPr wrap="square" rtlCol="0">
            <a:spAutoFit/>
          </a:bodyPr>
          <a:lstStyle/>
          <a:p>
            <a:r>
              <a:rPr lang="en-US" i="1"/>
              <a:t>Abridged version of process flow diagram, with hydrogen as selected refrigerant</a:t>
            </a:r>
          </a:p>
        </p:txBody>
      </p:sp>
      <p:sp>
        <p:nvSpPr>
          <p:cNvPr id="116" name="TextBox 115">
            <a:extLst>
              <a:ext uri="{FF2B5EF4-FFF2-40B4-BE49-F238E27FC236}">
                <a16:creationId xmlns:a16="http://schemas.microsoft.com/office/drawing/2014/main" id="{1284862A-DE0F-4434-AF13-A52A1912F1D2}"/>
              </a:ext>
            </a:extLst>
          </p:cNvPr>
          <p:cNvSpPr txBox="1"/>
          <p:nvPr/>
        </p:nvSpPr>
        <p:spPr>
          <a:xfrm>
            <a:off x="962637" y="4406262"/>
            <a:ext cx="1529386" cy="369332"/>
          </a:xfrm>
          <a:prstGeom prst="rect">
            <a:avLst/>
          </a:prstGeom>
          <a:noFill/>
        </p:spPr>
        <p:txBody>
          <a:bodyPr wrap="square" rtlCol="0">
            <a:spAutoFit/>
          </a:bodyPr>
          <a:lstStyle/>
          <a:p>
            <a:r>
              <a:rPr lang="en-US" sz="1800" b="1" i="1"/>
              <a:t>P</a:t>
            </a:r>
            <a:r>
              <a:rPr lang="en-US" sz="1800" b="1" i="1" baseline="-25000"/>
              <a:t>in</a:t>
            </a:r>
            <a:r>
              <a:rPr lang="en-US" sz="1800" b="1" i="1"/>
              <a:t> = 133 psia</a:t>
            </a:r>
            <a:endParaRPr lang="en-US" baseline="-25000"/>
          </a:p>
        </p:txBody>
      </p:sp>
      <p:cxnSp>
        <p:nvCxnSpPr>
          <p:cNvPr id="119" name="Straight Arrow Connector 118">
            <a:extLst>
              <a:ext uri="{FF2B5EF4-FFF2-40B4-BE49-F238E27FC236}">
                <a16:creationId xmlns:a16="http://schemas.microsoft.com/office/drawing/2014/main" id="{C2BB16A4-A20F-4779-90BF-BD7087EAC650}"/>
              </a:ext>
            </a:extLst>
          </p:cNvPr>
          <p:cNvCxnSpPr>
            <a:cxnSpLocks/>
            <a:stCxn id="109" idx="0"/>
          </p:cNvCxnSpPr>
          <p:nvPr/>
        </p:nvCxnSpPr>
        <p:spPr>
          <a:xfrm flipH="1">
            <a:off x="5079270" y="3643023"/>
            <a:ext cx="18082" cy="35799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22" name="Right Brace 121">
            <a:extLst>
              <a:ext uri="{FF2B5EF4-FFF2-40B4-BE49-F238E27FC236}">
                <a16:creationId xmlns:a16="http://schemas.microsoft.com/office/drawing/2014/main" id="{01E85708-01F3-4EA1-ACB9-C62C25FDE252}"/>
              </a:ext>
            </a:extLst>
          </p:cNvPr>
          <p:cNvSpPr/>
          <p:nvPr/>
        </p:nvSpPr>
        <p:spPr>
          <a:xfrm rot="16200000">
            <a:off x="9372221" y="2730560"/>
            <a:ext cx="338555" cy="18661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414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60B058-EE60-47FD-91F5-9601EC3FAF37}"/>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7</a:t>
            </a:fld>
            <a:endParaRPr lang="en-US">
              <a:solidFill>
                <a:srgbClr val="00144D"/>
              </a:solidFill>
            </a:endParaRPr>
          </a:p>
        </p:txBody>
      </p:sp>
      <p:sp>
        <p:nvSpPr>
          <p:cNvPr id="3" name="Title 2">
            <a:extLst>
              <a:ext uri="{FF2B5EF4-FFF2-40B4-BE49-F238E27FC236}">
                <a16:creationId xmlns:a16="http://schemas.microsoft.com/office/drawing/2014/main" id="{EC8B2BF2-3C69-479B-83B1-53EB3DFA60C0}"/>
              </a:ext>
            </a:extLst>
          </p:cNvPr>
          <p:cNvSpPr>
            <a:spLocks noGrp="1"/>
          </p:cNvSpPr>
          <p:nvPr>
            <p:ph type="title"/>
          </p:nvPr>
        </p:nvSpPr>
        <p:spPr/>
        <p:txBody>
          <a:bodyPr/>
          <a:lstStyle/>
          <a:p>
            <a:r>
              <a:rPr lang="en-US"/>
              <a:t>How is Hydrogen Produced?</a:t>
            </a:r>
          </a:p>
        </p:txBody>
      </p:sp>
      <p:sp>
        <p:nvSpPr>
          <p:cNvPr id="7" name="TextBox 6">
            <a:extLst>
              <a:ext uri="{FF2B5EF4-FFF2-40B4-BE49-F238E27FC236}">
                <a16:creationId xmlns:a16="http://schemas.microsoft.com/office/drawing/2014/main" id="{9C1F9259-949C-4804-B72F-0449AE93196B}"/>
              </a:ext>
            </a:extLst>
          </p:cNvPr>
          <p:cNvSpPr txBox="1"/>
          <p:nvPr/>
        </p:nvSpPr>
        <p:spPr>
          <a:xfrm>
            <a:off x="551657" y="1156858"/>
            <a:ext cx="10550594" cy="369332"/>
          </a:xfrm>
          <a:prstGeom prst="rect">
            <a:avLst/>
          </a:prstGeom>
          <a:noFill/>
        </p:spPr>
        <p:txBody>
          <a:bodyPr wrap="square" rtlCol="0">
            <a:spAutoFit/>
          </a:bodyPr>
          <a:lstStyle/>
          <a:p>
            <a:r>
              <a:rPr lang="en-US"/>
              <a:t>Water Electrolysis:  “Green” Hydrogen</a:t>
            </a:r>
          </a:p>
        </p:txBody>
      </p:sp>
      <p:pic>
        <p:nvPicPr>
          <p:cNvPr id="4" name="Picture 4" descr="A picture containing indoor, metal, railing, rack&#10;&#10;Description automatically generated">
            <a:extLst>
              <a:ext uri="{FF2B5EF4-FFF2-40B4-BE49-F238E27FC236}">
                <a16:creationId xmlns:a16="http://schemas.microsoft.com/office/drawing/2014/main" id="{7FD88E55-5115-73BA-FB40-1A61EC02D9E3}"/>
              </a:ext>
            </a:extLst>
          </p:cNvPr>
          <p:cNvPicPr>
            <a:picLocks noChangeAspect="1"/>
          </p:cNvPicPr>
          <p:nvPr/>
        </p:nvPicPr>
        <p:blipFill>
          <a:blip r:embed="rId3"/>
          <a:stretch>
            <a:fillRect/>
          </a:stretch>
        </p:blipFill>
        <p:spPr>
          <a:xfrm>
            <a:off x="4736558" y="1573512"/>
            <a:ext cx="6845842" cy="4565450"/>
          </a:xfrm>
          <a:prstGeom prst="rect">
            <a:avLst/>
          </a:prstGeom>
        </p:spPr>
      </p:pic>
      <p:sp>
        <p:nvSpPr>
          <p:cNvPr id="5" name="TextBox 4">
            <a:extLst>
              <a:ext uri="{FF2B5EF4-FFF2-40B4-BE49-F238E27FC236}">
                <a16:creationId xmlns:a16="http://schemas.microsoft.com/office/drawing/2014/main" id="{D46705B8-05CA-C996-E6EB-E5565810809E}"/>
              </a:ext>
            </a:extLst>
          </p:cNvPr>
          <p:cNvSpPr txBox="1"/>
          <p:nvPr/>
        </p:nvSpPr>
        <p:spPr>
          <a:xfrm>
            <a:off x="5228385" y="6186284"/>
            <a:ext cx="75308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hlinkClick r:id="rId4"/>
              </a:rPr>
              <a:t>Source: Electrolyzer Technologies for Green Hydrogen - Chemical Engineering | Page 1 (chemengonline.com)</a:t>
            </a:r>
            <a:endParaRPr lang="en-US" sz="1050" i="1"/>
          </a:p>
        </p:txBody>
      </p:sp>
      <p:pic>
        <p:nvPicPr>
          <p:cNvPr id="8" name="Picture 7">
            <a:extLst>
              <a:ext uri="{FF2B5EF4-FFF2-40B4-BE49-F238E27FC236}">
                <a16:creationId xmlns:a16="http://schemas.microsoft.com/office/drawing/2014/main" id="{E0669083-B2E4-4790-B66A-7C609F4C6CB5}"/>
              </a:ext>
            </a:extLst>
          </p:cNvPr>
          <p:cNvPicPr>
            <a:picLocks noChangeAspect="1"/>
          </p:cNvPicPr>
          <p:nvPr/>
        </p:nvPicPr>
        <p:blipFill>
          <a:blip r:embed="rId5"/>
          <a:stretch>
            <a:fillRect/>
          </a:stretch>
        </p:blipFill>
        <p:spPr>
          <a:xfrm>
            <a:off x="413535" y="2009274"/>
            <a:ext cx="3970027" cy="3921984"/>
          </a:xfrm>
          <a:prstGeom prst="rect">
            <a:avLst/>
          </a:prstGeom>
        </p:spPr>
      </p:pic>
    </p:spTree>
    <p:extLst>
      <p:ext uri="{BB962C8B-B14F-4D97-AF65-F5344CB8AC3E}">
        <p14:creationId xmlns:p14="http://schemas.microsoft.com/office/powerpoint/2010/main" val="162570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61639" y="101940"/>
            <a:ext cx="11576481" cy="1180730"/>
          </a:xfrm>
        </p:spPr>
        <p:txBody>
          <a:bodyPr>
            <a:normAutofit/>
          </a:bodyPr>
          <a:lstStyle/>
          <a:p>
            <a:r>
              <a:rPr lang="en-US"/>
              <a:t>By-Hand Design of in-process BAHXs is necessary [1]</a:t>
            </a:r>
          </a:p>
        </p:txBody>
      </p:sp>
      <p:sp>
        <p:nvSpPr>
          <p:cNvPr id="2" name="TextBox 1">
            <a:extLst>
              <a:ext uri="{FF2B5EF4-FFF2-40B4-BE49-F238E27FC236}">
                <a16:creationId xmlns:a16="http://schemas.microsoft.com/office/drawing/2014/main" id="{FF85005C-EB92-F730-D3FD-443889210C7C}"/>
              </a:ext>
            </a:extLst>
          </p:cNvPr>
          <p:cNvSpPr txBox="1"/>
          <p:nvPr/>
        </p:nvSpPr>
        <p:spPr>
          <a:xfrm>
            <a:off x="4158781" y="6386728"/>
            <a:ext cx="10662082" cy="369332"/>
          </a:xfrm>
          <a:prstGeom prst="rect">
            <a:avLst/>
          </a:prstGeom>
          <a:noFill/>
        </p:spPr>
        <p:txBody>
          <a:bodyPr wrap="square" rtlCol="0">
            <a:spAutoFit/>
          </a:bodyPr>
          <a:lstStyle/>
          <a:p>
            <a:pPr algn="ctr"/>
            <a:r>
              <a:rPr lang="en-US" sz="1600" i="1">
                <a:solidFill>
                  <a:schemeClr val="bg1"/>
                </a:solidFill>
              </a:rPr>
              <a:t>(BAHX design </a:t>
            </a:r>
            <a:r>
              <a:rPr lang="en-US" sz="1200" i="1">
                <a:solidFill>
                  <a:schemeClr val="bg1"/>
                </a:solidFill>
              </a:rPr>
              <a:t>in </a:t>
            </a:r>
            <a:r>
              <a:rPr lang="en-US" b="1" i="1">
                <a:solidFill>
                  <a:schemeClr val="bg1"/>
                </a:solidFill>
              </a:rPr>
              <a:t>conceptual</a:t>
            </a:r>
            <a:r>
              <a:rPr lang="en-US" i="1">
                <a:solidFill>
                  <a:schemeClr val="bg1"/>
                </a:solidFill>
              </a:rPr>
              <a:t> </a:t>
            </a:r>
            <a:r>
              <a:rPr lang="en-US" sz="1400" i="1">
                <a:solidFill>
                  <a:schemeClr val="bg1"/>
                </a:solidFill>
              </a:rPr>
              <a:t>liquefaction plants </a:t>
            </a:r>
            <a:r>
              <a:rPr lang="en-US" sz="1600" b="1" i="1">
                <a:solidFill>
                  <a:schemeClr val="bg1"/>
                </a:solidFill>
              </a:rPr>
              <a:t>not discussed)</a:t>
            </a:r>
            <a:endParaRPr lang="en-US" sz="1200" i="1">
              <a:solidFill>
                <a:schemeClr val="bg1"/>
              </a:solidFill>
            </a:endParaRPr>
          </a:p>
        </p:txBody>
      </p:sp>
      <p:sp>
        <p:nvSpPr>
          <p:cNvPr id="5" name="TextBox 4">
            <a:extLst>
              <a:ext uri="{FF2B5EF4-FFF2-40B4-BE49-F238E27FC236}">
                <a16:creationId xmlns:a16="http://schemas.microsoft.com/office/drawing/2014/main" id="{14EE6694-40F8-435C-AF70-D332F8A52000}"/>
              </a:ext>
            </a:extLst>
          </p:cNvPr>
          <p:cNvSpPr txBox="1"/>
          <p:nvPr/>
        </p:nvSpPr>
        <p:spPr>
          <a:xfrm>
            <a:off x="262601" y="1533430"/>
            <a:ext cx="5733644" cy="3170099"/>
          </a:xfrm>
          <a:prstGeom prst="rect">
            <a:avLst/>
          </a:prstGeom>
          <a:noFill/>
        </p:spPr>
        <p:txBody>
          <a:bodyPr wrap="square" rtlCol="0">
            <a:spAutoFit/>
          </a:bodyPr>
          <a:lstStyle/>
          <a:p>
            <a:r>
              <a:rPr lang="en-US" sz="2000"/>
              <a:t>BAHXs 26 and 30 packed with Fe</a:t>
            </a:r>
            <a:r>
              <a:rPr lang="en-US" sz="2000" baseline="-25000"/>
              <a:t>2</a:t>
            </a:r>
            <a:r>
              <a:rPr lang="en-US" sz="2000"/>
              <a:t>O</a:t>
            </a:r>
            <a:r>
              <a:rPr lang="en-US" sz="2000" baseline="-25000"/>
              <a:t>3</a:t>
            </a:r>
            <a:r>
              <a:rPr lang="en-US" sz="2000"/>
              <a:t> catalyst </a:t>
            </a:r>
          </a:p>
          <a:p>
            <a:endParaRPr lang="en-US" sz="2000"/>
          </a:p>
          <a:p>
            <a:pPr marL="457200" indent="-457200">
              <a:buFont typeface="+mj-lt"/>
              <a:buAutoNum type="arabicPeriod"/>
            </a:pPr>
            <a:r>
              <a:rPr lang="en-US" sz="2000"/>
              <a:t>Complicates</a:t>
            </a:r>
            <a:r>
              <a:rPr lang="en-US"/>
              <a:t> the </a:t>
            </a:r>
            <a:r>
              <a:rPr lang="en-US" sz="2000"/>
              <a:t>effective heat transfer area</a:t>
            </a:r>
          </a:p>
          <a:p>
            <a:pPr marL="457200" indent="-457200">
              <a:buFont typeface="+mj-lt"/>
              <a:buAutoNum type="arabicPeriod"/>
            </a:pPr>
            <a:r>
              <a:rPr lang="en-US" sz="2000"/>
              <a:t>Complicates effective heat transfer coefficient</a:t>
            </a:r>
          </a:p>
          <a:p>
            <a:pPr marL="457200" indent="-457200">
              <a:buFont typeface="+mj-lt"/>
              <a:buAutoNum type="arabicPeriod"/>
            </a:pPr>
            <a:r>
              <a:rPr lang="en-US" sz="2000"/>
              <a:t>Increases the pressure drop over the BAHX</a:t>
            </a:r>
          </a:p>
          <a:p>
            <a:pPr marL="457200" indent="-457200">
              <a:buFont typeface="+mj-lt"/>
              <a:buAutoNum type="arabicPeriod"/>
            </a:pPr>
            <a:endParaRPr lang="en-US" sz="2000"/>
          </a:p>
          <a:p>
            <a:pPr marL="457200" indent="-457200">
              <a:buFont typeface="+mj-lt"/>
              <a:buAutoNum type="arabicPeriod"/>
            </a:pPr>
            <a:endParaRPr lang="en-US" sz="2000"/>
          </a:p>
          <a:p>
            <a:pPr marL="457200" indent="-457200">
              <a:buFont typeface="+mj-lt"/>
              <a:buAutoNum type="arabicPeriod"/>
            </a:pPr>
            <a:endParaRPr lang="en-US" sz="2000"/>
          </a:p>
          <a:p>
            <a:pPr marL="457200" indent="-457200">
              <a:buFont typeface="+mj-lt"/>
              <a:buAutoNum type="arabicPeriod"/>
            </a:pPr>
            <a:endParaRPr lang="en-US" sz="2000" b="1"/>
          </a:p>
          <a:p>
            <a:endParaRPr lang="en-US" sz="2000"/>
          </a:p>
        </p:txBody>
      </p:sp>
      <p:sp>
        <p:nvSpPr>
          <p:cNvPr id="9" name="TextBox 8">
            <a:extLst>
              <a:ext uri="{FF2B5EF4-FFF2-40B4-BE49-F238E27FC236}">
                <a16:creationId xmlns:a16="http://schemas.microsoft.com/office/drawing/2014/main" id="{4D5289E6-A26C-4569-96D8-36AD7476F734}"/>
              </a:ext>
            </a:extLst>
          </p:cNvPr>
          <p:cNvSpPr txBox="1"/>
          <p:nvPr/>
        </p:nvSpPr>
        <p:spPr>
          <a:xfrm>
            <a:off x="6707019" y="5014214"/>
            <a:ext cx="5565606" cy="738664"/>
          </a:xfrm>
          <a:prstGeom prst="rect">
            <a:avLst/>
          </a:prstGeom>
          <a:noFill/>
        </p:spPr>
        <p:txBody>
          <a:bodyPr wrap="square" rtlCol="0">
            <a:spAutoFit/>
          </a:bodyPr>
          <a:lstStyle/>
          <a:p>
            <a:r>
              <a:rPr lang="en-US" sz="1400" i="1"/>
              <a:t>(Sample diagram of a BAHX with the passage where hot hydrogen flows packed with Fe</a:t>
            </a:r>
            <a:r>
              <a:rPr lang="en-US" sz="1400" i="1" baseline="-25000"/>
              <a:t>2</a:t>
            </a:r>
            <a:r>
              <a:rPr lang="en-US" sz="1400" i="1"/>
              <a:t>O</a:t>
            </a:r>
            <a:r>
              <a:rPr lang="en-US" sz="1400" i="1" baseline="-25000"/>
              <a:t>3</a:t>
            </a:r>
            <a:r>
              <a:rPr lang="en-US" sz="1400" i="1"/>
              <a:t> Catalyst. Fluid flow directions are indicated with dotted arrows)</a:t>
            </a:r>
          </a:p>
          <a:p>
            <a:endParaRPr lang="en-US" sz="1400"/>
          </a:p>
        </p:txBody>
      </p:sp>
      <p:pic>
        <p:nvPicPr>
          <p:cNvPr id="11" name="Picture 10">
            <a:extLst>
              <a:ext uri="{FF2B5EF4-FFF2-40B4-BE49-F238E27FC236}">
                <a16:creationId xmlns:a16="http://schemas.microsoft.com/office/drawing/2014/main" id="{C2343ACB-2F26-432F-BC19-59050022B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1550609"/>
            <a:ext cx="3676636" cy="3394300"/>
          </a:xfrm>
          <a:prstGeom prst="rect">
            <a:avLst/>
          </a:prstGeom>
        </p:spPr>
      </p:pic>
      <p:sp>
        <p:nvSpPr>
          <p:cNvPr id="12" name="Oval 11">
            <a:extLst>
              <a:ext uri="{FF2B5EF4-FFF2-40B4-BE49-F238E27FC236}">
                <a16:creationId xmlns:a16="http://schemas.microsoft.com/office/drawing/2014/main" id="{A6113735-CCCA-4ED6-AD09-D4D8A7C685EC}"/>
              </a:ext>
            </a:extLst>
          </p:cNvPr>
          <p:cNvSpPr/>
          <p:nvPr/>
        </p:nvSpPr>
        <p:spPr>
          <a:xfrm>
            <a:off x="8229600" y="6031049"/>
            <a:ext cx="516367" cy="537882"/>
          </a:xfrm>
          <a:prstGeom prst="ellipse">
            <a:avLst/>
          </a:prstGeom>
          <a:solidFill>
            <a:schemeClr val="bg1">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7DA17C-B76E-4059-8E59-B972A179AE09}"/>
              </a:ext>
            </a:extLst>
          </p:cNvPr>
          <p:cNvSpPr txBox="1"/>
          <p:nvPr/>
        </p:nvSpPr>
        <p:spPr>
          <a:xfrm>
            <a:off x="8850078" y="6108557"/>
            <a:ext cx="2016602" cy="369332"/>
          </a:xfrm>
          <a:prstGeom prst="rect">
            <a:avLst/>
          </a:prstGeom>
          <a:noFill/>
        </p:spPr>
        <p:txBody>
          <a:bodyPr wrap="square">
            <a:spAutoFit/>
          </a:bodyPr>
          <a:lstStyle/>
          <a:p>
            <a:r>
              <a:rPr lang="en-US" sz="1800"/>
              <a:t>=   Fe</a:t>
            </a:r>
            <a:r>
              <a:rPr lang="en-US" sz="1800" baseline="-25000"/>
              <a:t>2</a:t>
            </a:r>
            <a:r>
              <a:rPr lang="en-US" sz="1800"/>
              <a:t>O</a:t>
            </a:r>
            <a:r>
              <a:rPr lang="en-US" sz="1800" baseline="-25000"/>
              <a:t>3</a:t>
            </a:r>
            <a:r>
              <a:rPr lang="en-US" sz="1800"/>
              <a:t> catalyst </a:t>
            </a:r>
          </a:p>
        </p:txBody>
      </p:sp>
    </p:spTree>
    <p:extLst>
      <p:ext uri="{BB962C8B-B14F-4D97-AF65-F5344CB8AC3E}">
        <p14:creationId xmlns:p14="http://schemas.microsoft.com/office/powerpoint/2010/main" val="3998893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61639" y="101940"/>
            <a:ext cx="11576481" cy="1180730"/>
          </a:xfrm>
        </p:spPr>
        <p:txBody>
          <a:bodyPr>
            <a:normAutofit/>
          </a:bodyPr>
          <a:lstStyle/>
          <a:p>
            <a:r>
              <a:rPr lang="en-US"/>
              <a:t>By-Hand Design of in-process BAHXs is necessary [2]</a:t>
            </a:r>
          </a:p>
        </p:txBody>
      </p:sp>
      <p:sp>
        <p:nvSpPr>
          <p:cNvPr id="5" name="TextBox 4">
            <a:extLst>
              <a:ext uri="{FF2B5EF4-FFF2-40B4-BE49-F238E27FC236}">
                <a16:creationId xmlns:a16="http://schemas.microsoft.com/office/drawing/2014/main" id="{14EE6694-40F8-435C-AF70-D332F8A52000}"/>
              </a:ext>
            </a:extLst>
          </p:cNvPr>
          <p:cNvSpPr txBox="1"/>
          <p:nvPr/>
        </p:nvSpPr>
        <p:spPr>
          <a:xfrm>
            <a:off x="2290570" y="1402887"/>
            <a:ext cx="7294494" cy="1600438"/>
          </a:xfrm>
          <a:prstGeom prst="rect">
            <a:avLst/>
          </a:prstGeom>
          <a:noFill/>
        </p:spPr>
        <p:txBody>
          <a:bodyPr wrap="square" rtlCol="0">
            <a:spAutoFit/>
          </a:bodyPr>
          <a:lstStyle/>
          <a:p>
            <a:endParaRPr lang="en-US" sz="2000"/>
          </a:p>
          <a:p>
            <a:endParaRPr lang="en-US" sz="2000"/>
          </a:p>
          <a:p>
            <a:r>
              <a:rPr lang="en-US" sz="2000"/>
              <a:t>ASPEN Plus requires user to estimate pressure drops for each HX</a:t>
            </a:r>
          </a:p>
          <a:p>
            <a:endParaRPr lang="en-US" sz="2000"/>
          </a:p>
          <a:p>
            <a:endParaRPr lang="en-US"/>
          </a:p>
        </p:txBody>
      </p:sp>
      <p:sp>
        <p:nvSpPr>
          <p:cNvPr id="6" name="TextBox 5">
            <a:extLst>
              <a:ext uri="{FF2B5EF4-FFF2-40B4-BE49-F238E27FC236}">
                <a16:creationId xmlns:a16="http://schemas.microsoft.com/office/drawing/2014/main" id="{3A42BA75-958B-405F-A881-B991F5571DE3}"/>
              </a:ext>
            </a:extLst>
          </p:cNvPr>
          <p:cNvSpPr txBox="1"/>
          <p:nvPr/>
        </p:nvSpPr>
        <p:spPr>
          <a:xfrm>
            <a:off x="2991611" y="2131127"/>
            <a:ext cx="7294494" cy="2462213"/>
          </a:xfrm>
          <a:prstGeom prst="rect">
            <a:avLst/>
          </a:prstGeom>
          <a:noFill/>
        </p:spPr>
        <p:txBody>
          <a:bodyPr wrap="square" rtlCol="0">
            <a:spAutoFit/>
          </a:bodyPr>
          <a:lstStyle/>
          <a:p>
            <a:endParaRPr lang="en-US" sz="2000"/>
          </a:p>
          <a:p>
            <a:endParaRPr lang="en-US" sz="2000"/>
          </a:p>
          <a:p>
            <a:r>
              <a:rPr lang="en-US" sz="2000"/>
              <a:t>Finding the optimal pressure drop is </a:t>
            </a:r>
            <a:r>
              <a:rPr lang="en-US" sz="2800" b="1"/>
              <a:t>complex</a:t>
            </a:r>
          </a:p>
          <a:p>
            <a:endParaRPr lang="en-US" sz="2800" b="1"/>
          </a:p>
          <a:p>
            <a:endParaRPr lang="en-US" sz="2000" b="1"/>
          </a:p>
          <a:p>
            <a:endParaRPr lang="en-US" sz="2000"/>
          </a:p>
          <a:p>
            <a:endParaRPr lang="en-US"/>
          </a:p>
        </p:txBody>
      </p:sp>
      <p:sp>
        <p:nvSpPr>
          <p:cNvPr id="4" name="TextBox 3">
            <a:extLst>
              <a:ext uri="{FF2B5EF4-FFF2-40B4-BE49-F238E27FC236}">
                <a16:creationId xmlns:a16="http://schemas.microsoft.com/office/drawing/2014/main" id="{BBF24DD6-2325-4E50-8B53-2A087B9D8075}"/>
              </a:ext>
            </a:extLst>
          </p:cNvPr>
          <p:cNvSpPr txBox="1"/>
          <p:nvPr/>
        </p:nvSpPr>
        <p:spPr>
          <a:xfrm>
            <a:off x="2204508" y="4044264"/>
            <a:ext cx="8263667" cy="646331"/>
          </a:xfrm>
          <a:prstGeom prst="rect">
            <a:avLst/>
          </a:prstGeom>
          <a:noFill/>
        </p:spPr>
        <p:txBody>
          <a:bodyPr wrap="square" rtlCol="0">
            <a:spAutoFit/>
          </a:bodyPr>
          <a:lstStyle/>
          <a:p>
            <a:r>
              <a:rPr lang="en-US"/>
              <a:t>1) Lower ∆P </a:t>
            </a:r>
            <a:r>
              <a:rPr lang="en-US">
                <a:sym typeface="Wingdings" panose="05000000000000000000" pitchFamily="2" charset="2"/>
              </a:rPr>
              <a:t> Lower Neon recycle compressor Power requirement</a:t>
            </a:r>
            <a:endParaRPr lang="en-US"/>
          </a:p>
          <a:p>
            <a:r>
              <a:rPr lang="en-US"/>
              <a:t>2) Lower ∆P </a:t>
            </a:r>
            <a:r>
              <a:rPr lang="en-US">
                <a:sym typeface="Wingdings" panose="05000000000000000000" pitchFamily="2" charset="2"/>
              </a:rPr>
              <a:t> Lower heat transfer coefficient</a:t>
            </a:r>
            <a:endParaRPr lang="en-US"/>
          </a:p>
        </p:txBody>
      </p:sp>
      <p:sp>
        <p:nvSpPr>
          <p:cNvPr id="7" name="TextBox 6">
            <a:extLst>
              <a:ext uri="{FF2B5EF4-FFF2-40B4-BE49-F238E27FC236}">
                <a16:creationId xmlns:a16="http://schemas.microsoft.com/office/drawing/2014/main" id="{43B902F1-7866-4059-B828-945D5BAC4DA7}"/>
              </a:ext>
            </a:extLst>
          </p:cNvPr>
          <p:cNvSpPr txBox="1"/>
          <p:nvPr/>
        </p:nvSpPr>
        <p:spPr>
          <a:xfrm>
            <a:off x="4431746" y="5372669"/>
            <a:ext cx="3012141" cy="523220"/>
          </a:xfrm>
          <a:prstGeom prst="rect">
            <a:avLst/>
          </a:prstGeom>
          <a:noFill/>
        </p:spPr>
        <p:txBody>
          <a:bodyPr wrap="square" rtlCol="0">
            <a:spAutoFit/>
          </a:bodyPr>
          <a:lstStyle/>
          <a:p>
            <a:r>
              <a:rPr lang="en-US"/>
              <a:t>These effects </a:t>
            </a:r>
            <a:r>
              <a:rPr lang="en-US" sz="2800" b="1"/>
              <a:t>compete</a:t>
            </a:r>
            <a:endParaRPr lang="en-US" b="1"/>
          </a:p>
        </p:txBody>
      </p:sp>
    </p:spTree>
    <p:extLst>
      <p:ext uri="{BB962C8B-B14F-4D97-AF65-F5344CB8AC3E}">
        <p14:creationId xmlns:p14="http://schemas.microsoft.com/office/powerpoint/2010/main" val="1925013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5E87594-9014-4EBC-AAF4-A6C31CD0D202}"/>
              </a:ext>
            </a:extLst>
          </p:cNvPr>
          <p:cNvGraphicFramePr>
            <a:graphicFrameLocks noChangeAspect="1"/>
          </p:cNvGraphicFramePr>
          <p:nvPr>
            <p:custDataLst>
              <p:tags r:id="rId1"/>
            </p:custDataLst>
            <p:extLst>
              <p:ext uri="{D42A27DB-BD31-4B8C-83A1-F6EECF244321}">
                <p14:modId xmlns:p14="http://schemas.microsoft.com/office/powerpoint/2010/main" val="34754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5" name="Object 4" hidden="1">
                        <a:extLst>
                          <a:ext uri="{FF2B5EF4-FFF2-40B4-BE49-F238E27FC236}">
                            <a16:creationId xmlns:a16="http://schemas.microsoft.com/office/drawing/2014/main" id="{F5E87594-9014-4EBC-AAF4-A6C31CD0D2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148C410C-5F88-4888-9CA4-BC533ABE3560}"/>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72</a:t>
            </a:fld>
            <a:endParaRPr lang="en-US">
              <a:solidFill>
                <a:srgbClr val="00144D"/>
              </a:solidFill>
            </a:endParaRPr>
          </a:p>
        </p:txBody>
      </p:sp>
      <p:sp>
        <p:nvSpPr>
          <p:cNvPr id="3" name="Title 2">
            <a:extLst>
              <a:ext uri="{FF2B5EF4-FFF2-40B4-BE49-F238E27FC236}">
                <a16:creationId xmlns:a16="http://schemas.microsoft.com/office/drawing/2014/main" id="{1221D5F7-8590-482B-B8DD-22F7A572AEB5}"/>
              </a:ext>
            </a:extLst>
          </p:cNvPr>
          <p:cNvSpPr>
            <a:spLocks noGrp="1"/>
          </p:cNvSpPr>
          <p:nvPr>
            <p:ph type="title"/>
          </p:nvPr>
        </p:nvSpPr>
        <p:spPr/>
        <p:txBody>
          <a:bodyPr vert="horz">
            <a:normAutofit/>
          </a:bodyPr>
          <a:lstStyle/>
          <a:p>
            <a:r>
              <a:rPr lang="en-US" sz="3800"/>
              <a:t>PBR Model of HX 26, 30 &amp; Knock-Out Drum</a:t>
            </a:r>
          </a:p>
        </p:txBody>
      </p:sp>
      <p:sp>
        <p:nvSpPr>
          <p:cNvPr id="18" name="Rectangle 17">
            <a:extLst>
              <a:ext uri="{FF2B5EF4-FFF2-40B4-BE49-F238E27FC236}">
                <a16:creationId xmlns:a16="http://schemas.microsoft.com/office/drawing/2014/main" id="{B0103E96-F1BC-4FD9-9B56-78D615EF68BD}"/>
              </a:ext>
            </a:extLst>
          </p:cNvPr>
          <p:cNvSpPr/>
          <p:nvPr/>
        </p:nvSpPr>
        <p:spPr>
          <a:xfrm rot="20709625">
            <a:off x="7383869" y="1470550"/>
            <a:ext cx="1988598" cy="4548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2ABE1E5-26E0-42E1-9DC1-FDA8E2934614}"/>
              </a:ext>
            </a:extLst>
          </p:cNvPr>
          <p:cNvPicPr>
            <a:picLocks noChangeAspect="1"/>
          </p:cNvPicPr>
          <p:nvPr/>
        </p:nvPicPr>
        <p:blipFill rotWithShape="1">
          <a:blip r:embed="rId6"/>
          <a:srcRect t="10778"/>
          <a:stretch/>
        </p:blipFill>
        <p:spPr>
          <a:xfrm>
            <a:off x="4104755" y="1073319"/>
            <a:ext cx="3101628" cy="1099163"/>
          </a:xfrm>
          <a:prstGeom prst="rect">
            <a:avLst/>
          </a:prstGeom>
        </p:spPr>
      </p:pic>
      <p:pic>
        <p:nvPicPr>
          <p:cNvPr id="31" name="Picture 30">
            <a:extLst>
              <a:ext uri="{FF2B5EF4-FFF2-40B4-BE49-F238E27FC236}">
                <a16:creationId xmlns:a16="http://schemas.microsoft.com/office/drawing/2014/main" id="{6E815502-F41D-4207-BD8F-1D395879CB06}"/>
              </a:ext>
            </a:extLst>
          </p:cNvPr>
          <p:cNvPicPr>
            <a:picLocks noChangeAspect="1"/>
          </p:cNvPicPr>
          <p:nvPr/>
        </p:nvPicPr>
        <p:blipFill>
          <a:blip r:embed="rId7"/>
          <a:stretch>
            <a:fillRect/>
          </a:stretch>
        </p:blipFill>
        <p:spPr>
          <a:xfrm>
            <a:off x="413540" y="1137408"/>
            <a:ext cx="2114550" cy="838200"/>
          </a:xfrm>
          <a:prstGeom prst="rect">
            <a:avLst/>
          </a:prstGeom>
        </p:spPr>
      </p:pic>
      <p:sp>
        <p:nvSpPr>
          <p:cNvPr id="32" name="Left Bracket 31">
            <a:extLst>
              <a:ext uri="{FF2B5EF4-FFF2-40B4-BE49-F238E27FC236}">
                <a16:creationId xmlns:a16="http://schemas.microsoft.com/office/drawing/2014/main" id="{EFF5386F-49E5-44E8-9BD6-497C39606101}"/>
              </a:ext>
            </a:extLst>
          </p:cNvPr>
          <p:cNvSpPr/>
          <p:nvPr/>
        </p:nvSpPr>
        <p:spPr>
          <a:xfrm rot="16200000">
            <a:off x="6793713" y="1870063"/>
            <a:ext cx="142875" cy="46196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Left Bracket 32">
            <a:extLst>
              <a:ext uri="{FF2B5EF4-FFF2-40B4-BE49-F238E27FC236}">
                <a16:creationId xmlns:a16="http://schemas.microsoft.com/office/drawing/2014/main" id="{450BFD80-14E5-47D1-B593-08BEA8A8F651}"/>
              </a:ext>
            </a:extLst>
          </p:cNvPr>
          <p:cNvSpPr/>
          <p:nvPr/>
        </p:nvSpPr>
        <p:spPr>
          <a:xfrm rot="16200000">
            <a:off x="6179351" y="1879421"/>
            <a:ext cx="142875" cy="46196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5489644-A5ED-4F38-96FB-D6A403FBFA98}"/>
              </a:ext>
            </a:extLst>
          </p:cNvPr>
          <p:cNvCxnSpPr>
            <a:cxnSpLocks/>
            <a:stCxn id="32" idx="1"/>
          </p:cNvCxnSpPr>
          <p:nvPr/>
        </p:nvCxnSpPr>
        <p:spPr>
          <a:xfrm flipH="1">
            <a:off x="6865150" y="2172482"/>
            <a:ext cx="1" cy="186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9E03717-4DC3-45DC-9E31-F207E1DB582D}"/>
              </a:ext>
            </a:extLst>
          </p:cNvPr>
          <p:cNvCxnSpPr>
            <a:cxnSpLocks/>
          </p:cNvCxnSpPr>
          <p:nvPr/>
        </p:nvCxnSpPr>
        <p:spPr>
          <a:xfrm>
            <a:off x="6865150" y="2359020"/>
            <a:ext cx="9529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FE4C6CE-B0B6-44F9-8178-0403CFF53E56}"/>
              </a:ext>
            </a:extLst>
          </p:cNvPr>
          <p:cNvCxnSpPr>
            <a:cxnSpLocks/>
            <a:stCxn id="33" idx="1"/>
          </p:cNvCxnSpPr>
          <p:nvPr/>
        </p:nvCxnSpPr>
        <p:spPr>
          <a:xfrm>
            <a:off x="6250789" y="2181840"/>
            <a:ext cx="0" cy="46137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5960B06-50BC-406D-927D-541511617F6C}"/>
              </a:ext>
            </a:extLst>
          </p:cNvPr>
          <p:cNvCxnSpPr>
            <a:cxnSpLocks/>
          </p:cNvCxnSpPr>
          <p:nvPr/>
        </p:nvCxnSpPr>
        <p:spPr>
          <a:xfrm>
            <a:off x="6250789" y="2643213"/>
            <a:ext cx="1567335"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07DF0BD2-A995-4352-85E4-5751F05CD7BA}"/>
              </a:ext>
            </a:extLst>
          </p:cNvPr>
          <p:cNvSpPr txBox="1"/>
          <p:nvPr/>
        </p:nvSpPr>
        <p:spPr>
          <a:xfrm>
            <a:off x="7805743" y="2146016"/>
            <a:ext cx="1428744" cy="338554"/>
          </a:xfrm>
          <a:prstGeom prst="rect">
            <a:avLst/>
          </a:prstGeom>
          <a:noFill/>
        </p:spPr>
        <p:txBody>
          <a:bodyPr wrap="square" rtlCol="0">
            <a:spAutoFit/>
          </a:bodyPr>
          <a:lstStyle/>
          <a:p>
            <a:r>
              <a:rPr lang="en-US" sz="1600">
                <a:solidFill>
                  <a:srgbClr val="C00000"/>
                </a:solidFill>
              </a:rPr>
              <a:t>constant</a:t>
            </a:r>
            <a:endParaRPr lang="en-US">
              <a:solidFill>
                <a:srgbClr val="C00000"/>
              </a:solidFill>
            </a:endParaRPr>
          </a:p>
        </p:txBody>
      </p:sp>
      <p:sp>
        <p:nvSpPr>
          <p:cNvPr id="50" name="TextBox 49">
            <a:extLst>
              <a:ext uri="{FF2B5EF4-FFF2-40B4-BE49-F238E27FC236}">
                <a16:creationId xmlns:a16="http://schemas.microsoft.com/office/drawing/2014/main" id="{E85061A6-C057-474F-A429-1628A477575A}"/>
              </a:ext>
            </a:extLst>
          </p:cNvPr>
          <p:cNvSpPr txBox="1"/>
          <p:nvPr/>
        </p:nvSpPr>
        <p:spPr>
          <a:xfrm>
            <a:off x="7818122" y="2440791"/>
            <a:ext cx="3838259" cy="338554"/>
          </a:xfrm>
          <a:prstGeom prst="rect">
            <a:avLst/>
          </a:prstGeom>
          <a:noFill/>
        </p:spPr>
        <p:txBody>
          <a:bodyPr wrap="square" rtlCol="0">
            <a:spAutoFit/>
          </a:bodyPr>
          <a:lstStyle/>
          <a:p>
            <a:r>
              <a:rPr lang="en-US" sz="1600">
                <a:solidFill>
                  <a:srgbClr val="C00000"/>
                </a:solidFill>
              </a:rPr>
              <a:t>captured from ASPEN HX report  </a:t>
            </a:r>
          </a:p>
        </p:txBody>
      </p:sp>
      <p:sp>
        <p:nvSpPr>
          <p:cNvPr id="51" name="Left Bracket 50">
            <a:extLst>
              <a:ext uri="{FF2B5EF4-FFF2-40B4-BE49-F238E27FC236}">
                <a16:creationId xmlns:a16="http://schemas.microsoft.com/office/drawing/2014/main" id="{FC51DD7B-C1A8-4018-B203-A4ECC61DCA77}"/>
              </a:ext>
            </a:extLst>
          </p:cNvPr>
          <p:cNvSpPr/>
          <p:nvPr/>
        </p:nvSpPr>
        <p:spPr>
          <a:xfrm rot="16200000">
            <a:off x="2190159" y="1646555"/>
            <a:ext cx="142875" cy="46196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03B78A6-B3AE-444C-86C7-286372351471}"/>
              </a:ext>
            </a:extLst>
          </p:cNvPr>
          <p:cNvCxnSpPr>
            <a:cxnSpLocks/>
          </p:cNvCxnSpPr>
          <p:nvPr/>
        </p:nvCxnSpPr>
        <p:spPr>
          <a:xfrm flipH="1">
            <a:off x="2284728" y="1959478"/>
            <a:ext cx="1" cy="496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2356004-0F27-4DC8-8984-04CC7B88D2EB}"/>
              </a:ext>
            </a:extLst>
          </p:cNvPr>
          <p:cNvCxnSpPr>
            <a:cxnSpLocks/>
          </p:cNvCxnSpPr>
          <p:nvPr/>
        </p:nvCxnSpPr>
        <p:spPr>
          <a:xfrm>
            <a:off x="2284728" y="2454327"/>
            <a:ext cx="207851" cy="0"/>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53CD3EAE-B109-4FBE-8F89-AD79369B66E7}"/>
                  </a:ext>
                </a:extLst>
              </p:cNvPr>
              <p:cNvSpPr txBox="1"/>
              <p:nvPr/>
            </p:nvSpPr>
            <p:spPr>
              <a:xfrm>
                <a:off x="2510024" y="2211287"/>
                <a:ext cx="2380973" cy="4898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𝑓</m:t>
                      </m:r>
                      <m:d>
                        <m:dPr>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𝑋</m:t>
                              </m:r>
                            </m:e>
                            <m:sub>
                              <m:r>
                                <a:rPr lang="en-US" b="0" i="1" smtClean="0">
                                  <a:solidFill>
                                    <a:srgbClr val="C00000"/>
                                  </a:solidFill>
                                  <a:latin typeface="Cambria Math" panose="02040503050406030204" pitchFamily="18" charset="0"/>
                                </a:rPr>
                                <m:t>𝑖</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𝑘</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𝑇</m:t>
                              </m:r>
                            </m:e>
                          </m:d>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𝑦</m:t>
                              </m:r>
                            </m:e>
                            <m:sub>
                              <m:r>
                                <a:rPr lang="en-US" b="0" i="1" smtClean="0">
                                  <a:solidFill>
                                    <a:srgbClr val="C00000"/>
                                  </a:solidFill>
                                  <a:latin typeface="Cambria Math" panose="02040503050406030204" pitchFamily="18" charset="0"/>
                                </a:rPr>
                                <m:t>𝑜</m:t>
                              </m:r>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𝐻</m:t>
                                      </m:r>
                                    </m:e>
                                    <m:sub>
                                      <m:r>
                                        <a:rPr lang="en-US" b="0" i="1" smtClean="0">
                                          <a:solidFill>
                                            <a:srgbClr val="C00000"/>
                                          </a:solidFill>
                                          <a:latin typeface="Cambria Math" panose="02040503050406030204" pitchFamily="18" charset="0"/>
                                        </a:rPr>
                                        <m:t>2</m:t>
                                      </m:r>
                                    </m:sub>
                                  </m:sSub>
                                </m:e>
                                <m:sub>
                                  <m:r>
                                    <a:rPr lang="en-US" b="0" i="1" smtClean="0">
                                      <a:solidFill>
                                        <a:srgbClr val="C00000"/>
                                      </a:solidFill>
                                      <a:latin typeface="Cambria Math" panose="02040503050406030204" pitchFamily="18" charset="0"/>
                                    </a:rPr>
                                    <m:t>𝑒𝑞</m:t>
                                  </m:r>
                                </m:sub>
                              </m:sSub>
                            </m:sub>
                          </m:sSub>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𝑇</m:t>
                              </m:r>
                            </m:e>
                          </m:d>
                        </m:e>
                      </m:d>
                    </m:oMath>
                  </m:oMathPara>
                </a14:m>
                <a:endParaRPr lang="en-US">
                  <a:solidFill>
                    <a:srgbClr val="C00000"/>
                  </a:solidFill>
                </a:endParaRPr>
              </a:p>
            </p:txBody>
          </p:sp>
        </mc:Choice>
        <mc:Fallback>
          <p:sp>
            <p:nvSpPr>
              <p:cNvPr id="55" name="TextBox 54">
                <a:extLst>
                  <a:ext uri="{FF2B5EF4-FFF2-40B4-BE49-F238E27FC236}">
                    <a16:creationId xmlns:a16="http://schemas.microsoft.com/office/drawing/2014/main" id="{53CD3EAE-B109-4FBE-8F89-AD79369B66E7}"/>
                  </a:ext>
                </a:extLst>
              </p:cNvPr>
              <p:cNvSpPr txBox="1">
                <a:spLocks noRot="1" noChangeAspect="1" noMove="1" noResize="1" noEditPoints="1" noAdjustHandles="1" noChangeArrowheads="1" noChangeShapeType="1" noTextEdit="1"/>
              </p:cNvSpPr>
              <p:nvPr/>
            </p:nvSpPr>
            <p:spPr>
              <a:xfrm>
                <a:off x="2510024" y="2211287"/>
                <a:ext cx="2380973" cy="489814"/>
              </a:xfrm>
              <a:prstGeom prst="rect">
                <a:avLst/>
              </a:prstGeom>
              <a:blipFill>
                <a:blip r:embed="rId8"/>
                <a:stretch>
                  <a:fillRect/>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0B935672-8534-44A1-B60C-4EE4ECEC91AC}"/>
              </a:ext>
            </a:extLst>
          </p:cNvPr>
          <p:cNvSpPr txBox="1"/>
          <p:nvPr/>
        </p:nvSpPr>
        <p:spPr>
          <a:xfrm>
            <a:off x="2492578" y="2682719"/>
            <a:ext cx="2380973" cy="276999"/>
          </a:xfrm>
          <a:prstGeom prst="rect">
            <a:avLst/>
          </a:prstGeom>
          <a:noFill/>
        </p:spPr>
        <p:txBody>
          <a:bodyPr wrap="square" rtlCol="0">
            <a:spAutoFit/>
          </a:bodyPr>
          <a:lstStyle/>
          <a:p>
            <a:r>
              <a:rPr lang="en-US" sz="1200" err="1">
                <a:solidFill>
                  <a:srgbClr val="C00000"/>
                </a:solidFill>
              </a:rPr>
              <a:t>Donaubauer</a:t>
            </a:r>
            <a:r>
              <a:rPr lang="en-US" sz="1200">
                <a:solidFill>
                  <a:srgbClr val="C00000"/>
                </a:solidFill>
              </a:rPr>
              <a:t> et. al</a:t>
            </a:r>
          </a:p>
        </p:txBody>
      </p:sp>
      <p:sp>
        <p:nvSpPr>
          <p:cNvPr id="60" name="Rectangle 59">
            <a:extLst>
              <a:ext uri="{FF2B5EF4-FFF2-40B4-BE49-F238E27FC236}">
                <a16:creationId xmlns:a16="http://schemas.microsoft.com/office/drawing/2014/main" id="{FC90BE6F-410E-41F2-A7D3-8CC0A1B7440D}"/>
              </a:ext>
            </a:extLst>
          </p:cNvPr>
          <p:cNvSpPr/>
          <p:nvPr/>
        </p:nvSpPr>
        <p:spPr>
          <a:xfrm>
            <a:off x="3716758" y="6560354"/>
            <a:ext cx="7384902" cy="276999"/>
          </a:xfrm>
          <a:prstGeom prst="rect">
            <a:avLst/>
          </a:prstGeom>
        </p:spPr>
        <p:txBody>
          <a:bodyPr wrap="square">
            <a:spAutoFit/>
          </a:bodyPr>
          <a:lstStyle/>
          <a:p>
            <a:r>
              <a:rPr lang="en-US" sz="1200" i="1"/>
              <a:t>https://onlinelibrary.wiley.com/doi/full/10.1002/ceat.201800345</a:t>
            </a:r>
          </a:p>
        </p:txBody>
      </p:sp>
      <p:sp>
        <p:nvSpPr>
          <p:cNvPr id="62" name="Left Bracket 61">
            <a:extLst>
              <a:ext uri="{FF2B5EF4-FFF2-40B4-BE49-F238E27FC236}">
                <a16:creationId xmlns:a16="http://schemas.microsoft.com/office/drawing/2014/main" id="{A3CBCECB-8E78-4C89-9935-54AA43AB0CFA}"/>
              </a:ext>
            </a:extLst>
          </p:cNvPr>
          <p:cNvSpPr/>
          <p:nvPr/>
        </p:nvSpPr>
        <p:spPr>
          <a:xfrm rot="16200000">
            <a:off x="5267332" y="1796402"/>
            <a:ext cx="142875" cy="46196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D9959699-EABE-4F46-AFDD-C45C6CFF9A03}"/>
              </a:ext>
            </a:extLst>
          </p:cNvPr>
          <p:cNvCxnSpPr>
            <a:cxnSpLocks/>
          </p:cNvCxnSpPr>
          <p:nvPr/>
        </p:nvCxnSpPr>
        <p:spPr>
          <a:xfrm>
            <a:off x="5338769" y="2098821"/>
            <a:ext cx="0" cy="860897"/>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098879E-5E2B-4D6C-9934-50F708A08312}"/>
              </a:ext>
            </a:extLst>
          </p:cNvPr>
          <p:cNvCxnSpPr>
            <a:cxnSpLocks/>
          </p:cNvCxnSpPr>
          <p:nvPr/>
        </p:nvCxnSpPr>
        <p:spPr>
          <a:xfrm>
            <a:off x="5338769" y="2959718"/>
            <a:ext cx="2479353" cy="0"/>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AA36DFBA-6345-40E0-A0B6-903299A0B518}"/>
                  </a:ext>
                </a:extLst>
              </p:cNvPr>
              <p:cNvSpPr txBox="1"/>
              <p:nvPr/>
            </p:nvSpPr>
            <p:spPr>
              <a:xfrm>
                <a:off x="7774682" y="2755272"/>
                <a:ext cx="4262457" cy="523220"/>
              </a:xfrm>
              <a:prstGeom prst="rect">
                <a:avLst/>
              </a:prstGeom>
              <a:noFill/>
            </p:spPr>
            <p:txBody>
              <a:bodyPr wrap="square" rtlCol="0">
                <a:spAutoFit/>
              </a:bodyPr>
              <a:lstStyle/>
              <a:p>
                <a:r>
                  <a:rPr lang="en-US" sz="1400">
                    <a:solidFill>
                      <a:srgbClr val="C00000"/>
                    </a:solidFill>
                  </a:rPr>
                  <a:t>Physical properties of catalyst, </a:t>
                </a:r>
                <a14:m>
                  <m:oMath xmlns:m="http://schemas.openxmlformats.org/officeDocument/2006/math">
                    <m:acc>
                      <m:accPr>
                        <m:chr m:val="̇"/>
                        <m:ctrlPr>
                          <a:rPr lang="en-US" sz="1400" b="0" i="1" smtClean="0">
                            <a:solidFill>
                              <a:srgbClr val="C00000"/>
                            </a:solidFill>
                            <a:latin typeface="Cambria Math" panose="02040503050406030204" pitchFamily="18" charset="0"/>
                          </a:rPr>
                        </m:ctrlPr>
                      </m:accPr>
                      <m:e>
                        <m:r>
                          <a:rPr lang="en-US" sz="1400" b="0" i="1" smtClean="0">
                            <a:solidFill>
                              <a:srgbClr val="C00000"/>
                            </a:solidFill>
                            <a:latin typeface="Cambria Math" panose="02040503050406030204" pitchFamily="18" charset="0"/>
                          </a:rPr>
                          <m:t>𝑚</m:t>
                        </m:r>
                      </m:e>
                    </m:acc>
                  </m:oMath>
                </a14:m>
                <a:r>
                  <a:rPr lang="en-US" sz="1400">
                    <a:solidFill>
                      <a:srgbClr val="C00000"/>
                    </a:solidFill>
                  </a:rPr>
                  <a:t> of bulk gas through passage</a:t>
                </a:r>
              </a:p>
            </p:txBody>
          </p:sp>
        </mc:Choice>
        <mc:Fallback>
          <p:sp>
            <p:nvSpPr>
              <p:cNvPr id="67" name="TextBox 66">
                <a:extLst>
                  <a:ext uri="{FF2B5EF4-FFF2-40B4-BE49-F238E27FC236}">
                    <a16:creationId xmlns:a16="http://schemas.microsoft.com/office/drawing/2014/main" id="{AA36DFBA-6345-40E0-A0B6-903299A0B518}"/>
                  </a:ext>
                </a:extLst>
              </p:cNvPr>
              <p:cNvSpPr txBox="1">
                <a:spLocks noRot="1" noChangeAspect="1" noMove="1" noResize="1" noEditPoints="1" noAdjustHandles="1" noChangeArrowheads="1" noChangeShapeType="1" noTextEdit="1"/>
              </p:cNvSpPr>
              <p:nvPr/>
            </p:nvSpPr>
            <p:spPr>
              <a:xfrm>
                <a:off x="7774682" y="2755272"/>
                <a:ext cx="4262457" cy="523220"/>
              </a:xfrm>
              <a:prstGeom prst="rect">
                <a:avLst/>
              </a:prstGeom>
              <a:blipFill>
                <a:blip r:embed="rId9"/>
                <a:stretch>
                  <a:fillRect l="-429" t="-2326" b="-10465"/>
                </a:stretch>
              </a:blipFill>
            </p:spPr>
            <p:txBody>
              <a:bodyPr/>
              <a:lstStyle/>
              <a:p>
                <a:r>
                  <a:rPr lang="en-US">
                    <a:noFill/>
                  </a:rPr>
                  <a:t> </a:t>
                </a:r>
              </a:p>
            </p:txBody>
          </p:sp>
        </mc:Fallback>
      </mc:AlternateContent>
      <p:pic>
        <p:nvPicPr>
          <p:cNvPr id="28" name="Picture 4">
            <a:extLst>
              <a:ext uri="{FF2B5EF4-FFF2-40B4-BE49-F238E27FC236}">
                <a16:creationId xmlns:a16="http://schemas.microsoft.com/office/drawing/2014/main" id="{29C67C27-2592-425A-BCBC-B8E22FDB30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19574" y="3588880"/>
            <a:ext cx="1310069" cy="2513322"/>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E421D9DB-EDC5-4FDB-8CD4-F9B65B50B142}"/>
              </a:ext>
            </a:extLst>
          </p:cNvPr>
          <p:cNvSpPr/>
          <p:nvPr/>
        </p:nvSpPr>
        <p:spPr>
          <a:xfrm>
            <a:off x="7774682" y="4688707"/>
            <a:ext cx="1622871" cy="1483635"/>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9BC869EB-DAEA-4279-91C7-27999432C356}"/>
              </a:ext>
            </a:extLst>
          </p:cNvPr>
          <p:cNvCxnSpPr>
            <a:cxnSpLocks/>
          </p:cNvCxnSpPr>
          <p:nvPr/>
        </p:nvCxnSpPr>
        <p:spPr>
          <a:xfrm flipV="1">
            <a:off x="9329839" y="4595717"/>
            <a:ext cx="496366" cy="390318"/>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64CB5D82-1D92-48CC-9196-9368B8B2E94C}"/>
              </a:ext>
            </a:extLst>
          </p:cNvPr>
          <p:cNvSpPr txBox="1"/>
          <p:nvPr/>
        </p:nvSpPr>
        <p:spPr>
          <a:xfrm>
            <a:off x="9826205" y="4287239"/>
            <a:ext cx="1727417" cy="369332"/>
          </a:xfrm>
          <a:prstGeom prst="rect">
            <a:avLst/>
          </a:prstGeom>
          <a:noFill/>
        </p:spPr>
        <p:txBody>
          <a:bodyPr wrap="square" rtlCol="0">
            <a:spAutoFit/>
          </a:bodyPr>
          <a:lstStyle/>
          <a:p>
            <a:r>
              <a:rPr lang="en-US"/>
              <a:t>Catalyzed bed</a:t>
            </a:r>
          </a:p>
        </p:txBody>
      </p:sp>
      <p:cxnSp>
        <p:nvCxnSpPr>
          <p:cNvPr id="36" name="Straight Connector 35">
            <a:extLst>
              <a:ext uri="{FF2B5EF4-FFF2-40B4-BE49-F238E27FC236}">
                <a16:creationId xmlns:a16="http://schemas.microsoft.com/office/drawing/2014/main" id="{B854ABB8-9ED6-4C61-AF32-5D31A1D76AF1}"/>
              </a:ext>
            </a:extLst>
          </p:cNvPr>
          <p:cNvCxnSpPr/>
          <p:nvPr/>
        </p:nvCxnSpPr>
        <p:spPr>
          <a:xfrm>
            <a:off x="0" y="3267957"/>
            <a:ext cx="12192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72E47FD1-AC6D-4D72-BA2B-1AC6FE419C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536" y="3478232"/>
            <a:ext cx="2428876" cy="2242358"/>
          </a:xfrm>
          <a:prstGeom prst="rect">
            <a:avLst/>
          </a:prstGeom>
        </p:spPr>
      </p:pic>
      <p:sp>
        <p:nvSpPr>
          <p:cNvPr id="39" name="Oval 38">
            <a:extLst>
              <a:ext uri="{FF2B5EF4-FFF2-40B4-BE49-F238E27FC236}">
                <a16:creationId xmlns:a16="http://schemas.microsoft.com/office/drawing/2014/main" id="{FC5BD39F-C794-4D2A-9A3C-521EFBD62394}"/>
              </a:ext>
            </a:extLst>
          </p:cNvPr>
          <p:cNvSpPr/>
          <p:nvPr/>
        </p:nvSpPr>
        <p:spPr>
          <a:xfrm>
            <a:off x="494499" y="4845541"/>
            <a:ext cx="343702" cy="341989"/>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4663A3A-4A6C-44A4-A63B-63ADDDC21182}"/>
              </a:ext>
            </a:extLst>
          </p:cNvPr>
          <p:cNvSpPr/>
          <p:nvPr/>
        </p:nvSpPr>
        <p:spPr>
          <a:xfrm>
            <a:off x="819152" y="4845541"/>
            <a:ext cx="343702" cy="341989"/>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7DAF777-5FAC-426B-91F3-CC69E536D304}"/>
              </a:ext>
            </a:extLst>
          </p:cNvPr>
          <p:cNvSpPr/>
          <p:nvPr/>
        </p:nvSpPr>
        <p:spPr>
          <a:xfrm>
            <a:off x="1115316" y="4845541"/>
            <a:ext cx="343702" cy="341989"/>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EEF4601-2395-4C76-AA28-B4DF9910B987}"/>
              </a:ext>
            </a:extLst>
          </p:cNvPr>
          <p:cNvSpPr/>
          <p:nvPr/>
        </p:nvSpPr>
        <p:spPr>
          <a:xfrm>
            <a:off x="1412902" y="4842401"/>
            <a:ext cx="343702" cy="341989"/>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533C042-3E4F-4A7E-B0D2-20D019DE5307}"/>
              </a:ext>
            </a:extLst>
          </p:cNvPr>
          <p:cNvSpPr/>
          <p:nvPr/>
        </p:nvSpPr>
        <p:spPr>
          <a:xfrm>
            <a:off x="1732033" y="4842401"/>
            <a:ext cx="343702" cy="341989"/>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Brace 6">
            <a:extLst>
              <a:ext uri="{FF2B5EF4-FFF2-40B4-BE49-F238E27FC236}">
                <a16:creationId xmlns:a16="http://schemas.microsoft.com/office/drawing/2014/main" id="{31A74D19-9799-4026-88FF-53E1B7712B84}"/>
              </a:ext>
            </a:extLst>
          </p:cNvPr>
          <p:cNvSpPr/>
          <p:nvPr/>
        </p:nvSpPr>
        <p:spPr>
          <a:xfrm rot="16200000">
            <a:off x="759066" y="5035930"/>
            <a:ext cx="1007817" cy="1265006"/>
          </a:xfrm>
          <a:prstGeom prst="leftBrace">
            <a:avLst>
              <a:gd name="adj1" fmla="val 0"/>
              <a:gd name="adj2" fmla="val 66565"/>
            </a:avLst>
          </a:prstGeom>
          <a:ln>
            <a:solidFill>
              <a:srgbClr val="0014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5F2200B-2C65-45D0-BBC6-5AAA7B52F693}"/>
              </a:ext>
            </a:extLst>
          </p:cNvPr>
          <p:cNvCxnSpPr>
            <a:cxnSpLocks/>
            <a:stCxn id="7" idx="1"/>
          </p:cNvCxnSpPr>
          <p:nvPr/>
        </p:nvCxnSpPr>
        <p:spPr>
          <a:xfrm flipV="1">
            <a:off x="1472523" y="5184390"/>
            <a:ext cx="1772482" cy="987952"/>
          </a:xfrm>
          <a:prstGeom prst="line">
            <a:avLst/>
          </a:prstGeom>
          <a:ln>
            <a:solidFill>
              <a:srgbClr val="00144D"/>
            </a:solidFill>
          </a:ln>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92E65278-5722-4FB8-A643-61541F605C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86532" y="3570129"/>
            <a:ext cx="1310069" cy="1929504"/>
          </a:xfrm>
          <a:prstGeom prst="rect">
            <a:avLst/>
          </a:prstGeom>
        </p:spPr>
      </p:pic>
      <p:sp>
        <p:nvSpPr>
          <p:cNvPr id="13" name="Right Brace 12">
            <a:extLst>
              <a:ext uri="{FF2B5EF4-FFF2-40B4-BE49-F238E27FC236}">
                <a16:creationId xmlns:a16="http://schemas.microsoft.com/office/drawing/2014/main" id="{A164C176-7D0F-443B-8FB6-10F68A91E460}"/>
              </a:ext>
            </a:extLst>
          </p:cNvPr>
          <p:cNvSpPr/>
          <p:nvPr/>
        </p:nvSpPr>
        <p:spPr>
          <a:xfrm rot="16200000">
            <a:off x="3880028" y="2853807"/>
            <a:ext cx="119871" cy="1312773"/>
          </a:xfrm>
          <a:prstGeom prst="rightBrace">
            <a:avLst/>
          </a:prstGeom>
          <a:ln>
            <a:solidFill>
              <a:srgbClr val="0014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Right Brace 47">
            <a:extLst>
              <a:ext uri="{FF2B5EF4-FFF2-40B4-BE49-F238E27FC236}">
                <a16:creationId xmlns:a16="http://schemas.microsoft.com/office/drawing/2014/main" id="{11433D10-D5B5-49DC-9D04-21423CDF616E}"/>
              </a:ext>
            </a:extLst>
          </p:cNvPr>
          <p:cNvSpPr/>
          <p:nvPr/>
        </p:nvSpPr>
        <p:spPr>
          <a:xfrm rot="5400000">
            <a:off x="3880027" y="4912412"/>
            <a:ext cx="119871" cy="1312773"/>
          </a:xfrm>
          <a:prstGeom prst="rightBrace">
            <a:avLst/>
          </a:prstGeom>
          <a:ln>
            <a:solidFill>
              <a:srgbClr val="0014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ight Bracket 14">
            <a:extLst>
              <a:ext uri="{FF2B5EF4-FFF2-40B4-BE49-F238E27FC236}">
                <a16:creationId xmlns:a16="http://schemas.microsoft.com/office/drawing/2014/main" id="{59431850-5053-4818-A0F3-A01D767AED73}"/>
              </a:ext>
            </a:extLst>
          </p:cNvPr>
          <p:cNvSpPr/>
          <p:nvPr/>
        </p:nvSpPr>
        <p:spPr>
          <a:xfrm>
            <a:off x="4688753" y="3536676"/>
            <a:ext cx="205816" cy="2020331"/>
          </a:xfrm>
          <a:prstGeom prst="rightBracket">
            <a:avLst/>
          </a:prstGeom>
          <a:ln>
            <a:solidFill>
              <a:srgbClr val="0014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E1556006-899E-4D2E-8684-05D2628B6AC0}"/>
              </a:ext>
            </a:extLst>
          </p:cNvPr>
          <p:cNvCxnSpPr>
            <a:cxnSpLocks/>
          </p:cNvCxnSpPr>
          <p:nvPr/>
        </p:nvCxnSpPr>
        <p:spPr>
          <a:xfrm flipV="1">
            <a:off x="4952269" y="4560307"/>
            <a:ext cx="496366" cy="390318"/>
          </a:xfrm>
          <a:prstGeom prst="line">
            <a:avLst/>
          </a:prstGeom>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B3D4E769-8C2F-442F-B9B5-10435227B9B5}"/>
              </a:ext>
            </a:extLst>
          </p:cNvPr>
          <p:cNvSpPr txBox="1"/>
          <p:nvPr/>
        </p:nvSpPr>
        <p:spPr>
          <a:xfrm>
            <a:off x="5395595" y="4284159"/>
            <a:ext cx="1976494" cy="369332"/>
          </a:xfrm>
          <a:prstGeom prst="rect">
            <a:avLst/>
          </a:prstGeom>
          <a:noFill/>
        </p:spPr>
        <p:txBody>
          <a:bodyPr wrap="square" rtlCol="0">
            <a:spAutoFit/>
          </a:bodyPr>
          <a:lstStyle/>
          <a:p>
            <a:r>
              <a:rPr lang="en-US"/>
              <a:t>Catalyzed Passages</a:t>
            </a:r>
          </a:p>
        </p:txBody>
      </p:sp>
    </p:spTree>
    <p:extLst>
      <p:ext uri="{BB962C8B-B14F-4D97-AF65-F5344CB8AC3E}">
        <p14:creationId xmlns:p14="http://schemas.microsoft.com/office/powerpoint/2010/main" val="35116471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EB60AC-63E4-48E7-B25B-A4DEEEA5D3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5" name="Object 4" hidden="1">
                        <a:extLst>
                          <a:ext uri="{FF2B5EF4-FFF2-40B4-BE49-F238E27FC236}">
                            <a16:creationId xmlns:a16="http://schemas.microsoft.com/office/drawing/2014/main" id="{98EB60AC-63E4-48E7-B25B-A4DEEEA5D3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5CEB184-2B90-4689-8F9C-F63604304FEA}"/>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73</a:t>
            </a:fld>
            <a:endParaRPr lang="en-US">
              <a:solidFill>
                <a:srgbClr val="00144D"/>
              </a:solidFill>
            </a:endParaRPr>
          </a:p>
        </p:txBody>
      </p:sp>
      <p:sp>
        <p:nvSpPr>
          <p:cNvPr id="3" name="Title 2">
            <a:extLst>
              <a:ext uri="{FF2B5EF4-FFF2-40B4-BE49-F238E27FC236}">
                <a16:creationId xmlns:a16="http://schemas.microsoft.com/office/drawing/2014/main" id="{69DE30D2-1759-4D50-8A4D-35F9D9EF655D}"/>
              </a:ext>
            </a:extLst>
          </p:cNvPr>
          <p:cNvSpPr>
            <a:spLocks noGrp="1"/>
          </p:cNvSpPr>
          <p:nvPr>
            <p:ph type="title"/>
          </p:nvPr>
        </p:nvSpPr>
        <p:spPr/>
        <p:txBody>
          <a:bodyPr vert="horz">
            <a:noAutofit/>
          </a:bodyPr>
          <a:lstStyle/>
          <a:p>
            <a:r>
              <a:rPr lang="en-US" sz="3600"/>
              <a:t>Modeled PBR conversions match assumed conversions </a:t>
            </a:r>
          </a:p>
        </p:txBody>
      </p:sp>
      <p:sp>
        <p:nvSpPr>
          <p:cNvPr id="4" name="TextBox 3">
            <a:extLst>
              <a:ext uri="{FF2B5EF4-FFF2-40B4-BE49-F238E27FC236}">
                <a16:creationId xmlns:a16="http://schemas.microsoft.com/office/drawing/2014/main" id="{F226FA53-2184-4BF7-B732-B1475F71811E}"/>
              </a:ext>
            </a:extLst>
          </p:cNvPr>
          <p:cNvSpPr txBox="1"/>
          <p:nvPr/>
        </p:nvSpPr>
        <p:spPr>
          <a:xfrm>
            <a:off x="914400" y="1081555"/>
            <a:ext cx="4368800" cy="369332"/>
          </a:xfrm>
          <a:prstGeom prst="rect">
            <a:avLst/>
          </a:prstGeom>
          <a:noFill/>
        </p:spPr>
        <p:txBody>
          <a:bodyPr wrap="square" rtlCol="0">
            <a:spAutoFit/>
          </a:bodyPr>
          <a:lstStyle/>
          <a:p>
            <a:r>
              <a:rPr lang="en-US"/>
              <a:t>Heat Exchanger 26</a:t>
            </a:r>
          </a:p>
        </p:txBody>
      </p:sp>
      <p:sp>
        <p:nvSpPr>
          <p:cNvPr id="8" name="TextBox 7">
            <a:extLst>
              <a:ext uri="{FF2B5EF4-FFF2-40B4-BE49-F238E27FC236}">
                <a16:creationId xmlns:a16="http://schemas.microsoft.com/office/drawing/2014/main" id="{4A4DE635-4CA2-4B17-9BC6-313BA747A42C}"/>
              </a:ext>
            </a:extLst>
          </p:cNvPr>
          <p:cNvSpPr txBox="1"/>
          <p:nvPr/>
        </p:nvSpPr>
        <p:spPr>
          <a:xfrm>
            <a:off x="6553200" y="1053197"/>
            <a:ext cx="4368800" cy="369332"/>
          </a:xfrm>
          <a:prstGeom prst="rect">
            <a:avLst/>
          </a:prstGeom>
          <a:noFill/>
        </p:spPr>
        <p:txBody>
          <a:bodyPr wrap="square" rtlCol="0">
            <a:spAutoFit/>
          </a:bodyPr>
          <a:lstStyle/>
          <a:p>
            <a:r>
              <a:rPr lang="en-US"/>
              <a:t>Heat Exchanger 30</a:t>
            </a:r>
          </a:p>
        </p:txBody>
      </p:sp>
      <p:graphicFrame>
        <p:nvGraphicFramePr>
          <p:cNvPr id="9" name="Chart 8">
            <a:extLst>
              <a:ext uri="{FF2B5EF4-FFF2-40B4-BE49-F238E27FC236}">
                <a16:creationId xmlns:a16="http://schemas.microsoft.com/office/drawing/2014/main" id="{AFDE2391-73C7-4779-8966-E780BD91CB25}"/>
              </a:ext>
            </a:extLst>
          </p:cNvPr>
          <p:cNvGraphicFramePr>
            <a:graphicFrameLocks/>
          </p:cNvGraphicFramePr>
          <p:nvPr>
            <p:extLst>
              <p:ext uri="{D42A27DB-BD31-4B8C-83A1-F6EECF244321}">
                <p14:modId xmlns:p14="http://schemas.microsoft.com/office/powerpoint/2010/main" val="3554334810"/>
              </p:ext>
            </p:extLst>
          </p:nvPr>
        </p:nvGraphicFramePr>
        <p:xfrm>
          <a:off x="5899936" y="1366510"/>
          <a:ext cx="5682464" cy="443829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CB0C84D6-881E-43E1-8359-1C36EDACD36C}"/>
              </a:ext>
            </a:extLst>
          </p:cNvPr>
          <p:cNvGraphicFramePr>
            <a:graphicFrameLocks/>
          </p:cNvGraphicFramePr>
          <p:nvPr>
            <p:extLst>
              <p:ext uri="{D42A27DB-BD31-4B8C-83A1-F6EECF244321}">
                <p14:modId xmlns:p14="http://schemas.microsoft.com/office/powerpoint/2010/main" val="1263536334"/>
              </p:ext>
            </p:extLst>
          </p:nvPr>
        </p:nvGraphicFramePr>
        <p:xfrm>
          <a:off x="105168" y="1366509"/>
          <a:ext cx="5178032" cy="4724233"/>
        </p:xfrm>
        <a:graphic>
          <a:graphicData uri="http://schemas.openxmlformats.org/drawingml/2006/chart">
            <c:chart xmlns:c="http://schemas.openxmlformats.org/drawingml/2006/chart" xmlns:r="http://schemas.openxmlformats.org/officeDocument/2006/relationships" r:id="rId7"/>
          </a:graphicData>
        </a:graphic>
      </p:graphicFrame>
      <p:pic>
        <p:nvPicPr>
          <p:cNvPr id="16" name="Graphic 15">
            <a:extLst>
              <a:ext uri="{FF2B5EF4-FFF2-40B4-BE49-F238E27FC236}">
                <a16:creationId xmlns:a16="http://schemas.microsoft.com/office/drawing/2014/main" id="{F1FDB664-6214-4BA7-A242-8A6BEB003C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01885" y="6249172"/>
            <a:ext cx="3728477" cy="470184"/>
          </a:xfrm>
          <a:prstGeom prst="rect">
            <a:avLst/>
          </a:prstGeom>
        </p:spPr>
      </p:pic>
      <p:pic>
        <p:nvPicPr>
          <p:cNvPr id="18" name="Graphic 17">
            <a:extLst>
              <a:ext uri="{FF2B5EF4-FFF2-40B4-BE49-F238E27FC236}">
                <a16:creationId xmlns:a16="http://schemas.microsoft.com/office/drawing/2014/main" id="{14C2060F-8283-4ADB-91EE-097DFCC0A4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06128" y="6249172"/>
            <a:ext cx="3728477" cy="470184"/>
          </a:xfrm>
          <a:prstGeom prst="rect">
            <a:avLst/>
          </a:prstGeom>
        </p:spPr>
      </p:pic>
      <p:sp>
        <p:nvSpPr>
          <p:cNvPr id="19" name="TextBox 18">
            <a:extLst>
              <a:ext uri="{FF2B5EF4-FFF2-40B4-BE49-F238E27FC236}">
                <a16:creationId xmlns:a16="http://schemas.microsoft.com/office/drawing/2014/main" id="{B20FD3F6-063B-4DD4-9B7F-E49229F009E4}"/>
              </a:ext>
            </a:extLst>
          </p:cNvPr>
          <p:cNvSpPr txBox="1"/>
          <p:nvPr/>
        </p:nvSpPr>
        <p:spPr>
          <a:xfrm>
            <a:off x="4630052" y="5920836"/>
            <a:ext cx="2400310" cy="369332"/>
          </a:xfrm>
          <a:prstGeom prst="rect">
            <a:avLst/>
          </a:prstGeom>
          <a:noFill/>
        </p:spPr>
        <p:txBody>
          <a:bodyPr wrap="square" rtlCol="0">
            <a:spAutoFit/>
          </a:bodyPr>
          <a:lstStyle/>
          <a:p>
            <a:pPr algn="r"/>
            <a:r>
              <a:rPr lang="en-US">
                <a:solidFill>
                  <a:srgbClr val="000000"/>
                </a:solidFill>
              </a:rPr>
              <a:t>Modeled Distribution</a:t>
            </a:r>
          </a:p>
        </p:txBody>
      </p:sp>
      <p:sp>
        <p:nvSpPr>
          <p:cNvPr id="20" name="TextBox 19">
            <a:extLst>
              <a:ext uri="{FF2B5EF4-FFF2-40B4-BE49-F238E27FC236}">
                <a16:creationId xmlns:a16="http://schemas.microsoft.com/office/drawing/2014/main" id="{404C228A-1ED0-49DF-BDE2-E4D29C90B12C}"/>
              </a:ext>
            </a:extLst>
          </p:cNvPr>
          <p:cNvSpPr txBox="1"/>
          <p:nvPr/>
        </p:nvSpPr>
        <p:spPr>
          <a:xfrm>
            <a:off x="8717762" y="5933451"/>
            <a:ext cx="2400310" cy="369332"/>
          </a:xfrm>
          <a:prstGeom prst="rect">
            <a:avLst/>
          </a:prstGeom>
          <a:noFill/>
        </p:spPr>
        <p:txBody>
          <a:bodyPr wrap="square" rtlCol="0">
            <a:spAutoFit/>
          </a:bodyPr>
          <a:lstStyle/>
          <a:p>
            <a:pPr algn="r"/>
            <a:r>
              <a:rPr lang="en-US">
                <a:solidFill>
                  <a:srgbClr val="000000"/>
                </a:solidFill>
              </a:rPr>
              <a:t>Actual Distribution</a:t>
            </a:r>
          </a:p>
        </p:txBody>
      </p:sp>
    </p:spTree>
    <p:extLst>
      <p:ext uri="{BB962C8B-B14F-4D97-AF65-F5344CB8AC3E}">
        <p14:creationId xmlns:p14="http://schemas.microsoft.com/office/powerpoint/2010/main" val="24637894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61639" y="101940"/>
            <a:ext cx="11576481" cy="1180730"/>
          </a:xfrm>
        </p:spPr>
        <p:txBody>
          <a:bodyPr>
            <a:normAutofit lnSpcReduction="10000"/>
          </a:bodyPr>
          <a:lstStyle/>
          <a:p>
            <a:r>
              <a:rPr lang="en-US" sz="3700"/>
              <a:t>Catalytic Knockout Drum – Filled To Resolve Variable Inlet Concentration</a:t>
            </a:r>
            <a:endParaRPr lang="en-US"/>
          </a:p>
        </p:txBody>
      </p:sp>
      <p:sp>
        <p:nvSpPr>
          <p:cNvPr id="4" name="Slide Number Placeholder 3"/>
          <p:cNvSpPr>
            <a:spLocks noGrp="1"/>
          </p:cNvSpPr>
          <p:nvPr>
            <p:ph type="sldNum" sz="quarter" idx="12"/>
          </p:nvPr>
        </p:nvSpPr>
        <p:spPr>
          <a:xfrm>
            <a:off x="8737600" y="6300843"/>
            <a:ext cx="2844800" cy="365125"/>
          </a:xfrm>
        </p:spPr>
        <p:txBody>
          <a:bodyPr/>
          <a:lstStyle/>
          <a:p>
            <a:pPr defTabSz="457189">
              <a:defRPr/>
            </a:pPr>
            <a:fld id="{8A758EFE-665F-4341-B5B8-2DAEADA52F6C}" type="slidenum">
              <a:rPr lang="en-US">
                <a:solidFill>
                  <a:srgbClr val="00144D"/>
                </a:solidFill>
              </a:rPr>
              <a:pPr defTabSz="457189">
                <a:defRPr/>
              </a:pPr>
              <a:t>74</a:t>
            </a:fld>
            <a:endParaRPr lang="en-US">
              <a:solidFill>
                <a:srgbClr val="00144D"/>
              </a:solidFill>
            </a:endParaRPr>
          </a:p>
        </p:txBody>
      </p:sp>
      <p:pic>
        <p:nvPicPr>
          <p:cNvPr id="5122" name="Picture 2">
            <a:extLst>
              <a:ext uri="{FF2B5EF4-FFF2-40B4-BE49-F238E27FC236}">
                <a16:creationId xmlns:a16="http://schemas.microsoft.com/office/drawing/2014/main" id="{E4CD0DA6-DBAF-4A72-92AD-FE7E9D799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625" y="1447800"/>
            <a:ext cx="7389133" cy="32654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D1220C9-BEDE-4ADD-9E8B-E02840C704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800" y="1447800"/>
            <a:ext cx="2734010" cy="5245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F046FA-3482-47DF-8980-02C3A4475F5D}"/>
              </a:ext>
            </a:extLst>
          </p:cNvPr>
          <p:cNvSpPr txBox="1"/>
          <p:nvPr/>
        </p:nvSpPr>
        <p:spPr>
          <a:xfrm>
            <a:off x="4749800" y="4727601"/>
            <a:ext cx="7288320" cy="1477328"/>
          </a:xfrm>
          <a:prstGeom prst="rect">
            <a:avLst/>
          </a:prstGeom>
          <a:noFill/>
        </p:spPr>
        <p:txBody>
          <a:bodyPr wrap="square" lIns="91440" tIns="45720" rIns="91440" bIns="45720" rtlCol="0" anchor="t">
            <a:spAutoFit/>
          </a:bodyPr>
          <a:lstStyle/>
          <a:p>
            <a:r>
              <a:rPr lang="en-US"/>
              <a:t>*large variations from inlet design p-H</a:t>
            </a:r>
            <a:r>
              <a:rPr lang="en-US" baseline="-25000"/>
              <a:t>2</a:t>
            </a:r>
            <a:r>
              <a:rPr lang="en-US"/>
              <a:t> concentration will result in increased recycle stream flow, potentially exceeding HX 30 and 26 cold H</a:t>
            </a:r>
            <a:r>
              <a:rPr lang="en-US" baseline="-25000"/>
              <a:t>2 </a:t>
            </a:r>
            <a:r>
              <a:rPr lang="en-US"/>
              <a:t>load specifications, causing shutdown.</a:t>
            </a:r>
          </a:p>
          <a:p>
            <a:endParaRPr lang="en-US"/>
          </a:p>
          <a:p>
            <a:r>
              <a:rPr lang="en-US"/>
              <a:t>*critical that process equipment is well-maintained </a:t>
            </a:r>
          </a:p>
        </p:txBody>
      </p:sp>
    </p:spTree>
    <p:extLst>
      <p:ext uri="{BB962C8B-B14F-4D97-AF65-F5344CB8AC3E}">
        <p14:creationId xmlns:p14="http://schemas.microsoft.com/office/powerpoint/2010/main" val="1649697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ADCFD2-5D47-65C1-A281-87E299868C66}"/>
              </a:ext>
            </a:extLst>
          </p:cNvPr>
          <p:cNvSpPr>
            <a:spLocks noGrp="1"/>
          </p:cNvSpPr>
          <p:nvPr>
            <p:ph type="body" sz="half" idx="2"/>
          </p:nvPr>
        </p:nvSpPr>
        <p:spPr/>
        <p:txBody>
          <a:bodyPr>
            <a:normAutofit lnSpcReduction="10000"/>
          </a:bodyPr>
          <a:lstStyle/>
          <a:p>
            <a:r>
              <a:rPr lang="en-US" sz="3700"/>
              <a:t>Storage Unit – Residual Conversion and Delivery</a:t>
            </a:r>
            <a:endParaRPr lang="en-US"/>
          </a:p>
        </p:txBody>
      </p:sp>
      <p:sp>
        <p:nvSpPr>
          <p:cNvPr id="4" name="Slide Number Placeholder 3">
            <a:extLst>
              <a:ext uri="{FF2B5EF4-FFF2-40B4-BE49-F238E27FC236}">
                <a16:creationId xmlns:a16="http://schemas.microsoft.com/office/drawing/2014/main" id="{427FC742-0B4C-63EB-F70D-8FBCD4062D5C}"/>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75</a:t>
            </a:fld>
            <a:endParaRPr lang="en-US">
              <a:solidFill>
                <a:srgbClr val="00144D"/>
              </a:solidFill>
            </a:endParaRPr>
          </a:p>
        </p:txBody>
      </p:sp>
      <p:pic>
        <p:nvPicPr>
          <p:cNvPr id="6" name="Picture 6" descr="Chart, line chart&#10;&#10;Description automatically generated">
            <a:extLst>
              <a:ext uri="{FF2B5EF4-FFF2-40B4-BE49-F238E27FC236}">
                <a16:creationId xmlns:a16="http://schemas.microsoft.com/office/drawing/2014/main" id="{F94C582B-DAE0-57DC-3870-B4630ADF7CD8}"/>
              </a:ext>
            </a:extLst>
          </p:cNvPr>
          <p:cNvPicPr>
            <a:picLocks noChangeAspect="1"/>
          </p:cNvPicPr>
          <p:nvPr/>
        </p:nvPicPr>
        <p:blipFill>
          <a:blip r:embed="rId3"/>
          <a:stretch>
            <a:fillRect/>
          </a:stretch>
        </p:blipFill>
        <p:spPr>
          <a:xfrm>
            <a:off x="5241985" y="1604513"/>
            <a:ext cx="6466936" cy="4669766"/>
          </a:xfrm>
          <a:prstGeom prst="rect">
            <a:avLst/>
          </a:prstGeom>
        </p:spPr>
      </p:pic>
      <p:pic>
        <p:nvPicPr>
          <p:cNvPr id="7" name="Picture 7">
            <a:extLst>
              <a:ext uri="{FF2B5EF4-FFF2-40B4-BE49-F238E27FC236}">
                <a16:creationId xmlns:a16="http://schemas.microsoft.com/office/drawing/2014/main" id="{9D232FE3-F2D7-273D-809A-5D4B996A5F9F}"/>
              </a:ext>
            </a:extLst>
          </p:cNvPr>
          <p:cNvPicPr>
            <a:picLocks noChangeAspect="1"/>
          </p:cNvPicPr>
          <p:nvPr/>
        </p:nvPicPr>
        <p:blipFill>
          <a:blip r:embed="rId4"/>
          <a:stretch>
            <a:fillRect/>
          </a:stretch>
        </p:blipFill>
        <p:spPr>
          <a:xfrm>
            <a:off x="448843" y="1611253"/>
            <a:ext cx="4637596" cy="4742550"/>
          </a:xfrm>
          <a:prstGeom prst="rect">
            <a:avLst/>
          </a:prstGeom>
        </p:spPr>
      </p:pic>
    </p:spTree>
    <p:extLst>
      <p:ext uri="{BB962C8B-B14F-4D97-AF65-F5344CB8AC3E}">
        <p14:creationId xmlns:p14="http://schemas.microsoft.com/office/powerpoint/2010/main" val="672982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731EF-107C-F07C-9F3F-68E5A4EC979B}"/>
              </a:ext>
            </a:extLst>
          </p:cNvPr>
          <p:cNvSpPr>
            <a:spLocks noGrp="1"/>
          </p:cNvSpPr>
          <p:nvPr>
            <p:ph type="sldNum" sz="quarter" idx="12"/>
          </p:nvPr>
        </p:nvSpPr>
        <p:spPr/>
        <p:txBody>
          <a:bodyPr/>
          <a:lstStyle/>
          <a:p>
            <a:pPr defTabSz="609585"/>
            <a:fld id="{8A758EFE-665F-4341-B5B8-2DAEADA52F6C}" type="slidenum">
              <a:rPr lang="en-US" smtClean="0">
                <a:solidFill>
                  <a:srgbClr val="00144D"/>
                </a:solidFill>
              </a:rPr>
              <a:pPr defTabSz="609585"/>
              <a:t>8</a:t>
            </a:fld>
            <a:endParaRPr lang="en-US">
              <a:solidFill>
                <a:srgbClr val="00144D"/>
              </a:solidFill>
            </a:endParaRPr>
          </a:p>
        </p:txBody>
      </p:sp>
      <p:sp>
        <p:nvSpPr>
          <p:cNvPr id="3" name="Title 2">
            <a:extLst>
              <a:ext uri="{FF2B5EF4-FFF2-40B4-BE49-F238E27FC236}">
                <a16:creationId xmlns:a16="http://schemas.microsoft.com/office/drawing/2014/main" id="{6480E33D-7922-49A7-27D6-7687031FD342}"/>
              </a:ext>
            </a:extLst>
          </p:cNvPr>
          <p:cNvSpPr>
            <a:spLocks noGrp="1"/>
          </p:cNvSpPr>
          <p:nvPr>
            <p:ph type="title"/>
          </p:nvPr>
        </p:nvSpPr>
        <p:spPr/>
        <p:txBody>
          <a:bodyPr>
            <a:normAutofit fontScale="90000"/>
          </a:bodyPr>
          <a:lstStyle/>
          <a:p>
            <a:r>
              <a:rPr lang="en-US"/>
              <a:t>Current LH</a:t>
            </a:r>
            <a:r>
              <a:rPr lang="en-US" baseline="-25000"/>
              <a:t>2</a:t>
            </a:r>
            <a:r>
              <a:rPr lang="en-US"/>
              <a:t> generation pipeline not sustainable</a:t>
            </a:r>
          </a:p>
        </p:txBody>
      </p:sp>
      <p:cxnSp>
        <p:nvCxnSpPr>
          <p:cNvPr id="6" name="Straight Arrow Connector 5">
            <a:extLst>
              <a:ext uri="{FF2B5EF4-FFF2-40B4-BE49-F238E27FC236}">
                <a16:creationId xmlns:a16="http://schemas.microsoft.com/office/drawing/2014/main" id="{AEBB8209-5EB6-7A22-62B1-EFAE448DF224}"/>
              </a:ext>
            </a:extLst>
          </p:cNvPr>
          <p:cNvCxnSpPr>
            <a:cxnSpLocks/>
          </p:cNvCxnSpPr>
          <p:nvPr/>
        </p:nvCxnSpPr>
        <p:spPr>
          <a:xfrm>
            <a:off x="4161934" y="1966966"/>
            <a:ext cx="386813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F928BD8-7F3A-FDB3-EEB9-962A4D608306}"/>
              </a:ext>
            </a:extLst>
          </p:cNvPr>
          <p:cNvSpPr txBox="1"/>
          <p:nvPr/>
        </p:nvSpPr>
        <p:spPr>
          <a:xfrm>
            <a:off x="1282046" y="1548474"/>
            <a:ext cx="2168165" cy="1200329"/>
          </a:xfrm>
          <a:prstGeom prst="rect">
            <a:avLst/>
          </a:prstGeom>
          <a:noFill/>
        </p:spPr>
        <p:txBody>
          <a:bodyPr wrap="square" rtlCol="0">
            <a:spAutoFit/>
          </a:bodyPr>
          <a:lstStyle/>
          <a:p>
            <a:pPr algn="ctr"/>
            <a:r>
              <a:rPr lang="en-US" sz="2400"/>
              <a:t>Production of feedstock hydrogen</a:t>
            </a:r>
          </a:p>
        </p:txBody>
      </p:sp>
      <p:sp>
        <p:nvSpPr>
          <p:cNvPr id="10" name="TextBox 9">
            <a:extLst>
              <a:ext uri="{FF2B5EF4-FFF2-40B4-BE49-F238E27FC236}">
                <a16:creationId xmlns:a16="http://schemas.microsoft.com/office/drawing/2014/main" id="{6FEE1C40-7824-E8B7-6CC9-C880CF79147E}"/>
              </a:ext>
            </a:extLst>
          </p:cNvPr>
          <p:cNvSpPr txBox="1"/>
          <p:nvPr/>
        </p:nvSpPr>
        <p:spPr>
          <a:xfrm>
            <a:off x="8417566" y="1548474"/>
            <a:ext cx="2168165" cy="830997"/>
          </a:xfrm>
          <a:prstGeom prst="rect">
            <a:avLst/>
          </a:prstGeom>
          <a:noFill/>
        </p:spPr>
        <p:txBody>
          <a:bodyPr wrap="square" rtlCol="0">
            <a:spAutoFit/>
          </a:bodyPr>
          <a:lstStyle/>
          <a:p>
            <a:pPr algn="ctr"/>
            <a:r>
              <a:rPr lang="en-US" sz="2400"/>
              <a:t>Hydrogen Liquefaction</a:t>
            </a:r>
          </a:p>
        </p:txBody>
      </p:sp>
      <p:sp>
        <p:nvSpPr>
          <p:cNvPr id="14" name="Oval 13">
            <a:extLst>
              <a:ext uri="{FF2B5EF4-FFF2-40B4-BE49-F238E27FC236}">
                <a16:creationId xmlns:a16="http://schemas.microsoft.com/office/drawing/2014/main" id="{684E7E80-0A85-BBCA-EAAB-D96906D3F74A}"/>
              </a:ext>
            </a:extLst>
          </p:cNvPr>
          <p:cNvSpPr/>
          <p:nvPr/>
        </p:nvSpPr>
        <p:spPr>
          <a:xfrm>
            <a:off x="1225486" y="1165019"/>
            <a:ext cx="2168164" cy="1866820"/>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Table 18">
            <a:extLst>
              <a:ext uri="{FF2B5EF4-FFF2-40B4-BE49-F238E27FC236}">
                <a16:creationId xmlns:a16="http://schemas.microsoft.com/office/drawing/2014/main" id="{5859F61A-321A-ABC3-AB78-F0BCCA44AC49}"/>
              </a:ext>
            </a:extLst>
          </p:cNvPr>
          <p:cNvGraphicFramePr>
            <a:graphicFrameLocks noGrp="1"/>
          </p:cNvGraphicFramePr>
          <p:nvPr>
            <p:extLst>
              <p:ext uri="{D42A27DB-BD31-4B8C-83A1-F6EECF244321}">
                <p14:modId xmlns:p14="http://schemas.microsoft.com/office/powerpoint/2010/main" val="1829999753"/>
              </p:ext>
            </p:extLst>
          </p:nvPr>
        </p:nvGraphicFramePr>
        <p:xfrm>
          <a:off x="2539690" y="3880156"/>
          <a:ext cx="3624322" cy="2019013"/>
        </p:xfrm>
        <a:graphic>
          <a:graphicData uri="http://schemas.openxmlformats.org/drawingml/2006/table">
            <a:tbl>
              <a:tblPr firstRow="1" bandRow="1">
                <a:tableStyleId>{5C22544A-7EE6-4342-B048-85BDC9FD1C3A}</a:tableStyleId>
              </a:tblPr>
              <a:tblGrid>
                <a:gridCol w="1812161">
                  <a:extLst>
                    <a:ext uri="{9D8B030D-6E8A-4147-A177-3AD203B41FA5}">
                      <a16:colId xmlns:a16="http://schemas.microsoft.com/office/drawing/2014/main" val="980836875"/>
                    </a:ext>
                  </a:extLst>
                </a:gridCol>
                <a:gridCol w="1812161">
                  <a:extLst>
                    <a:ext uri="{9D8B030D-6E8A-4147-A177-3AD203B41FA5}">
                      <a16:colId xmlns:a16="http://schemas.microsoft.com/office/drawing/2014/main" val="3226261072"/>
                    </a:ext>
                  </a:extLst>
                </a:gridCol>
              </a:tblGrid>
              <a:tr h="584594">
                <a:tc>
                  <a:txBody>
                    <a:bodyPr/>
                    <a:lstStyle/>
                    <a:p>
                      <a:pPr algn="ctr"/>
                      <a:r>
                        <a:rPr lang="en-US"/>
                        <a:t>Type</a:t>
                      </a:r>
                    </a:p>
                  </a:txBody>
                  <a:tcPr/>
                </a:tc>
                <a:tc>
                  <a:txBody>
                    <a:bodyPr/>
                    <a:lstStyle/>
                    <a:p>
                      <a:pPr algn="ctr"/>
                      <a:r>
                        <a:rPr lang="en-US"/>
                        <a:t>Percentage</a:t>
                      </a:r>
                    </a:p>
                  </a:txBody>
                  <a:tcPr/>
                </a:tc>
                <a:extLst>
                  <a:ext uri="{0D108BD9-81ED-4DB2-BD59-A6C34878D82A}">
                    <a16:rowId xmlns:a16="http://schemas.microsoft.com/office/drawing/2014/main" val="2811559106"/>
                  </a:ext>
                </a:extLst>
              </a:tr>
              <a:tr h="398099">
                <a:tc>
                  <a:txBody>
                    <a:bodyPr/>
                    <a:lstStyle/>
                    <a:p>
                      <a:pPr algn="ctr"/>
                      <a:r>
                        <a:rPr lang="en-US" sz="1400"/>
                        <a:t>Steam methane reforming (grey H</a:t>
                      </a:r>
                      <a:r>
                        <a:rPr lang="en-US" sz="1400" baseline="-25000"/>
                        <a:t>2</a:t>
                      </a:r>
                      <a:r>
                        <a:rPr lang="en-US" sz="1400"/>
                        <a:t>)</a:t>
                      </a:r>
                    </a:p>
                  </a:txBody>
                  <a:tcPr/>
                </a:tc>
                <a:tc>
                  <a:txBody>
                    <a:bodyPr/>
                    <a:lstStyle/>
                    <a:p>
                      <a:pPr algn="ctr"/>
                      <a:r>
                        <a:rPr lang="en-US" sz="1400"/>
                        <a:t>95%</a:t>
                      </a:r>
                    </a:p>
                  </a:txBody>
                  <a:tcPr/>
                </a:tc>
                <a:extLst>
                  <a:ext uri="{0D108BD9-81ED-4DB2-BD59-A6C34878D82A}">
                    <a16:rowId xmlns:a16="http://schemas.microsoft.com/office/drawing/2014/main" val="1757480114"/>
                  </a:ext>
                </a:extLst>
              </a:tr>
              <a:tr h="398099">
                <a:tc>
                  <a:txBody>
                    <a:bodyPr/>
                    <a:lstStyle/>
                    <a:p>
                      <a:pPr algn="ctr"/>
                      <a:r>
                        <a:rPr lang="en-US" sz="1400"/>
                        <a:t>Electrolysis of water (green H</a:t>
                      </a:r>
                      <a:r>
                        <a:rPr lang="en-US" sz="1400" baseline="-25000"/>
                        <a:t>2</a:t>
                      </a:r>
                      <a:r>
                        <a:rPr lang="en-US" sz="1400"/>
                        <a:t>)</a:t>
                      </a:r>
                    </a:p>
                  </a:txBody>
                  <a:tcPr/>
                </a:tc>
                <a:tc>
                  <a:txBody>
                    <a:bodyPr/>
                    <a:lstStyle/>
                    <a:p>
                      <a:pPr algn="ctr"/>
                      <a:r>
                        <a:rPr lang="en-US" sz="1400"/>
                        <a:t>&lt;1%</a:t>
                      </a:r>
                    </a:p>
                  </a:txBody>
                  <a:tcPr/>
                </a:tc>
                <a:extLst>
                  <a:ext uri="{0D108BD9-81ED-4DB2-BD59-A6C34878D82A}">
                    <a16:rowId xmlns:a16="http://schemas.microsoft.com/office/drawing/2014/main" val="124258144"/>
                  </a:ext>
                </a:extLst>
              </a:tr>
              <a:tr h="398099">
                <a:tc>
                  <a:txBody>
                    <a:bodyPr/>
                    <a:lstStyle/>
                    <a:p>
                      <a:pPr algn="ctr"/>
                      <a:r>
                        <a:rPr lang="en-US" sz="1400"/>
                        <a:t>Other</a:t>
                      </a:r>
                    </a:p>
                  </a:txBody>
                  <a:tcPr/>
                </a:tc>
                <a:tc>
                  <a:txBody>
                    <a:bodyPr/>
                    <a:lstStyle/>
                    <a:p>
                      <a:pPr algn="ctr"/>
                      <a:r>
                        <a:rPr lang="en-US" sz="1400"/>
                        <a:t>&lt;5%</a:t>
                      </a:r>
                    </a:p>
                  </a:txBody>
                  <a:tcPr/>
                </a:tc>
                <a:extLst>
                  <a:ext uri="{0D108BD9-81ED-4DB2-BD59-A6C34878D82A}">
                    <a16:rowId xmlns:a16="http://schemas.microsoft.com/office/drawing/2014/main" val="718452781"/>
                  </a:ext>
                </a:extLst>
              </a:tr>
            </a:tbl>
          </a:graphicData>
        </a:graphic>
      </p:graphicFrame>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38E5BB2-1D86-806F-C027-55541D78A112}"/>
                  </a:ext>
                </a:extLst>
              </p:cNvPr>
              <p:cNvSpPr txBox="1"/>
              <p:nvPr/>
            </p:nvSpPr>
            <p:spPr>
              <a:xfrm>
                <a:off x="7889101" y="3267128"/>
                <a:ext cx="265463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𝐶𝑂</m:t>
                      </m:r>
                      <m:r>
                        <a:rPr lang="en-US" b="0" i="1" smtClean="0">
                          <a:latin typeface="Cambria Math" panose="02040503050406030204" pitchFamily="18" charset="0"/>
                        </a:rPr>
                        <m:t>+3</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oMath>
                  </m:oMathPara>
                </a14:m>
                <a:endParaRPr lang="en-US" b="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𝐶𝑂</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a:p>
            </p:txBody>
          </p:sp>
        </mc:Choice>
        <mc:Fallback xmlns="">
          <p:sp>
            <p:nvSpPr>
              <p:cNvPr id="19" name="TextBox 18">
                <a:extLst>
                  <a:ext uri="{FF2B5EF4-FFF2-40B4-BE49-F238E27FC236}">
                    <a16:creationId xmlns:a16="http://schemas.microsoft.com/office/drawing/2014/main" id="{F38E5BB2-1D86-806F-C027-55541D78A112}"/>
                  </a:ext>
                </a:extLst>
              </p:cNvPr>
              <p:cNvSpPr txBox="1">
                <a:spLocks noRot="1" noChangeAspect="1" noMove="1" noResize="1" noEditPoints="1" noAdjustHandles="1" noChangeArrowheads="1" noChangeShapeType="1" noTextEdit="1"/>
              </p:cNvSpPr>
              <p:nvPr/>
            </p:nvSpPr>
            <p:spPr>
              <a:xfrm>
                <a:off x="7889101" y="3267128"/>
                <a:ext cx="2654636" cy="553998"/>
              </a:xfrm>
              <a:prstGeom prst="rect">
                <a:avLst/>
              </a:prstGeom>
              <a:blipFill>
                <a:blip r:embed="rId3"/>
                <a:stretch>
                  <a:fillRect l="-2523" r="-2523" b="-16484"/>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3A9633F9-51A2-0B7F-C1C2-553D28F3F15E}"/>
              </a:ext>
            </a:extLst>
          </p:cNvPr>
          <p:cNvCxnSpPr>
            <a:cxnSpLocks/>
          </p:cNvCxnSpPr>
          <p:nvPr/>
        </p:nvCxnSpPr>
        <p:spPr>
          <a:xfrm>
            <a:off x="9151767" y="3463124"/>
            <a:ext cx="30394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A0B314D-A2FB-D919-A913-C699F997DC41}"/>
              </a:ext>
            </a:extLst>
          </p:cNvPr>
          <p:cNvCxnSpPr>
            <a:cxnSpLocks/>
          </p:cNvCxnSpPr>
          <p:nvPr/>
        </p:nvCxnSpPr>
        <p:spPr>
          <a:xfrm>
            <a:off x="9109623" y="3695963"/>
            <a:ext cx="30394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1BABA17-DFAE-B458-1862-38DCA0437836}"/>
              </a:ext>
            </a:extLst>
          </p:cNvPr>
          <p:cNvCxnSpPr/>
          <p:nvPr/>
        </p:nvCxnSpPr>
        <p:spPr>
          <a:xfrm>
            <a:off x="9464945" y="3873137"/>
            <a:ext cx="406400"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C1D5626-983E-725D-B165-380C1DB62F4A}"/>
                  </a:ext>
                </a:extLst>
              </p:cNvPr>
              <p:cNvSpPr txBox="1"/>
              <p:nvPr/>
            </p:nvSpPr>
            <p:spPr>
              <a:xfrm>
                <a:off x="8380965" y="4462993"/>
                <a:ext cx="216277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oMath>
                  </m:oMathPara>
                </a14:m>
                <a:endParaRPr lang="en-US"/>
              </a:p>
            </p:txBody>
          </p:sp>
        </mc:Choice>
        <mc:Fallback xmlns="">
          <p:sp>
            <p:nvSpPr>
              <p:cNvPr id="32" name="TextBox 31">
                <a:extLst>
                  <a:ext uri="{FF2B5EF4-FFF2-40B4-BE49-F238E27FC236}">
                    <a16:creationId xmlns:a16="http://schemas.microsoft.com/office/drawing/2014/main" id="{7C1D5626-983E-725D-B165-380C1DB62F4A}"/>
                  </a:ext>
                </a:extLst>
              </p:cNvPr>
              <p:cNvSpPr txBox="1">
                <a:spLocks noRot="1" noChangeAspect="1" noMove="1" noResize="1" noEditPoints="1" noAdjustHandles="1" noChangeArrowheads="1" noChangeShapeType="1" noTextEdit="1"/>
              </p:cNvSpPr>
              <p:nvPr/>
            </p:nvSpPr>
            <p:spPr>
              <a:xfrm>
                <a:off x="8380965" y="4462993"/>
                <a:ext cx="2162772" cy="518604"/>
              </a:xfrm>
              <a:prstGeom prst="rect">
                <a:avLst/>
              </a:prstGeom>
              <a:blipFill>
                <a:blip r:embed="rId4"/>
                <a:stretch>
                  <a:fillRect/>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3DA272C1-BEC5-BB40-E215-7B3F9D158986}"/>
              </a:ext>
            </a:extLst>
          </p:cNvPr>
          <p:cNvCxnSpPr>
            <a:cxnSpLocks/>
          </p:cNvCxnSpPr>
          <p:nvPr/>
        </p:nvCxnSpPr>
        <p:spPr>
          <a:xfrm>
            <a:off x="9462351" y="4722295"/>
            <a:ext cx="30394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E8C584E-69EC-2B05-D114-F9B5C04F430D}"/>
              </a:ext>
            </a:extLst>
          </p:cNvPr>
          <p:cNvCxnSpPr/>
          <p:nvPr/>
        </p:nvCxnSpPr>
        <p:spPr>
          <a:xfrm flipV="1">
            <a:off x="6390130" y="4875784"/>
            <a:ext cx="1625823" cy="267682"/>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D9F8371F-C40C-8DA5-B1BC-37E630E31014}"/>
              </a:ext>
            </a:extLst>
          </p:cNvPr>
          <p:cNvCxnSpPr/>
          <p:nvPr/>
        </p:nvCxnSpPr>
        <p:spPr>
          <a:xfrm>
            <a:off x="3057236" y="3031839"/>
            <a:ext cx="392975" cy="641065"/>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AB4BA548-1A33-7F32-D0EF-544A2F6E7272}"/>
              </a:ext>
            </a:extLst>
          </p:cNvPr>
          <p:cNvCxnSpPr/>
          <p:nvPr/>
        </p:nvCxnSpPr>
        <p:spPr>
          <a:xfrm flipV="1">
            <a:off x="6354371" y="3982702"/>
            <a:ext cx="1487054" cy="480291"/>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2659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D1164B-4E90-4A5D-A222-7AC9A89F65FA}"/>
              </a:ext>
            </a:extLst>
          </p:cNvPr>
          <p:cNvSpPr>
            <a:spLocks noGrp="1"/>
          </p:cNvSpPr>
          <p:nvPr>
            <p:ph type="sldNum" sz="quarter" idx="12"/>
          </p:nvPr>
        </p:nvSpPr>
        <p:spPr/>
        <p:txBody>
          <a:bodyPr/>
          <a:lstStyle/>
          <a:p>
            <a:fld id="{8A758EFE-665F-4341-B5B8-2DAEADA52F6C}" type="slidenum">
              <a:rPr lang="en-US" smtClean="0"/>
              <a:pPr/>
              <a:t>9</a:t>
            </a:fld>
            <a:endParaRPr lang="en-US"/>
          </a:p>
        </p:txBody>
      </p:sp>
      <p:sp>
        <p:nvSpPr>
          <p:cNvPr id="8" name="Title 7">
            <a:extLst>
              <a:ext uri="{FF2B5EF4-FFF2-40B4-BE49-F238E27FC236}">
                <a16:creationId xmlns:a16="http://schemas.microsoft.com/office/drawing/2014/main" id="{BFB3550A-8471-4127-B1BD-2F7DE742F209}"/>
              </a:ext>
            </a:extLst>
          </p:cNvPr>
          <p:cNvSpPr>
            <a:spLocks noGrp="1"/>
          </p:cNvSpPr>
          <p:nvPr>
            <p:ph type="title"/>
          </p:nvPr>
        </p:nvSpPr>
        <p:spPr/>
        <p:txBody>
          <a:bodyPr>
            <a:normAutofit fontScale="90000"/>
          </a:bodyPr>
          <a:lstStyle/>
          <a:p>
            <a:r>
              <a:rPr lang="en-US"/>
              <a:t>Green H</a:t>
            </a:r>
            <a:r>
              <a:rPr lang="en-US" baseline="-25000"/>
              <a:t>2</a:t>
            </a:r>
            <a:r>
              <a:rPr lang="en-US"/>
              <a:t> is prohibitively expensive to produce</a:t>
            </a:r>
          </a:p>
        </p:txBody>
      </p:sp>
      <p:graphicFrame>
        <p:nvGraphicFramePr>
          <p:cNvPr id="3" name="Table 2">
            <a:extLst>
              <a:ext uri="{FF2B5EF4-FFF2-40B4-BE49-F238E27FC236}">
                <a16:creationId xmlns:a16="http://schemas.microsoft.com/office/drawing/2014/main" id="{4FC813B7-0950-4F87-AA6E-CFCBC6514C97}"/>
              </a:ext>
            </a:extLst>
          </p:cNvPr>
          <p:cNvGraphicFramePr>
            <a:graphicFrameLocks noGrp="1"/>
          </p:cNvGraphicFramePr>
          <p:nvPr>
            <p:extLst>
              <p:ext uri="{D42A27DB-BD31-4B8C-83A1-F6EECF244321}">
                <p14:modId xmlns:p14="http://schemas.microsoft.com/office/powerpoint/2010/main" val="2349839975"/>
              </p:ext>
            </p:extLst>
          </p:nvPr>
        </p:nvGraphicFramePr>
        <p:xfrm>
          <a:off x="670136" y="1926738"/>
          <a:ext cx="10736141" cy="2509426"/>
        </p:xfrm>
        <a:graphic>
          <a:graphicData uri="http://schemas.openxmlformats.org/drawingml/2006/table">
            <a:tbl>
              <a:tblPr firstRow="1" firstCol="1" bandRow="1">
                <a:tableStyleId>{1FECB4D8-DB02-4DC6-A0A2-4F2EBAE1DC90}</a:tableStyleId>
              </a:tblPr>
              <a:tblGrid>
                <a:gridCol w="4235704">
                  <a:extLst>
                    <a:ext uri="{9D8B030D-6E8A-4147-A177-3AD203B41FA5}">
                      <a16:colId xmlns:a16="http://schemas.microsoft.com/office/drawing/2014/main" val="415416193"/>
                    </a:ext>
                  </a:extLst>
                </a:gridCol>
                <a:gridCol w="3663304">
                  <a:extLst>
                    <a:ext uri="{9D8B030D-6E8A-4147-A177-3AD203B41FA5}">
                      <a16:colId xmlns:a16="http://schemas.microsoft.com/office/drawing/2014/main" val="2319308382"/>
                    </a:ext>
                  </a:extLst>
                </a:gridCol>
                <a:gridCol w="2837133">
                  <a:extLst>
                    <a:ext uri="{9D8B030D-6E8A-4147-A177-3AD203B41FA5}">
                      <a16:colId xmlns:a16="http://schemas.microsoft.com/office/drawing/2014/main" val="2280978920"/>
                    </a:ext>
                  </a:extLst>
                </a:gridCol>
              </a:tblGrid>
              <a:tr h="577385">
                <a:tc>
                  <a:txBody>
                    <a:bodyPr/>
                    <a:lstStyle/>
                    <a:p>
                      <a:pPr marL="0" marR="0" algn="ctr">
                        <a:lnSpc>
                          <a:spcPct val="107000"/>
                        </a:lnSpc>
                        <a:spcBef>
                          <a:spcPts val="0"/>
                        </a:spcBef>
                        <a:spcAft>
                          <a:spcPts val="0"/>
                        </a:spcAft>
                      </a:pPr>
                      <a:r>
                        <a:rPr lang="en-US" sz="2000">
                          <a:effectLst/>
                        </a:rPr>
                        <a:t> </a:t>
                      </a:r>
                      <a:endParaRPr lang="en-US" sz="20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2700" cap="flat" cmpd="sng" algn="ctr">
                      <a:solidFill>
                        <a:srgbClr val="000000"/>
                      </a:solidFill>
                      <a:prstDash val="solid"/>
                      <a:round/>
                      <a:headEnd type="none" w="med" len="med"/>
                      <a:tailEnd type="none" w="med" len="med"/>
                    </a:lnR>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rPr>
                        <a:t>Carbon Intensity (kg CO</a:t>
                      </a:r>
                      <a:r>
                        <a:rPr lang="en-US" sz="1600" baseline="-25000">
                          <a:effectLst/>
                        </a:rPr>
                        <a:t>2</a:t>
                      </a:r>
                      <a:r>
                        <a:rPr lang="en-US" sz="1600">
                          <a:effectLst/>
                        </a:rPr>
                        <a:t> per kg H</a:t>
                      </a:r>
                      <a:r>
                        <a:rPr lang="en-US" sz="1600" baseline="-25000">
                          <a:effectLst/>
                        </a:rPr>
                        <a:t>2</a:t>
                      </a:r>
                      <a:r>
                        <a:rPr lang="en-US" sz="1600">
                          <a:effectLst/>
                        </a:rPr>
                        <a:t>)</a:t>
                      </a:r>
                      <a:endParaRPr lang="en-US"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rPr>
                        <a:t>Production Cost </a:t>
                      </a:r>
                    </a:p>
                    <a:p>
                      <a:pPr marL="0" marR="0" algn="ctr">
                        <a:lnSpc>
                          <a:spcPct val="107000"/>
                        </a:lnSpc>
                        <a:spcBef>
                          <a:spcPts val="0"/>
                        </a:spcBef>
                        <a:spcAft>
                          <a:spcPts val="0"/>
                        </a:spcAft>
                      </a:pPr>
                      <a:r>
                        <a:rPr lang="en-US" sz="1600">
                          <a:effectLst/>
                        </a:rPr>
                        <a:t>($ per kg H</a:t>
                      </a:r>
                      <a:r>
                        <a:rPr lang="en-US" sz="1600" baseline="-25000">
                          <a:effectLst/>
                        </a:rPr>
                        <a:t>2</a:t>
                      </a:r>
                      <a:r>
                        <a:rPr lang="en-US" sz="1600">
                          <a:effectLst/>
                        </a:rPr>
                        <a:t>)</a:t>
                      </a:r>
                      <a:endParaRPr lang="en-US"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359785"/>
                  </a:ext>
                </a:extLst>
              </a:tr>
              <a:tr h="365760">
                <a:tc>
                  <a:txBody>
                    <a:bodyPr/>
                    <a:lstStyle/>
                    <a:p>
                      <a:pPr marL="0" marR="0" algn="ctr">
                        <a:lnSpc>
                          <a:spcPct val="107000"/>
                        </a:lnSpc>
                        <a:spcBef>
                          <a:spcPts val="0"/>
                        </a:spcBef>
                        <a:spcAft>
                          <a:spcPts val="0"/>
                        </a:spcAft>
                      </a:pPr>
                      <a:r>
                        <a:rPr lang="en-US" sz="1800">
                          <a:effectLst/>
                        </a:rPr>
                        <a:t>Green Hydrogen </a:t>
                      </a:r>
                      <a:r>
                        <a:rPr lang="en-US" sz="1800" b="0">
                          <a:effectLst/>
                        </a:rPr>
                        <a:t>(Electrolysis)</a:t>
                      </a:r>
                      <a:endParaRPr lang="en-US" sz="1800" b="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900">
                          <a:effectLst/>
                        </a:rPr>
                        <a:t>$6 - $8</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398490"/>
                  </a:ext>
                </a:extLst>
              </a:tr>
              <a:tr h="381085">
                <a:tc>
                  <a:txBody>
                    <a:bodyPr/>
                    <a:lstStyle/>
                    <a:p>
                      <a:pPr marL="0" marR="0" algn="ctr">
                        <a:lnSpc>
                          <a:spcPct val="150000"/>
                        </a:lnSpc>
                        <a:spcBef>
                          <a:spcPts val="0"/>
                        </a:spcBef>
                        <a:spcAft>
                          <a:spcPts val="0"/>
                        </a:spcAft>
                      </a:pPr>
                      <a:r>
                        <a:rPr lang="en-US" sz="1800">
                          <a:effectLst/>
                        </a:rPr>
                        <a:t>Grey Hydrogen </a:t>
                      </a:r>
                      <a:r>
                        <a:rPr lang="en-US" sz="1800" b="0">
                          <a:effectLst/>
                        </a:rPr>
                        <a:t>(SMR)</a:t>
                      </a:r>
                      <a:endParaRPr lang="en-US" sz="1800" b="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12</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$2 - $3 (cost of LNG)</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185373"/>
                  </a:ext>
                </a:extLst>
              </a:tr>
              <a:tr h="380004">
                <a:tc>
                  <a:txBody>
                    <a:bodyPr/>
                    <a:lstStyle/>
                    <a:p>
                      <a:pPr marL="0" marR="0" algn="ctr">
                        <a:lnSpc>
                          <a:spcPct val="107000"/>
                        </a:lnSpc>
                        <a:spcBef>
                          <a:spcPts val="0"/>
                        </a:spcBef>
                        <a:spcAft>
                          <a:spcPts val="0"/>
                        </a:spcAft>
                      </a:pPr>
                      <a:r>
                        <a:rPr lang="en-US" sz="1800">
                          <a:effectLst/>
                        </a:rPr>
                        <a:t>Blue Hydrogen </a:t>
                      </a:r>
                      <a:r>
                        <a:rPr lang="en-US" sz="1800" b="0">
                          <a:effectLst/>
                        </a:rPr>
                        <a:t>(SMR + Carbon Capture)</a:t>
                      </a:r>
                      <a:endParaRPr lang="en-US" sz="1800" b="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12</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$4 - $5</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9596888"/>
                  </a:ext>
                </a:extLst>
              </a:tr>
              <a:tr h="439432">
                <a:tc>
                  <a:txBody>
                    <a:bodyPr/>
                    <a:lstStyle/>
                    <a:p>
                      <a:pPr marL="0" marR="0" algn="ctr">
                        <a:lnSpc>
                          <a:spcPct val="107000"/>
                        </a:lnSpc>
                        <a:spcBef>
                          <a:spcPts val="0"/>
                        </a:spcBef>
                        <a:spcAft>
                          <a:spcPts val="0"/>
                        </a:spcAft>
                      </a:pPr>
                      <a:r>
                        <a:rPr lang="en-US" sz="1800">
                          <a:effectLst/>
                        </a:rPr>
                        <a:t>Turquoise Hydrogen </a:t>
                      </a:r>
                      <a:r>
                        <a:rPr lang="en-US" sz="1800" b="0">
                          <a:effectLst/>
                        </a:rPr>
                        <a:t>(Methane Pyrolysis)</a:t>
                      </a:r>
                      <a:endParaRPr lang="en-US" sz="1800" b="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&lt; 0</a:t>
                      </a:r>
                      <a:endParaRPr lang="en-US" sz="1900" b="1">
                        <a:solidFill>
                          <a:srgbClr val="FF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rPr>
                        <a:t>$2 - $3</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457158"/>
                  </a:ext>
                </a:extLst>
              </a:tr>
              <a:tr h="365760">
                <a:tc>
                  <a:txBody>
                    <a:bodyPr/>
                    <a:lstStyle/>
                    <a:p>
                      <a:pPr marL="0" marR="0" algn="ctr">
                        <a:lnSpc>
                          <a:spcPct val="107000"/>
                        </a:lnSpc>
                        <a:spcBef>
                          <a:spcPts val="0"/>
                        </a:spcBef>
                        <a:spcAft>
                          <a:spcPts val="0"/>
                        </a:spcAft>
                      </a:pPr>
                      <a:r>
                        <a:rPr lang="en-US" sz="1800">
                          <a:effectLst/>
                        </a:rPr>
                        <a:t>DOE Hydrogen ‘Shot’</a:t>
                      </a:r>
                      <a:endParaRPr lang="en-US" sz="18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900">
                          <a:effectLst/>
                        </a:rPr>
                        <a:t>0</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solidFill>
                      <a:srgbClr val="92D050"/>
                    </a:solidFill>
                  </a:tcPr>
                </a:tc>
                <a:tc>
                  <a:txBody>
                    <a:bodyPr/>
                    <a:lstStyle/>
                    <a:p>
                      <a:pPr marL="0" marR="0" algn="ctr">
                        <a:lnSpc>
                          <a:spcPct val="107000"/>
                        </a:lnSpc>
                        <a:spcBef>
                          <a:spcPts val="0"/>
                        </a:spcBef>
                        <a:spcAft>
                          <a:spcPts val="0"/>
                        </a:spcAft>
                      </a:pPr>
                      <a:r>
                        <a:rPr lang="en-US" sz="1900">
                          <a:effectLst/>
                        </a:rPr>
                        <a:t>$1</a:t>
                      </a:r>
                      <a:endParaRPr lang="en-US" sz="19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552089288"/>
                  </a:ext>
                </a:extLst>
              </a:tr>
            </a:tbl>
          </a:graphicData>
        </a:graphic>
      </p:graphicFrame>
      <p:sp>
        <p:nvSpPr>
          <p:cNvPr id="5" name="TextBox 4">
            <a:extLst>
              <a:ext uri="{FF2B5EF4-FFF2-40B4-BE49-F238E27FC236}">
                <a16:creationId xmlns:a16="http://schemas.microsoft.com/office/drawing/2014/main" id="{D7D3935D-34B0-4002-B795-3145D4D61B04}"/>
              </a:ext>
            </a:extLst>
          </p:cNvPr>
          <p:cNvSpPr txBox="1"/>
          <p:nvPr/>
        </p:nvSpPr>
        <p:spPr>
          <a:xfrm>
            <a:off x="625746" y="4553677"/>
            <a:ext cx="4817097" cy="261610"/>
          </a:xfrm>
          <a:prstGeom prst="rect">
            <a:avLst/>
          </a:prstGeom>
          <a:noFill/>
        </p:spPr>
        <p:txBody>
          <a:bodyPr wrap="square" rtlCol="0">
            <a:spAutoFit/>
          </a:bodyPr>
          <a:lstStyle/>
          <a:p>
            <a:r>
              <a:rPr lang="en-US" sz="1051">
                <a:latin typeface="Times New Roman" panose="02020603050405020304" pitchFamily="18" charset="0"/>
                <a:ea typeface="Calibri" panose="020F0502020204030204" pitchFamily="34" charset="0"/>
                <a:cs typeface="Calibri" panose="020F0502020204030204" pitchFamily="34" charset="0"/>
              </a:rPr>
              <a:t>Source: </a:t>
            </a:r>
            <a:r>
              <a:rPr lang="en-US" sz="1051">
                <a:latin typeface="Times New Roman" panose="02020603050405020304" pitchFamily="18" charset="0"/>
                <a:ea typeface="Calibri" panose="020F0502020204030204" pitchFamily="34" charset="0"/>
                <a:cs typeface="Calibri" panose="020F0502020204030204" pitchFamily="34" charset="0"/>
                <a:hlinkClick r:id="rId3"/>
              </a:rPr>
              <a:t>Solena</a:t>
            </a:r>
            <a:r>
              <a:rPr lang="en-US" sz="1051">
                <a:latin typeface="Times New Roman" panose="02020603050405020304" pitchFamily="18" charset="0"/>
                <a:ea typeface="Calibri" panose="020F0502020204030204" pitchFamily="34" charset="0"/>
                <a:cs typeface="Calibri" panose="020F0502020204030204" pitchFamily="34" charset="0"/>
                <a:hlinkClick r:id="rId3"/>
              </a:rPr>
              <a:t> Group</a:t>
            </a:r>
            <a:endParaRPr lang="en-US" sz="1051"/>
          </a:p>
        </p:txBody>
      </p:sp>
      <p:sp>
        <p:nvSpPr>
          <p:cNvPr id="7" name="Slide Number Placeholder 1">
            <a:extLst>
              <a:ext uri="{FF2B5EF4-FFF2-40B4-BE49-F238E27FC236}">
                <a16:creationId xmlns:a16="http://schemas.microsoft.com/office/drawing/2014/main" id="{3F0B112D-7AD6-4722-B728-C59917F0B49C}"/>
              </a:ext>
            </a:extLst>
          </p:cNvPr>
          <p:cNvSpPr txBox="1">
            <a:spLocks/>
          </p:cNvSpPr>
          <p:nvPr/>
        </p:nvSpPr>
        <p:spPr>
          <a:xfrm>
            <a:off x="9574336" y="6275718"/>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accent5"/>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solidFill>
                  <a:srgbClr val="00144D"/>
                </a:solidFill>
              </a:rPr>
              <a:pPr/>
              <a:t>9</a:t>
            </a:fld>
            <a:endParaRPr lang="en-US">
              <a:solidFill>
                <a:srgbClr val="00144D"/>
              </a:solidFill>
            </a:endParaRPr>
          </a:p>
        </p:txBody>
      </p:sp>
    </p:spTree>
    <p:extLst>
      <p:ext uri="{BB962C8B-B14F-4D97-AF65-F5344CB8AC3E}">
        <p14:creationId xmlns:p14="http://schemas.microsoft.com/office/powerpoint/2010/main" val="3247058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Custom 23">
      <a:dk1>
        <a:srgbClr val="00144D"/>
      </a:dk1>
      <a:lt1>
        <a:sysClr val="window" lastClr="FFFFFF"/>
      </a:lt1>
      <a:dk2>
        <a:srgbClr val="57000A"/>
      </a:dk2>
      <a:lt2>
        <a:srgbClr val="82AFD3"/>
      </a:lt2>
      <a:accent1>
        <a:srgbClr val="95001A"/>
      </a:accent1>
      <a:accent2>
        <a:srgbClr val="C0504D"/>
      </a:accent2>
      <a:accent3>
        <a:srgbClr val="045EA7"/>
      </a:accent3>
      <a:accent4>
        <a:srgbClr val="F2C100"/>
      </a:accent4>
      <a:accent5>
        <a:srgbClr val="00144D"/>
      </a:accent5>
      <a:accent6>
        <a:srgbClr val="44464B"/>
      </a:accent6>
      <a:hlink>
        <a:srgbClr val="00144D"/>
      </a:hlink>
      <a:folHlink>
        <a:srgbClr val="82AFD3"/>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23">
      <a:dk1>
        <a:srgbClr val="00144D"/>
      </a:dk1>
      <a:lt1>
        <a:sysClr val="window" lastClr="FFFFFF"/>
      </a:lt1>
      <a:dk2>
        <a:srgbClr val="57000A"/>
      </a:dk2>
      <a:lt2>
        <a:srgbClr val="82AFD3"/>
      </a:lt2>
      <a:accent1>
        <a:srgbClr val="95001A"/>
      </a:accent1>
      <a:accent2>
        <a:srgbClr val="C0504D"/>
      </a:accent2>
      <a:accent3>
        <a:srgbClr val="045EA7"/>
      </a:accent3>
      <a:accent4>
        <a:srgbClr val="F2C100"/>
      </a:accent4>
      <a:accent5>
        <a:srgbClr val="00144D"/>
      </a:accent5>
      <a:accent6>
        <a:srgbClr val="44464B"/>
      </a:accent6>
      <a:hlink>
        <a:srgbClr val="00144D"/>
      </a:hlink>
      <a:folHlink>
        <a:srgbClr val="82AFD3"/>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Custom 23">
      <a:dk1>
        <a:srgbClr val="00144D"/>
      </a:dk1>
      <a:lt1>
        <a:sysClr val="window" lastClr="FFFFFF"/>
      </a:lt1>
      <a:dk2>
        <a:srgbClr val="57000A"/>
      </a:dk2>
      <a:lt2>
        <a:srgbClr val="82AFD3"/>
      </a:lt2>
      <a:accent1>
        <a:srgbClr val="95001A"/>
      </a:accent1>
      <a:accent2>
        <a:srgbClr val="C0504D"/>
      </a:accent2>
      <a:accent3>
        <a:srgbClr val="045EA7"/>
      </a:accent3>
      <a:accent4>
        <a:srgbClr val="F2C100"/>
      </a:accent4>
      <a:accent5>
        <a:srgbClr val="00144D"/>
      </a:accent5>
      <a:accent6>
        <a:srgbClr val="44464B"/>
      </a:accent6>
      <a:hlink>
        <a:srgbClr val="00144D"/>
      </a:hlink>
      <a:folHlink>
        <a:srgbClr val="82AFD3"/>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11120</Words>
  <Application>Microsoft Office PowerPoint</Application>
  <PresentationFormat>Widescreen</PresentationFormat>
  <Paragraphs>1098</Paragraphs>
  <Slides>75</Slides>
  <Notes>55</Notes>
  <HiddenSlides>0</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75</vt:i4>
      </vt:variant>
    </vt:vector>
  </HeadingPairs>
  <TitlesOfParts>
    <vt:vector size="87" baseType="lpstr">
      <vt:lpstr>Arial</vt:lpstr>
      <vt:lpstr>Calibri</vt:lpstr>
      <vt:lpstr>Cambria Math</vt:lpstr>
      <vt:lpstr>Gill Sans</vt:lpstr>
      <vt:lpstr>Gill Sans MT</vt:lpstr>
      <vt:lpstr>Segoe UI</vt:lpstr>
      <vt:lpstr>Times New Roman</vt:lpstr>
      <vt:lpstr>Wingdings</vt:lpstr>
      <vt:lpstr>3_Office Theme</vt:lpstr>
      <vt:lpstr>2_Office Theme</vt:lpstr>
      <vt:lpstr>4_Office Theme</vt:lpstr>
      <vt:lpstr>think-cell Slide</vt:lpstr>
      <vt:lpstr>Green Hydrogen Liquefaction by Large-Scale Reverse Brayton Refrigeration</vt:lpstr>
      <vt:lpstr>Project Background</vt:lpstr>
      <vt:lpstr>PowerPoint Presentation</vt:lpstr>
      <vt:lpstr>PowerPoint Presentation</vt:lpstr>
      <vt:lpstr>PowerPoint Presentation</vt:lpstr>
      <vt:lpstr>How is Hydrogen Produced?</vt:lpstr>
      <vt:lpstr>How is Hydrogen Produced?</vt:lpstr>
      <vt:lpstr>Current LH2 generation pipeline not sustainable</vt:lpstr>
      <vt:lpstr>Green H2 is prohibitively expensive to produce</vt:lpstr>
      <vt:lpstr>Recent legislation mitigates the cost of green H2 production</vt:lpstr>
      <vt:lpstr>PowerPoint Presentation</vt:lpstr>
      <vt:lpstr>PowerPoint Presentation</vt:lpstr>
      <vt:lpstr>Cryogenic Liquefaction Process Design</vt:lpstr>
      <vt:lpstr>Ortho-Para Conversion complicates H2 liquefaction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Modeled PBR conversions match assumed conversions </vt:lpstr>
      <vt:lpstr>PowerPoint Presentation</vt:lpstr>
      <vt:lpstr>PowerPoint Presentation</vt:lpstr>
      <vt:lpstr>PowerPoint Presentation</vt:lpstr>
      <vt:lpstr>PowerPoint Presentation</vt:lpstr>
      <vt:lpstr>PowerPoint Presentation</vt:lpstr>
      <vt:lpstr>Process Economics</vt:lpstr>
      <vt:lpstr>Working Fluid ROI Comparison</vt:lpstr>
      <vt:lpstr>Profitability Metrics</vt:lpstr>
      <vt:lpstr>PowerPoint Presentation</vt:lpstr>
      <vt:lpstr>PowerPoint Presentation</vt:lpstr>
      <vt:lpstr>PowerPoint Presentation</vt:lpstr>
      <vt:lpstr>PowerPoint Presentation</vt:lpstr>
      <vt:lpstr>PowerPoint Presentation</vt:lpstr>
      <vt:lpstr>Conclusion &amp; Recommendations</vt:lpstr>
      <vt:lpstr>PowerPoint Presentation</vt:lpstr>
      <vt:lpstr>PowerPoint Presentation</vt:lpstr>
      <vt:lpstr>Competition with Fossil Fuels</vt:lpstr>
      <vt:lpstr>PowerPoint Presentation</vt:lpstr>
      <vt:lpstr>Sensitivity to Dropping Green Electricity Costs</vt:lpstr>
      <vt:lpstr>Future Research Areas: Electrolysis</vt:lpstr>
      <vt:lpstr>Questions/Appendix</vt:lpstr>
      <vt:lpstr>PowerPoint Presentation</vt:lpstr>
      <vt:lpstr>Appendix Slides</vt:lpstr>
      <vt:lpstr>Hydrogen Value Chain</vt:lpstr>
      <vt:lpstr>Hydrogen is the only Carbon Neutral Fuel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Hydrogen Pipelines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PBR Model of HX 26, 30 &amp; Knock-Out Drum</vt:lpstr>
      <vt:lpstr>Modeled PBR conversions match assumed conversions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Akash Kumashi</dc:creator>
  <cp:lastModifiedBy>Kumashi, Akash R</cp:lastModifiedBy>
  <cp:revision>1</cp:revision>
  <dcterms:created xsi:type="dcterms:W3CDTF">2023-04-19T18:56:46Z</dcterms:created>
  <dcterms:modified xsi:type="dcterms:W3CDTF">2023-04-25T01:43:38Z</dcterms:modified>
</cp:coreProperties>
</file>